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7" r:id="rId1"/>
  </p:sldMasterIdLst>
  <p:notesMasterIdLst>
    <p:notesMasterId r:id="rId15"/>
  </p:notesMasterIdLst>
  <p:handoutMasterIdLst>
    <p:handoutMasterId r:id="rId16"/>
  </p:handoutMasterIdLst>
  <p:sldIdLst>
    <p:sldId id="256" r:id="rId2"/>
    <p:sldId id="269" r:id="rId3"/>
    <p:sldId id="268" r:id="rId4"/>
    <p:sldId id="257" r:id="rId5"/>
    <p:sldId id="259" r:id="rId6"/>
    <p:sldId id="260" r:id="rId7"/>
    <p:sldId id="261" r:id="rId8"/>
    <p:sldId id="263" r:id="rId9"/>
    <p:sldId id="265" r:id="rId10"/>
    <p:sldId id="271" r:id="rId11"/>
    <p:sldId id="270" r:id="rId12"/>
    <p:sldId id="273"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scaleToFitPaper="1" frameSlides="1"/>
  <p:clrMru>
    <a:srgbClr val="DD0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87697" autoAdjust="0"/>
  </p:normalViewPr>
  <p:slideViewPr>
    <p:cSldViewPr snapToGrid="0">
      <p:cViewPr>
        <p:scale>
          <a:sx n="100" d="100"/>
          <a:sy n="100" d="100"/>
        </p:scale>
        <p:origin x="-160" y="4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680D03-7074-1949-B4CA-39A137B3B136}" type="datetimeFigureOut">
              <a:rPr lang="en-US" smtClean="0"/>
              <a:t>5/13/16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A833CF-A49C-8843-B5CD-6DE01A27F744}" type="slidenum">
              <a:rPr lang="en-US" smtClean="0"/>
              <a:t>‹#›</a:t>
            </a:fld>
            <a:endParaRPr lang="en-US"/>
          </a:p>
        </p:txBody>
      </p:sp>
    </p:spTree>
    <p:extLst>
      <p:ext uri="{BB962C8B-B14F-4D97-AF65-F5344CB8AC3E}">
        <p14:creationId xmlns:p14="http://schemas.microsoft.com/office/powerpoint/2010/main" val="302140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E01C7-ABED-4B98-9F73-980EB2674141}" type="datetimeFigureOut">
              <a:rPr lang="en-US"/>
              <a:t>5/12/16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749F-6B15-4FD8-8DCC-0F0E494AAE4A}" type="slidenum">
              <a:rPr lang="en-US"/>
              <a:t>‹#›</a:t>
            </a:fld>
            <a:endParaRPr lang="en-US"/>
          </a:p>
        </p:txBody>
      </p:sp>
    </p:spTree>
    <p:extLst>
      <p:ext uri="{BB962C8B-B14F-4D97-AF65-F5344CB8AC3E}">
        <p14:creationId xmlns:p14="http://schemas.microsoft.com/office/powerpoint/2010/main" val="243665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I am interested in the role of Desmoplakin During Epidermal development</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a:t>1</a:t>
            </a:fld>
            <a:endParaRPr lang="en-US"/>
          </a:p>
        </p:txBody>
      </p:sp>
    </p:spTree>
    <p:extLst>
      <p:ext uri="{BB962C8B-B14F-4D97-AF65-F5344CB8AC3E}">
        <p14:creationId xmlns:p14="http://schemas.microsoft.com/office/powerpoint/2010/main" val="278429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under</a:t>
            </a:r>
            <a:r>
              <a:rPr lang="en-US" baseline="0" dirty="0" smtClean="0"/>
              <a:t> the electron microscopy we would expect to see two defining types of cell differentiation in the normal Xenopus epidermis, one being a goblet or secretory cell and the other being a multiciliated cell. The goblet cell provides secretions, such as mucus for the purpose of bacterial resistance. The ciliated cells create fluidity around the embryo and also serves as protection. </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10</a:t>
            </a:fld>
            <a:endParaRPr lang="en-US"/>
          </a:p>
        </p:txBody>
      </p:sp>
    </p:spTree>
    <p:extLst>
      <p:ext uri="{BB962C8B-B14F-4D97-AF65-F5344CB8AC3E}">
        <p14:creationId xmlns:p14="http://schemas.microsoft.com/office/powerpoint/2010/main" val="115561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I don</a:t>
            </a:r>
            <a:r>
              <a:rPr lang="uk-UA" baseline="0" dirty="0" smtClean="0"/>
              <a:t>’</a:t>
            </a:r>
            <a:r>
              <a:rPr lang="en-US" baseline="0" dirty="0" smtClean="0"/>
              <a:t>t expect to see this when looking at the cells that have a loss of function of desmoplakin, ultimately affecting the desmosome. I think this may be the case because c</a:t>
            </a:r>
            <a:r>
              <a:rPr lang="en-US" dirty="0" smtClean="0"/>
              <a:t>ell</a:t>
            </a:r>
            <a:r>
              <a:rPr lang="en-US" baseline="0" dirty="0" smtClean="0"/>
              <a:t> communication is very important during differentiation and without the desmosomes there may be a gap in the relay of information between cells, ultimately affecting their communication and specific differentiation signals.</a:t>
            </a:r>
          </a:p>
          <a:p>
            <a:endParaRPr lang="en-US" baseline="0" dirty="0" smtClean="0"/>
          </a:p>
          <a:p>
            <a:r>
              <a:rPr lang="en-US" baseline="0" dirty="0" smtClean="0"/>
              <a:t>As an alternative to this however, the cells may be able to properly differentiate due to not needing proper desmosome function during the early stages of development. It is possible that the desmosome could be more important during the later adult stages. </a:t>
            </a:r>
          </a:p>
        </p:txBody>
      </p:sp>
      <p:sp>
        <p:nvSpPr>
          <p:cNvPr id="4" name="Slide Number Placeholder 3"/>
          <p:cNvSpPr>
            <a:spLocks noGrp="1"/>
          </p:cNvSpPr>
          <p:nvPr>
            <p:ph type="sldNum" sz="quarter" idx="10"/>
          </p:nvPr>
        </p:nvSpPr>
        <p:spPr/>
        <p:txBody>
          <a:bodyPr/>
          <a:lstStyle/>
          <a:p>
            <a:fld id="{A9EA749F-6B15-4FD8-8DCC-0F0E494AAE4A}" type="slidenum">
              <a:rPr lang="en-US" smtClean="0"/>
              <a:t>11</a:t>
            </a:fld>
            <a:endParaRPr lang="en-US"/>
          </a:p>
        </p:txBody>
      </p:sp>
    </p:spTree>
    <p:extLst>
      <p:ext uri="{BB962C8B-B14F-4D97-AF65-F5344CB8AC3E}">
        <p14:creationId xmlns:p14="http://schemas.microsoft.com/office/powerpoint/2010/main" val="212224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we hope that</a:t>
            </a:r>
            <a:r>
              <a:rPr lang="en-US" baseline="0" dirty="0" smtClean="0"/>
              <a:t> by understanding cell differentiation, we can begin to understand the diseases associated with lack of desmosome function. Ultimately this could leads us to developing prevention and treatment options for the diseases such a pemphigus vulgaris and </a:t>
            </a:r>
            <a:r>
              <a:rPr lang="en-US" baseline="0" dirty="0" err="1" smtClean="0"/>
              <a:t>palmoplantar</a:t>
            </a:r>
            <a:r>
              <a:rPr lang="en-US" baseline="0" dirty="0" smtClean="0"/>
              <a:t> </a:t>
            </a:r>
            <a:r>
              <a:rPr lang="en-US" baseline="0" dirty="0" err="1" smtClean="0"/>
              <a:t>kerotderma</a:t>
            </a:r>
            <a:r>
              <a:rPr lang="en-US" baseline="0" dirty="0" smtClean="0"/>
              <a:t> that I previously mentioned. </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12</a:t>
            </a:fld>
            <a:endParaRPr lang="en-US"/>
          </a:p>
        </p:txBody>
      </p:sp>
    </p:spTree>
    <p:extLst>
      <p:ext uri="{BB962C8B-B14F-4D97-AF65-F5344CB8AC3E}">
        <p14:creationId xmlns:p14="http://schemas.microsoft.com/office/powerpoint/2010/main" val="130649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13</a:t>
            </a:fld>
            <a:endParaRPr lang="en-US"/>
          </a:p>
        </p:txBody>
      </p:sp>
    </p:spTree>
    <p:extLst>
      <p:ext uri="{BB962C8B-B14F-4D97-AF65-F5344CB8AC3E}">
        <p14:creationId xmlns:p14="http://schemas.microsoft.com/office/powerpoint/2010/main" val="137482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to investigate</a:t>
            </a:r>
            <a:r>
              <a:rPr lang="en-US" baseline="0" dirty="0" smtClean="0"/>
              <a:t> how the dysfunction of Desmoplakin affects the developing epidermis, specifically in the organism Xenopus laevis (also known as the African Clawed frog). Hopefully this will make more sense in a bit.</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2</a:t>
            </a:fld>
            <a:endParaRPr lang="en-US"/>
          </a:p>
        </p:txBody>
      </p:sp>
    </p:spTree>
    <p:extLst>
      <p:ext uri="{BB962C8B-B14F-4D97-AF65-F5344CB8AC3E}">
        <p14:creationId xmlns:p14="http://schemas.microsoft.com/office/powerpoint/2010/main" val="250842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is what I hope to investigate important? What is my experiment? What do I expect to happen? Let’s talk about it. </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3</a:t>
            </a:fld>
            <a:endParaRPr lang="en-US"/>
          </a:p>
        </p:txBody>
      </p:sp>
    </p:spTree>
    <p:extLst>
      <p:ext uri="{BB962C8B-B14F-4D97-AF65-F5344CB8AC3E}">
        <p14:creationId xmlns:p14="http://schemas.microsoft.com/office/powerpoint/2010/main" val="48618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desmosome is one of three cell junctions found in the skin. These three junctions (reference picture, tight junctions, </a:t>
            </a:r>
            <a:r>
              <a:rPr lang="en-US" sz="1200" kern="1200" dirty="0" err="1" smtClean="0">
                <a:solidFill>
                  <a:schemeClr val="tx1"/>
                </a:solidFill>
                <a:latin typeface="+mn-lt"/>
                <a:ea typeface="+mn-ea"/>
                <a:cs typeface="+mn-cs"/>
              </a:rPr>
              <a:t>adherin</a:t>
            </a:r>
            <a:r>
              <a:rPr lang="en-US" sz="1200" kern="1200" dirty="0" smtClean="0">
                <a:solidFill>
                  <a:schemeClr val="tx1"/>
                </a:solidFill>
                <a:latin typeface="+mn-lt"/>
                <a:ea typeface="+mn-ea"/>
                <a:cs typeface="+mn-cs"/>
              </a:rPr>
              <a:t> junctions and the desmosome) work together to maintain cell adhesion, specifically in the</a:t>
            </a:r>
            <a:r>
              <a:rPr lang="en-US" sz="1200" kern="1200" baseline="0" dirty="0" smtClean="0">
                <a:solidFill>
                  <a:schemeClr val="tx1"/>
                </a:solidFill>
                <a:latin typeface="+mn-lt"/>
                <a:ea typeface="+mn-ea"/>
                <a:cs typeface="+mn-cs"/>
              </a:rPr>
              <a:t> epithelial cells of the epidermis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The desmosome contains the structural proteins Desmoplakin, </a:t>
            </a:r>
            <a:r>
              <a:rPr lang="en-US" sz="1200" kern="1200" baseline="0" dirty="0" err="1" smtClean="0">
                <a:solidFill>
                  <a:schemeClr val="tx1"/>
                </a:solidFill>
                <a:latin typeface="+mn-lt"/>
                <a:ea typeface="+mn-ea"/>
                <a:cs typeface="+mn-cs"/>
              </a:rPr>
              <a:t>plakophilin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plakoglobin</a:t>
            </a:r>
            <a:r>
              <a:rPr lang="en-US" sz="1200" kern="1200" baseline="0" dirty="0" smtClean="0">
                <a:solidFill>
                  <a:schemeClr val="tx1"/>
                </a:solidFill>
                <a:latin typeface="+mn-lt"/>
                <a:ea typeface="+mn-ea"/>
                <a:cs typeface="+mn-cs"/>
              </a:rPr>
              <a:t>, desmoglein and desmocollin. This investigation focuses on desmoplakin in particular, I will go into further detail shortly. However, loss of function of the desmosome and its structural components often leads to disease. </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4</a:t>
            </a:fld>
            <a:endParaRPr lang="en-US"/>
          </a:p>
        </p:txBody>
      </p:sp>
    </p:spTree>
    <p:extLst>
      <p:ext uri="{BB962C8B-B14F-4D97-AF65-F5344CB8AC3E}">
        <p14:creationId xmlns:p14="http://schemas.microsoft.com/office/powerpoint/2010/main" val="38963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of the associated diseases that have been related to failure of desmosome function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include </a:t>
            </a:r>
            <a:r>
              <a:rPr lang="en-US" sz="1200" kern="1200" dirty="0" err="1" smtClean="0">
                <a:solidFill>
                  <a:schemeClr val="tx1"/>
                </a:solidFill>
                <a:latin typeface="+mn-lt"/>
                <a:ea typeface="+mn-ea"/>
                <a:cs typeface="+mn-cs"/>
              </a:rPr>
              <a:t>palmoplantar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keratoderma</a:t>
            </a:r>
            <a:r>
              <a:rPr lang="en-US" sz="1200" kern="1200" dirty="0" smtClean="0">
                <a:solidFill>
                  <a:schemeClr val="tx1"/>
                </a:solidFill>
                <a:latin typeface="+mn-lt"/>
                <a:ea typeface="+mn-ea"/>
                <a:cs typeface="+mn-cs"/>
              </a:rPr>
              <a:t> (left), skin fragility such as blistering or skin lesions, and pemphigus vulgaris (right) Pemphigus vulgaris and </a:t>
            </a:r>
            <a:r>
              <a:rPr lang="en-US" sz="1200" kern="1200" dirty="0" err="1" smtClean="0">
                <a:solidFill>
                  <a:schemeClr val="tx1"/>
                </a:solidFill>
                <a:latin typeface="+mn-lt"/>
                <a:ea typeface="+mn-ea"/>
                <a:cs typeface="+mn-cs"/>
              </a:rPr>
              <a:t>palmoplantar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keteroderma</a:t>
            </a:r>
            <a:r>
              <a:rPr lang="en-US" sz="1200" kern="1200" dirty="0" smtClean="0">
                <a:solidFill>
                  <a:schemeClr val="tx1"/>
                </a:solidFill>
                <a:latin typeface="+mn-lt"/>
                <a:ea typeface="+mn-ea"/>
                <a:cs typeface="+mn-cs"/>
              </a:rPr>
              <a:t> have specifically been linked to the malfunction of the desmoplakin protein that is in the desmosome. Many desmosome</a:t>
            </a:r>
            <a:r>
              <a:rPr lang="en-US" sz="1200" kern="1200" baseline="0" dirty="0" smtClean="0">
                <a:solidFill>
                  <a:schemeClr val="tx1"/>
                </a:solidFill>
                <a:latin typeface="+mn-lt"/>
                <a:ea typeface="+mn-ea"/>
                <a:cs typeface="+mn-cs"/>
              </a:rPr>
              <a:t> related diseases have been characterized, however, not much has been investigated regarding how loss of function of the desmosome and its protein components affects the embryo and the developing epidermis.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9EA749F-6B15-4FD8-8DCC-0F0E494AAE4A}" type="slidenum">
              <a:rPr lang="en-US" smtClean="0"/>
              <a:t>5</a:t>
            </a:fld>
            <a:endParaRPr lang="en-US"/>
          </a:p>
        </p:txBody>
      </p:sp>
    </p:spTree>
    <p:extLst>
      <p:ext uri="{BB962C8B-B14F-4D97-AF65-F5344CB8AC3E}">
        <p14:creationId xmlns:p14="http://schemas.microsoft.com/office/powerpoint/2010/main" val="43692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hypothesis that desmoplakin is necessary for epidermal development. I believe</a:t>
            </a:r>
            <a:r>
              <a:rPr lang="en-US" baseline="0" dirty="0" smtClean="0"/>
              <a:t> that without it functioning properly the epithelial cells that make up the epidermis will not properly differentiate. </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6</a:t>
            </a:fld>
            <a:endParaRPr lang="en-US"/>
          </a:p>
        </p:txBody>
      </p:sp>
    </p:spTree>
    <p:extLst>
      <p:ext uri="{BB962C8B-B14F-4D97-AF65-F5344CB8AC3E}">
        <p14:creationId xmlns:p14="http://schemas.microsoft.com/office/powerpoint/2010/main" val="252810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my experiment, I chose to use the model organism Xenopus laevis (African clawed frog) for many reasons. The embryos of this organism are free living, meaning they are able to be grown outside of the mother. This is beneficial because the development of the embryos can be monitored every second if desired, as opposed to other organisms such as rats that are grown within the mother and are not as easily monitored during development. Also, the developing epidermis of the frog is very similar to the epidermis of mammalian embryos, therefore this study can be used to further enhance what we know about the desmosome in humans as well. </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7</a:t>
            </a:fld>
            <a:endParaRPr lang="en-US"/>
          </a:p>
        </p:txBody>
      </p:sp>
    </p:spTree>
    <p:extLst>
      <p:ext uri="{BB962C8B-B14F-4D97-AF65-F5344CB8AC3E}">
        <p14:creationId xmlns:p14="http://schemas.microsoft.com/office/powerpoint/2010/main" val="236933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my experiment</a:t>
            </a:r>
            <a:r>
              <a:rPr lang="en-US" baseline="0" dirty="0" smtClean="0"/>
              <a:t> I will be taking a mutant desmoplakin gene (the top references what its usual protein domains are and the bottom is the mutant construct that I will be using), the construct is missing this important tail domain (point). The mutant construct is not something that I will be making, instead it will be purchased and used as a biological tool. After the mutant construct has been obtained, I will allow for in vitro transcription for the purpose of making mRNA, this mRNA will then be injected into the embryo at the one cell stage. As the embryo develops it will being to make the mutant protein, the epidermis will form, and then I will be able to observe the result of this using electron microscopy. </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8</a:t>
            </a:fld>
            <a:endParaRPr lang="en-US"/>
          </a:p>
        </p:txBody>
      </p:sp>
    </p:spTree>
    <p:extLst>
      <p:ext uri="{BB962C8B-B14F-4D97-AF65-F5344CB8AC3E}">
        <p14:creationId xmlns:p14="http://schemas.microsoft.com/office/powerpoint/2010/main" val="22215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 of transmission electron microscopy is very beneficial in this investigation. It is able to provide us with a very detailed image of the developing epidermis. The microscope uses a beam of electrons and transmits them through the specimen. These electrons then interact with the specimen to form the image. There is a two part fixation process that must be done in order to get an image of the specimen. First the sample is fixed in glutaraldehyde, its purpose is to kill the cells of the specimen and crosslink its proteins. The second part is the use of osmium tetroxide, it acts as a staining agent and helps to provide contrast in the image. The sample is then dehydrated using a serious of ethanol washes and embedded in an epoxy resin. It is then sliced into thin sections, nanometers thick, and visualized under the microscope.</a:t>
            </a:r>
            <a:endParaRPr lang="en-US" dirty="0"/>
          </a:p>
        </p:txBody>
      </p:sp>
      <p:sp>
        <p:nvSpPr>
          <p:cNvPr id="4" name="Slide Number Placeholder 3"/>
          <p:cNvSpPr>
            <a:spLocks noGrp="1"/>
          </p:cNvSpPr>
          <p:nvPr>
            <p:ph type="sldNum" sz="quarter" idx="10"/>
          </p:nvPr>
        </p:nvSpPr>
        <p:spPr/>
        <p:txBody>
          <a:bodyPr/>
          <a:lstStyle/>
          <a:p>
            <a:fld id="{A9EA749F-6B15-4FD8-8DCC-0F0E494AAE4A}" type="slidenum">
              <a:rPr lang="en-US" smtClean="0"/>
              <a:t>9</a:t>
            </a:fld>
            <a:endParaRPr lang="en-US"/>
          </a:p>
        </p:txBody>
      </p:sp>
    </p:spTree>
    <p:extLst>
      <p:ext uri="{BB962C8B-B14F-4D97-AF65-F5344CB8AC3E}">
        <p14:creationId xmlns:p14="http://schemas.microsoft.com/office/powerpoint/2010/main" val="199903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5/12/16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29688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5/12/16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20455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5/12/16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4866611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5/12/16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708118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4379357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5/12/16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00952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5/12/16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612395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5/12/16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965298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95363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436599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9750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5/12/16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6049578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xmlns:p14="http://schemas.microsoft.com/office/powerpoint/2010/main" spd="slow">
    <p:push dir="u"/>
  </p:transition>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3" y="1166645"/>
            <a:ext cx="11939587" cy="2675105"/>
          </a:xfrm>
        </p:spPr>
        <p:txBody>
          <a:bodyPr/>
          <a:lstStyle/>
          <a:p>
            <a:r>
              <a:rPr lang="en-US" sz="5400" dirty="0">
                <a:solidFill>
                  <a:srgbClr val="800000"/>
                </a:solidFill>
                <a:latin typeface="Adobe Garamond Pro Bold" pitchFamily="18" charset="0"/>
                <a:ea typeface="Adobe Song Std L" pitchFamily="18" charset="-128"/>
                <a:cs typeface="Arial Narrow"/>
              </a:rPr>
              <a:t>The Role of Desmoplakin </a:t>
            </a:r>
            <a:r>
              <a:rPr lang="en-US" sz="5400" dirty="0" smtClean="0">
                <a:solidFill>
                  <a:srgbClr val="800000"/>
                </a:solidFill>
                <a:latin typeface="Adobe Garamond Pro Bold" pitchFamily="18" charset="0"/>
                <a:ea typeface="Adobe Song Std L" pitchFamily="18" charset="-128"/>
                <a:cs typeface="Arial Narrow"/>
              </a:rPr>
              <a:t>During </a:t>
            </a:r>
            <a:r>
              <a:rPr lang="en-US" sz="5400" dirty="0">
                <a:solidFill>
                  <a:srgbClr val="800000"/>
                </a:solidFill>
                <a:latin typeface="Adobe Garamond Pro Bold" pitchFamily="18" charset="0"/>
                <a:ea typeface="Adobe Song Std L" pitchFamily="18" charset="-128"/>
                <a:cs typeface="Arial Narrow"/>
              </a:rPr>
              <a:t>E</a:t>
            </a:r>
            <a:r>
              <a:rPr lang="en-US" sz="5400" dirty="0" smtClean="0">
                <a:solidFill>
                  <a:srgbClr val="800000"/>
                </a:solidFill>
                <a:latin typeface="Adobe Garamond Pro Bold" pitchFamily="18" charset="0"/>
                <a:ea typeface="Adobe Song Std L" pitchFamily="18" charset="-128"/>
                <a:cs typeface="Arial Narrow"/>
              </a:rPr>
              <a:t>pidermal </a:t>
            </a:r>
            <a:r>
              <a:rPr lang="en-US" sz="5400" dirty="0">
                <a:solidFill>
                  <a:srgbClr val="800000"/>
                </a:solidFill>
                <a:latin typeface="Adobe Garamond Pro Bold" pitchFamily="18" charset="0"/>
                <a:ea typeface="Adobe Song Std L" pitchFamily="18" charset="-128"/>
                <a:cs typeface="Arial Narrow"/>
              </a:rPr>
              <a:t>D</a:t>
            </a:r>
            <a:r>
              <a:rPr lang="en-US" sz="5400" dirty="0" smtClean="0">
                <a:solidFill>
                  <a:srgbClr val="800000"/>
                </a:solidFill>
                <a:latin typeface="Adobe Garamond Pro Bold" pitchFamily="18" charset="0"/>
                <a:ea typeface="Adobe Song Std L" pitchFamily="18" charset="-128"/>
                <a:cs typeface="Arial Narrow"/>
              </a:rPr>
              <a:t>evelopment</a:t>
            </a:r>
            <a:r>
              <a:rPr lang="en-US" dirty="0" smtClean="0">
                <a:solidFill>
                  <a:srgbClr val="800000"/>
                </a:solidFill>
                <a:latin typeface="Adobe Garamond Pro Bold" pitchFamily="18" charset="0"/>
                <a:ea typeface="Adobe Song Std L" pitchFamily="18" charset="-128"/>
                <a:cs typeface="Arial Narrow"/>
              </a:rPr>
              <a:t> </a:t>
            </a:r>
            <a:endParaRPr lang="en-US" dirty="0">
              <a:solidFill>
                <a:srgbClr val="800000"/>
              </a:solidFill>
              <a:latin typeface="Adobe Garamond Pro Bold" pitchFamily="18" charset="0"/>
              <a:ea typeface="Adobe Song Std L" pitchFamily="18" charset="-128"/>
              <a:cs typeface="Arial Narrow"/>
            </a:endParaRPr>
          </a:p>
        </p:txBody>
      </p:sp>
      <p:sp>
        <p:nvSpPr>
          <p:cNvPr id="3" name="Subtitle 2"/>
          <p:cNvSpPr>
            <a:spLocks noGrp="1"/>
          </p:cNvSpPr>
          <p:nvPr>
            <p:ph type="subTitle" idx="1"/>
          </p:nvPr>
        </p:nvSpPr>
        <p:spPr>
          <a:xfrm>
            <a:off x="2762250" y="3492153"/>
            <a:ext cx="6972300" cy="1394172"/>
          </a:xfrm>
        </p:spPr>
        <p:txBody>
          <a:bodyPr>
            <a:normAutofit/>
          </a:bodyPr>
          <a:lstStyle/>
          <a:p>
            <a:r>
              <a:rPr lang="en-US" dirty="0">
                <a:solidFill>
                  <a:srgbClr val="002060"/>
                </a:solidFill>
                <a:latin typeface="Adobe Garamond Pro Bold" pitchFamily="18" charset="0"/>
                <a:ea typeface="Adobe Song Std L" pitchFamily="18" charset="-128"/>
              </a:rPr>
              <a:t>Author: Morgan Van Driest</a:t>
            </a:r>
          </a:p>
          <a:p>
            <a:r>
              <a:rPr lang="en-US" dirty="0">
                <a:solidFill>
                  <a:srgbClr val="002060"/>
                </a:solidFill>
                <a:latin typeface="Adobe Garamond Pro Bold" pitchFamily="18" charset="0"/>
                <a:ea typeface="Adobe Song Std L" pitchFamily="18" charset="-128"/>
              </a:rPr>
              <a:t>Mentor: </a:t>
            </a:r>
            <a:r>
              <a:rPr lang="en-US" dirty="0" smtClean="0">
                <a:solidFill>
                  <a:srgbClr val="002060"/>
                </a:solidFill>
                <a:latin typeface="Adobe Garamond Pro Bold" pitchFamily="18" charset="0"/>
                <a:ea typeface="Adobe Song Std L" pitchFamily="18" charset="-128"/>
              </a:rPr>
              <a:t>Dr. Amanda </a:t>
            </a:r>
            <a:r>
              <a:rPr lang="en-US" dirty="0">
                <a:solidFill>
                  <a:srgbClr val="002060"/>
                </a:solidFill>
                <a:latin typeface="Adobe Garamond Pro Bold" pitchFamily="18" charset="0"/>
                <a:ea typeface="Adobe Song Std L" pitchFamily="18" charset="-128"/>
              </a:rPr>
              <a:t>Dickinson</a:t>
            </a:r>
          </a:p>
        </p:txBody>
      </p:sp>
      <p:pic>
        <p:nvPicPr>
          <p:cNvPr id="1026" name="Picture 2" descr="http://www.xenbase.org/anatomy/static/NF/stage01anim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737868"/>
            <a:ext cx="2778125" cy="257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343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6349" y="1530494"/>
            <a:ext cx="6734175" cy="4098383"/>
          </a:xfrm>
          <a:prstGeom prst="rect">
            <a:avLst/>
          </a:prstGeom>
          <a:ln>
            <a:solidFill>
              <a:schemeClr val="tx1"/>
            </a:solidFill>
          </a:ln>
        </p:spPr>
      </p:pic>
      <p:sp>
        <p:nvSpPr>
          <p:cNvPr id="5" name="TextBox 4"/>
          <p:cNvSpPr txBox="1"/>
          <p:nvPr/>
        </p:nvSpPr>
        <p:spPr>
          <a:xfrm>
            <a:off x="6126500" y="2727177"/>
            <a:ext cx="896195" cy="276999"/>
          </a:xfrm>
          <a:prstGeom prst="rect">
            <a:avLst/>
          </a:prstGeom>
          <a:noFill/>
        </p:spPr>
        <p:txBody>
          <a:bodyPr wrap="square" rtlCol="0">
            <a:spAutoFit/>
          </a:bodyPr>
          <a:lstStyle/>
          <a:p>
            <a:r>
              <a:rPr lang="en-US" sz="1200" dirty="0" smtClean="0"/>
              <a:t>Goblet Cell</a:t>
            </a:r>
            <a:endParaRPr lang="en-US" sz="1200" dirty="0"/>
          </a:p>
        </p:txBody>
      </p:sp>
      <p:sp>
        <p:nvSpPr>
          <p:cNvPr id="6" name="TextBox 5"/>
          <p:cNvSpPr txBox="1"/>
          <p:nvPr/>
        </p:nvSpPr>
        <p:spPr>
          <a:xfrm>
            <a:off x="7241534" y="3578269"/>
            <a:ext cx="1057511" cy="276999"/>
          </a:xfrm>
          <a:prstGeom prst="rect">
            <a:avLst/>
          </a:prstGeom>
          <a:noFill/>
        </p:spPr>
        <p:txBody>
          <a:bodyPr wrap="square" rtlCol="0">
            <a:spAutoFit/>
          </a:bodyPr>
          <a:lstStyle/>
          <a:p>
            <a:r>
              <a:rPr lang="en-US" sz="1200" dirty="0" smtClean="0"/>
              <a:t>Desmosome</a:t>
            </a:r>
            <a:endParaRPr lang="en-US" sz="1200" dirty="0"/>
          </a:p>
        </p:txBody>
      </p:sp>
      <p:cxnSp>
        <p:nvCxnSpPr>
          <p:cNvPr id="7" name="Straight Arrow Connector 6"/>
          <p:cNvCxnSpPr/>
          <p:nvPr/>
        </p:nvCxnSpPr>
        <p:spPr>
          <a:xfrm flipV="1">
            <a:off x="8133250" y="3707381"/>
            <a:ext cx="331592" cy="9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967454" y="3872917"/>
            <a:ext cx="165796" cy="2349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674961" y="3966970"/>
            <a:ext cx="1281559" cy="276999"/>
          </a:xfrm>
          <a:prstGeom prst="rect">
            <a:avLst/>
          </a:prstGeom>
          <a:noFill/>
        </p:spPr>
        <p:txBody>
          <a:bodyPr wrap="square" rtlCol="0">
            <a:spAutoFit/>
          </a:bodyPr>
          <a:lstStyle/>
          <a:p>
            <a:r>
              <a:rPr lang="en-US" sz="1200" dirty="0" smtClean="0"/>
              <a:t>Multiciliated Cell </a:t>
            </a:r>
            <a:endParaRPr lang="en-US" sz="1200" dirty="0"/>
          </a:p>
        </p:txBody>
      </p:sp>
      <p:sp>
        <p:nvSpPr>
          <p:cNvPr id="12" name="TextBox 11"/>
          <p:cNvSpPr txBox="1"/>
          <p:nvPr/>
        </p:nvSpPr>
        <p:spPr>
          <a:xfrm>
            <a:off x="457200" y="1708294"/>
            <a:ext cx="4514849" cy="2246769"/>
          </a:xfrm>
          <a:prstGeom prst="rect">
            <a:avLst/>
          </a:prstGeom>
          <a:noFill/>
        </p:spPr>
        <p:txBody>
          <a:bodyPr wrap="square" rtlCol="0">
            <a:spAutoFit/>
          </a:bodyPr>
          <a:lstStyle/>
          <a:p>
            <a:pPr marL="285750" indent="-285750">
              <a:buFont typeface="Arial" pitchFamily="34" charset="0"/>
              <a:buChar char="•"/>
            </a:pPr>
            <a:r>
              <a:rPr lang="en-US" sz="2800" dirty="0" smtClean="0">
                <a:solidFill>
                  <a:srgbClr val="000090"/>
                </a:solidFill>
                <a:latin typeface="Adobe Garamond Pro Bold" pitchFamily="18" charset="0"/>
              </a:rPr>
              <a:t>Proper cell differentiation</a:t>
            </a:r>
          </a:p>
          <a:p>
            <a:pPr marL="285750" indent="-285750">
              <a:buFont typeface="Arial" pitchFamily="34" charset="0"/>
              <a:buChar char="•"/>
            </a:pPr>
            <a:endParaRPr lang="en-US" sz="2800" dirty="0">
              <a:solidFill>
                <a:srgbClr val="000090"/>
              </a:solidFill>
              <a:latin typeface="Adobe Garamond Pro Bold" pitchFamily="18" charset="0"/>
            </a:endParaRPr>
          </a:p>
          <a:p>
            <a:pPr marL="285750" indent="-285750">
              <a:buFont typeface="Arial" pitchFamily="34" charset="0"/>
              <a:buChar char="•"/>
            </a:pPr>
            <a:r>
              <a:rPr lang="en-US" sz="2800" dirty="0" smtClean="0">
                <a:solidFill>
                  <a:srgbClr val="000090"/>
                </a:solidFill>
                <a:latin typeface="Adobe Garamond Pro Bold" pitchFamily="18" charset="0"/>
              </a:rPr>
              <a:t>Two cell types:</a:t>
            </a:r>
          </a:p>
          <a:p>
            <a:r>
              <a:rPr lang="en-US" sz="2800" dirty="0">
                <a:solidFill>
                  <a:srgbClr val="000090"/>
                </a:solidFill>
                <a:latin typeface="Adobe Garamond Pro Bold" pitchFamily="18" charset="0"/>
              </a:rPr>
              <a:t>	</a:t>
            </a:r>
            <a:r>
              <a:rPr lang="en-US" sz="2800" dirty="0" smtClean="0">
                <a:solidFill>
                  <a:srgbClr val="000090"/>
                </a:solidFill>
                <a:latin typeface="Adobe Garamond Pro Bold" pitchFamily="18" charset="0"/>
              </a:rPr>
              <a:t>1. Secretory</a:t>
            </a:r>
          </a:p>
          <a:p>
            <a:r>
              <a:rPr lang="en-US" sz="2800" dirty="0" smtClean="0">
                <a:solidFill>
                  <a:srgbClr val="000090"/>
                </a:solidFill>
                <a:latin typeface="Adobe Garamond Pro Bold" pitchFamily="18" charset="0"/>
              </a:rPr>
              <a:t>	2. Multiciliated</a:t>
            </a:r>
            <a:endParaRPr lang="en-US" sz="2800" dirty="0">
              <a:solidFill>
                <a:srgbClr val="000090"/>
              </a:solidFill>
              <a:latin typeface="Adobe Garamond Pro Bold" pitchFamily="18" charset="0"/>
            </a:endParaRPr>
          </a:p>
        </p:txBody>
      </p:sp>
      <p:sp>
        <p:nvSpPr>
          <p:cNvPr id="13" name="TextBox 12"/>
          <p:cNvSpPr txBox="1"/>
          <p:nvPr/>
        </p:nvSpPr>
        <p:spPr>
          <a:xfrm>
            <a:off x="5086349" y="5641577"/>
            <a:ext cx="6734175" cy="369332"/>
          </a:xfrm>
          <a:prstGeom prst="rect">
            <a:avLst/>
          </a:prstGeom>
          <a:noFill/>
          <a:ln>
            <a:solidFill>
              <a:schemeClr val="tx1"/>
            </a:solidFill>
          </a:ln>
        </p:spPr>
        <p:txBody>
          <a:bodyPr wrap="square" rtlCol="0">
            <a:spAutoFit/>
          </a:bodyPr>
          <a:lstStyle/>
          <a:p>
            <a:r>
              <a:rPr lang="en-US" dirty="0" smtClean="0">
                <a:latin typeface="Adobe Garamond Pro Bold" pitchFamily="18" charset="0"/>
              </a:rPr>
              <a:t>Characterization of normal cell differentiation in </a:t>
            </a:r>
            <a:r>
              <a:rPr lang="en-US" i="1" dirty="0" smtClean="0">
                <a:latin typeface="Adobe Garamond Pro Bold" pitchFamily="18" charset="0"/>
              </a:rPr>
              <a:t>Xenopus laevis</a:t>
            </a:r>
            <a:endParaRPr lang="en-US" i="1" dirty="0">
              <a:latin typeface="Adobe Garamond Pro Bold" pitchFamily="18" charset="0"/>
            </a:endParaRPr>
          </a:p>
        </p:txBody>
      </p:sp>
      <p:sp>
        <p:nvSpPr>
          <p:cNvPr id="10" name="TextBox 9"/>
          <p:cNvSpPr txBox="1"/>
          <p:nvPr/>
        </p:nvSpPr>
        <p:spPr>
          <a:xfrm>
            <a:off x="596900" y="368300"/>
            <a:ext cx="11252200" cy="769441"/>
          </a:xfrm>
          <a:prstGeom prst="rect">
            <a:avLst/>
          </a:prstGeom>
          <a:noFill/>
        </p:spPr>
        <p:txBody>
          <a:bodyPr wrap="square" rtlCol="0">
            <a:spAutoFit/>
          </a:bodyPr>
          <a:lstStyle/>
          <a:p>
            <a:r>
              <a:rPr lang="en-US" sz="4400" dirty="0" smtClean="0">
                <a:solidFill>
                  <a:srgbClr val="800000"/>
                </a:solidFill>
                <a:latin typeface="Adobe Garamond Pro Bold"/>
                <a:cs typeface="Adobe Garamond Pro Bold"/>
              </a:rPr>
              <a:t>Visualization of Normal Cell Differentiation</a:t>
            </a:r>
            <a:endParaRPr lang="en-US" sz="4400" dirty="0">
              <a:solidFill>
                <a:srgbClr val="800000"/>
              </a:solidFill>
              <a:latin typeface="Adobe Garamond Pro Bold"/>
              <a:cs typeface="Adobe Garamond Pro Bold"/>
            </a:endParaRPr>
          </a:p>
        </p:txBody>
      </p:sp>
      <p:sp>
        <p:nvSpPr>
          <p:cNvPr id="11" name="TextBox 10"/>
          <p:cNvSpPr txBox="1"/>
          <p:nvPr/>
        </p:nvSpPr>
        <p:spPr>
          <a:xfrm>
            <a:off x="8877300" y="6396335"/>
            <a:ext cx="3175000" cy="461665"/>
          </a:xfrm>
          <a:prstGeom prst="rect">
            <a:avLst/>
          </a:prstGeom>
          <a:noFill/>
        </p:spPr>
        <p:txBody>
          <a:bodyPr wrap="square" rtlCol="0">
            <a:spAutoFit/>
          </a:bodyPr>
          <a:lstStyle/>
          <a:p>
            <a:r>
              <a:rPr lang="en-US" sz="1200" dirty="0" smtClean="0"/>
              <a:t>Image by </a:t>
            </a:r>
            <a:r>
              <a:rPr lang="en-US" sz="1200" dirty="0" err="1" smtClean="0"/>
              <a:t>Navaneetha</a:t>
            </a:r>
            <a:r>
              <a:rPr lang="en-US" sz="1200" dirty="0" smtClean="0"/>
              <a:t> Krishnan </a:t>
            </a:r>
            <a:r>
              <a:rPr lang="en-US" sz="1200" dirty="0" err="1" smtClean="0"/>
              <a:t>Bharathan</a:t>
            </a:r>
            <a:r>
              <a:rPr lang="en-US" sz="1200" dirty="0"/>
              <a:t> </a:t>
            </a:r>
            <a:r>
              <a:rPr lang="en-US" sz="1200" dirty="0" smtClean="0"/>
              <a:t>&amp; Dickinson Lab, unpublished</a:t>
            </a:r>
            <a:endParaRPr lang="en-US" sz="1200" dirty="0"/>
          </a:p>
        </p:txBody>
      </p:sp>
    </p:spTree>
    <p:extLst>
      <p:ext uri="{BB962C8B-B14F-4D97-AF65-F5344CB8AC3E}">
        <p14:creationId xmlns:p14="http://schemas.microsoft.com/office/powerpoint/2010/main" val="15359970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265113"/>
            <a:ext cx="10972800" cy="1143000"/>
          </a:xfrm>
        </p:spPr>
        <p:txBody>
          <a:bodyPr/>
          <a:lstStyle/>
          <a:p>
            <a:r>
              <a:rPr lang="en-US" dirty="0" smtClean="0">
                <a:solidFill>
                  <a:srgbClr val="800000"/>
                </a:solidFill>
                <a:latin typeface="Adobe Garamond Pro Bold" pitchFamily="18" charset="0"/>
              </a:rPr>
              <a:t>Experimental Expectations</a:t>
            </a:r>
            <a:endParaRPr lang="en-US" dirty="0">
              <a:solidFill>
                <a:srgbClr val="800000"/>
              </a:solidFill>
              <a:latin typeface="Adobe Garamond Pro Bold" pitchFamily="18" charset="0"/>
            </a:endParaRPr>
          </a:p>
        </p:txBody>
      </p:sp>
      <p:sp>
        <p:nvSpPr>
          <p:cNvPr id="16" name="TextBox 15"/>
          <p:cNvSpPr txBox="1"/>
          <p:nvPr/>
        </p:nvSpPr>
        <p:spPr>
          <a:xfrm>
            <a:off x="409575" y="1682234"/>
            <a:ext cx="3895725" cy="369332"/>
          </a:xfrm>
          <a:prstGeom prst="rect">
            <a:avLst/>
          </a:prstGeom>
          <a:noFill/>
        </p:spPr>
        <p:txBody>
          <a:bodyPr wrap="square" rtlCol="0">
            <a:spAutoFit/>
          </a:bodyPr>
          <a:lstStyle/>
          <a:p>
            <a:endParaRPr lang="en-US" dirty="0"/>
          </a:p>
        </p:txBody>
      </p:sp>
      <p:sp>
        <p:nvSpPr>
          <p:cNvPr id="17" name="TextBox 16"/>
          <p:cNvSpPr txBox="1"/>
          <p:nvPr/>
        </p:nvSpPr>
        <p:spPr>
          <a:xfrm>
            <a:off x="409575" y="1638300"/>
            <a:ext cx="3971925" cy="1815882"/>
          </a:xfrm>
          <a:prstGeom prst="rect">
            <a:avLst/>
          </a:prstGeom>
          <a:noFill/>
        </p:spPr>
        <p:txBody>
          <a:bodyPr wrap="square" rtlCol="0">
            <a:spAutoFit/>
          </a:bodyPr>
          <a:lstStyle/>
          <a:p>
            <a:pPr marL="285750" indent="-285750">
              <a:buFont typeface="Arial" pitchFamily="34" charset="0"/>
              <a:buChar char="•"/>
            </a:pPr>
            <a:r>
              <a:rPr lang="en-US" sz="2800" dirty="0" smtClean="0">
                <a:solidFill>
                  <a:srgbClr val="000090"/>
                </a:solidFill>
                <a:latin typeface="Adobe Garamond Pro Bold" pitchFamily="18" charset="0"/>
              </a:rPr>
              <a:t>Cell differentiation will not occur</a:t>
            </a:r>
          </a:p>
          <a:p>
            <a:pPr marL="285750" indent="-285750">
              <a:buFont typeface="Arial" pitchFamily="34" charset="0"/>
              <a:buChar char="•"/>
            </a:pPr>
            <a:endParaRPr lang="en-US" sz="2800" dirty="0" smtClean="0">
              <a:solidFill>
                <a:srgbClr val="002060"/>
              </a:solidFill>
              <a:latin typeface="Adobe Garamond Pro Bold" pitchFamily="18" charset="0"/>
            </a:endParaRPr>
          </a:p>
          <a:p>
            <a:pPr marL="285750" indent="-285750">
              <a:buFont typeface="Arial" pitchFamily="34" charset="0"/>
              <a:buChar char="•"/>
            </a:pPr>
            <a:endParaRPr lang="en-US" sz="2800" dirty="0">
              <a:solidFill>
                <a:srgbClr val="002060"/>
              </a:solidFill>
              <a:latin typeface="Adobe Garamond Pro Bold" pitchFamily="18" charset="0"/>
            </a:endParaRPr>
          </a:p>
        </p:txBody>
      </p:sp>
      <p:sp>
        <p:nvSpPr>
          <p:cNvPr id="23" name="TextBox 22"/>
          <p:cNvSpPr txBox="1"/>
          <p:nvPr/>
        </p:nvSpPr>
        <p:spPr>
          <a:xfrm>
            <a:off x="6419850" y="5600700"/>
            <a:ext cx="4543425" cy="369332"/>
          </a:xfrm>
          <a:prstGeom prst="rect">
            <a:avLst/>
          </a:prstGeom>
          <a:noFill/>
        </p:spPr>
        <p:txBody>
          <a:bodyPr wrap="square" rtlCol="0">
            <a:spAutoFit/>
          </a:bodyPr>
          <a:lstStyle/>
          <a:p>
            <a:endParaRPr lang="en-US" dirty="0"/>
          </a:p>
        </p:txBody>
      </p:sp>
      <p:sp>
        <p:nvSpPr>
          <p:cNvPr id="24" name="TextBox 23"/>
          <p:cNvSpPr txBox="1"/>
          <p:nvPr/>
        </p:nvSpPr>
        <p:spPr>
          <a:xfrm>
            <a:off x="1809750" y="5378449"/>
            <a:ext cx="9150350" cy="369332"/>
          </a:xfrm>
          <a:prstGeom prst="rect">
            <a:avLst/>
          </a:prstGeom>
          <a:noFill/>
        </p:spPr>
        <p:txBody>
          <a:bodyPr wrap="square" rtlCol="0">
            <a:spAutoFit/>
          </a:bodyPr>
          <a:lstStyle/>
          <a:p>
            <a:r>
              <a:rPr lang="en-US" dirty="0" smtClean="0">
                <a:solidFill>
                  <a:srgbClr val="000090"/>
                </a:solidFill>
                <a:latin typeface="Adobe Garamond Pro Bold" pitchFamily="18" charset="0"/>
              </a:rPr>
              <a:t>Loss of function of desmosomes may cause failure in cell communication</a:t>
            </a:r>
            <a:endParaRPr lang="en-US" dirty="0">
              <a:solidFill>
                <a:srgbClr val="000090"/>
              </a:solidFill>
              <a:latin typeface="Adobe Garamond Pro Bold" pitchFamily="18" charset="0"/>
            </a:endParaRPr>
          </a:p>
        </p:txBody>
      </p:sp>
      <p:sp>
        <p:nvSpPr>
          <p:cNvPr id="3" name="Rounded Rectangle 2"/>
          <p:cNvSpPr/>
          <p:nvPr/>
        </p:nvSpPr>
        <p:spPr>
          <a:xfrm>
            <a:off x="2387600" y="2819400"/>
            <a:ext cx="2705100" cy="2324100"/>
          </a:xfrm>
          <a:prstGeom prst="round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422900" y="2806700"/>
            <a:ext cx="2705100" cy="2324100"/>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4787900" y="3454400"/>
            <a:ext cx="914400" cy="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876800" y="4178300"/>
            <a:ext cx="901700" cy="2540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Oval Callout 7"/>
          <p:cNvSpPr/>
          <p:nvPr/>
        </p:nvSpPr>
        <p:spPr>
          <a:xfrm>
            <a:off x="7607300" y="1473200"/>
            <a:ext cx="2209800" cy="1295400"/>
          </a:xfrm>
          <a:prstGeom prst="wedgeEllipseCallou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039100" y="1905000"/>
            <a:ext cx="1409700" cy="369332"/>
          </a:xfrm>
          <a:prstGeom prst="rect">
            <a:avLst/>
          </a:prstGeom>
          <a:noFill/>
        </p:spPr>
        <p:txBody>
          <a:bodyPr wrap="square" rtlCol="0">
            <a:spAutoFit/>
          </a:bodyPr>
          <a:lstStyle/>
          <a:p>
            <a:r>
              <a:rPr lang="en-US" dirty="0" smtClean="0"/>
              <a:t>Who am I??</a:t>
            </a:r>
            <a:endParaRPr lang="en-US" dirty="0"/>
          </a:p>
        </p:txBody>
      </p:sp>
    </p:spTree>
    <p:extLst>
      <p:ext uri="{BB962C8B-B14F-4D97-AF65-F5344CB8AC3E}">
        <p14:creationId xmlns:p14="http://schemas.microsoft.com/office/powerpoint/2010/main" val="38375554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latin typeface="Adobe Garamond Pro Bold"/>
                <a:cs typeface="Adobe Garamond Pro Bold"/>
              </a:rPr>
              <a:t>Discussion of Possible Results</a:t>
            </a:r>
            <a:endParaRPr lang="en-US" dirty="0">
              <a:solidFill>
                <a:srgbClr val="800000"/>
              </a:solidFill>
              <a:latin typeface="Adobe Garamond Pro Bold"/>
              <a:cs typeface="Adobe Garamond Pro Bold"/>
            </a:endParaRPr>
          </a:p>
        </p:txBody>
      </p:sp>
      <p:sp>
        <p:nvSpPr>
          <p:cNvPr id="3" name="Content Placeholder 2"/>
          <p:cNvSpPr>
            <a:spLocks noGrp="1"/>
          </p:cNvSpPr>
          <p:nvPr>
            <p:ph idx="1"/>
          </p:nvPr>
        </p:nvSpPr>
        <p:spPr/>
        <p:txBody>
          <a:bodyPr/>
          <a:lstStyle/>
          <a:p>
            <a:r>
              <a:rPr lang="en-US" dirty="0" smtClean="0">
                <a:solidFill>
                  <a:srgbClr val="000090"/>
                </a:solidFill>
                <a:latin typeface="Adobe Garamond Pro Bold"/>
                <a:cs typeface="Adobe Garamond Pro Bold"/>
              </a:rPr>
              <a:t>Understanding cell differentiation may lead to understanding diseases associated with the desmosome</a:t>
            </a:r>
          </a:p>
          <a:p>
            <a:endParaRPr lang="en-US" dirty="0">
              <a:solidFill>
                <a:srgbClr val="000090"/>
              </a:solidFill>
              <a:latin typeface="Adobe Garamond Pro Bold"/>
              <a:cs typeface="Adobe Garamond Pro Bold"/>
            </a:endParaRPr>
          </a:p>
          <a:p>
            <a:r>
              <a:rPr lang="en-US" dirty="0" smtClean="0">
                <a:solidFill>
                  <a:srgbClr val="000090"/>
                </a:solidFill>
                <a:latin typeface="Adobe Garamond Pro Bold"/>
                <a:cs typeface="Adobe Garamond Pro Bold"/>
              </a:rPr>
              <a:t>Useful for developing treatment and prevention </a:t>
            </a:r>
            <a:endParaRPr lang="en-US" dirty="0">
              <a:solidFill>
                <a:srgbClr val="000090"/>
              </a:solidFill>
              <a:latin typeface="Adobe Garamond Pro Bold"/>
              <a:cs typeface="Adobe Garamond Pro Bold"/>
            </a:endParaRPr>
          </a:p>
          <a:p>
            <a:endParaRPr lang="en-US" dirty="0" smtClean="0">
              <a:solidFill>
                <a:schemeClr val="tx2">
                  <a:lumMod val="50000"/>
                </a:schemeClr>
              </a:solidFill>
            </a:endParaRPr>
          </a:p>
        </p:txBody>
      </p:sp>
    </p:spTree>
    <p:extLst>
      <p:ext uri="{BB962C8B-B14F-4D97-AF65-F5344CB8AC3E}">
        <p14:creationId xmlns:p14="http://schemas.microsoft.com/office/powerpoint/2010/main" val="306511949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703513"/>
            <a:ext cx="10972800" cy="1143000"/>
          </a:xfrm>
        </p:spPr>
        <p:txBody>
          <a:bodyPr>
            <a:noAutofit/>
          </a:bodyPr>
          <a:lstStyle/>
          <a:p>
            <a:r>
              <a:rPr lang="en-US" sz="8800" dirty="0" smtClean="0">
                <a:solidFill>
                  <a:srgbClr val="800000"/>
                </a:solidFill>
                <a:latin typeface="Adobe Garamond Pro Bold" pitchFamily="18" charset="0"/>
              </a:rPr>
              <a:t>Questions?</a:t>
            </a:r>
            <a:endParaRPr lang="en-US" sz="8800" dirty="0">
              <a:solidFill>
                <a:srgbClr val="800000"/>
              </a:solidFill>
              <a:latin typeface="Adobe Garamond Pro Bold" pitchFamily="18" charset="0"/>
            </a:endParaRPr>
          </a:p>
        </p:txBody>
      </p:sp>
    </p:spTree>
    <p:extLst>
      <p:ext uri="{BB962C8B-B14F-4D97-AF65-F5344CB8AC3E}">
        <p14:creationId xmlns:p14="http://schemas.microsoft.com/office/powerpoint/2010/main" val="94587378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latin typeface="Adobe Garamond Pro Bold" pitchFamily="18" charset="0"/>
                <a:ea typeface="Adobe Ming Std L" pitchFamily="18" charset="-128"/>
              </a:rPr>
              <a:t>Experimental Goal</a:t>
            </a:r>
            <a:endParaRPr lang="en-US" dirty="0">
              <a:solidFill>
                <a:srgbClr val="800000"/>
              </a:solidFill>
              <a:latin typeface="Adobe Garamond Pro Bold" pitchFamily="18" charset="0"/>
              <a:ea typeface="Adobe Ming Std L" pitchFamily="18" charset="-128"/>
            </a:endParaRPr>
          </a:p>
        </p:txBody>
      </p:sp>
      <p:sp>
        <p:nvSpPr>
          <p:cNvPr id="3" name="Content Placeholder 2"/>
          <p:cNvSpPr>
            <a:spLocks noGrp="1"/>
          </p:cNvSpPr>
          <p:nvPr>
            <p:ph idx="1"/>
          </p:nvPr>
        </p:nvSpPr>
        <p:spPr>
          <a:xfrm>
            <a:off x="628650" y="1509522"/>
            <a:ext cx="10972800" cy="4525963"/>
          </a:xfrm>
        </p:spPr>
        <p:txBody>
          <a:bodyPr/>
          <a:lstStyle/>
          <a:p>
            <a:pPr marL="0" indent="0" algn="just">
              <a:buNone/>
            </a:pPr>
            <a:r>
              <a:rPr lang="en-US" dirty="0" smtClean="0">
                <a:solidFill>
                  <a:srgbClr val="002060"/>
                </a:solidFill>
                <a:latin typeface="Adobe Garamond Pro Bold" pitchFamily="18" charset="0"/>
                <a:ea typeface="Adobe Ming Std L" pitchFamily="18" charset="-128"/>
                <a:cs typeface="Arial Narrow"/>
              </a:rPr>
              <a:t>To determine how dysfunctional desmoplakin affects the developing epidermis, specifically in the organism </a:t>
            </a:r>
            <a:r>
              <a:rPr lang="en-US" i="1" dirty="0" smtClean="0">
                <a:solidFill>
                  <a:srgbClr val="002060"/>
                </a:solidFill>
                <a:latin typeface="Adobe Garamond Pro Bold" pitchFamily="18" charset="0"/>
                <a:ea typeface="Adobe Ming Std L" pitchFamily="18" charset="-128"/>
                <a:cs typeface="Arial Narrow"/>
              </a:rPr>
              <a:t>Xenopus laevis.</a:t>
            </a:r>
            <a:endParaRPr lang="en-US" dirty="0">
              <a:solidFill>
                <a:srgbClr val="002060"/>
              </a:solidFill>
              <a:latin typeface="Adobe Garamond Pro Bold" pitchFamily="18" charset="0"/>
              <a:ea typeface="Adobe Ming Std L" pitchFamily="18" charset="-128"/>
            </a:endParaRPr>
          </a:p>
        </p:txBody>
      </p:sp>
      <p:pic>
        <p:nvPicPr>
          <p:cNvPr id="4" name="Picture 2" descr="http://clawedfrogs.tripod.com/webonmediacontents/1154165.jpg?13339788783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036877"/>
            <a:ext cx="3733800" cy="2800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00950" y="5859452"/>
            <a:ext cx="3314700" cy="338554"/>
          </a:xfrm>
          <a:prstGeom prst="rect">
            <a:avLst/>
          </a:prstGeom>
          <a:noFill/>
        </p:spPr>
        <p:txBody>
          <a:bodyPr wrap="square" rtlCol="0">
            <a:spAutoFit/>
          </a:bodyPr>
          <a:lstStyle/>
          <a:p>
            <a:r>
              <a:rPr lang="en-US" sz="1600" i="1" dirty="0" smtClean="0"/>
              <a:t>Xenopus laevis </a:t>
            </a:r>
            <a:r>
              <a:rPr lang="en-US" sz="1600" dirty="0" smtClean="0"/>
              <a:t>(African clawed frog)</a:t>
            </a:r>
            <a:endParaRPr lang="en-US" sz="1600" dirty="0"/>
          </a:p>
        </p:txBody>
      </p:sp>
    </p:spTree>
    <p:extLst>
      <p:ext uri="{BB962C8B-B14F-4D97-AF65-F5344CB8AC3E}">
        <p14:creationId xmlns:p14="http://schemas.microsoft.com/office/powerpoint/2010/main" val="5240847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latin typeface="Adobe Garamond Pro Bold" pitchFamily="18" charset="0"/>
                <a:ea typeface="Adobe Ming Std L" pitchFamily="18" charset="-128"/>
              </a:rPr>
              <a:t>Project Overview</a:t>
            </a:r>
            <a:endParaRPr lang="en-US" dirty="0">
              <a:solidFill>
                <a:srgbClr val="800000"/>
              </a:solidFill>
              <a:latin typeface="Adobe Garamond Pro Bold" pitchFamily="18" charset="0"/>
              <a:ea typeface="Adobe Ming Std L" pitchFamily="18" charset="-128"/>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rgbClr val="002060"/>
                </a:solidFill>
                <a:latin typeface="Adobe Garamond Pro Bold" pitchFamily="18" charset="0"/>
                <a:ea typeface="Adobe Ming Std L" pitchFamily="18" charset="-128"/>
              </a:rPr>
              <a:t>Background and Significance </a:t>
            </a:r>
            <a:endParaRPr lang="en-US" dirty="0" smtClean="0">
              <a:solidFill>
                <a:srgbClr val="002060"/>
              </a:solidFill>
              <a:latin typeface="Adobe Garamond Pro Bold" pitchFamily="18" charset="0"/>
              <a:ea typeface="Adobe Ming Std L" pitchFamily="18" charset="-128"/>
            </a:endParaRPr>
          </a:p>
          <a:p>
            <a:pPr marL="0" indent="0">
              <a:buNone/>
            </a:pPr>
            <a:endParaRPr lang="en-US" dirty="0">
              <a:solidFill>
                <a:srgbClr val="002060"/>
              </a:solidFill>
              <a:latin typeface="Adobe Garamond Pro Bold" pitchFamily="18" charset="0"/>
              <a:ea typeface="Adobe Ming Std L" pitchFamily="18" charset="-128"/>
            </a:endParaRPr>
          </a:p>
          <a:p>
            <a:pPr>
              <a:buFont typeface="Wingdings" pitchFamily="2" charset="2"/>
              <a:buChar char="Ø"/>
            </a:pPr>
            <a:r>
              <a:rPr lang="en-US" dirty="0" smtClean="0">
                <a:solidFill>
                  <a:srgbClr val="002060"/>
                </a:solidFill>
                <a:latin typeface="Adobe Garamond Pro Bold" pitchFamily="18" charset="0"/>
                <a:ea typeface="Adobe Ming Std L" pitchFamily="18" charset="-128"/>
              </a:rPr>
              <a:t>Experiment</a:t>
            </a:r>
          </a:p>
          <a:p>
            <a:pPr>
              <a:buFont typeface="Wingdings" pitchFamily="2" charset="2"/>
              <a:buChar char="Ø"/>
            </a:pPr>
            <a:endParaRPr lang="en-US" dirty="0">
              <a:solidFill>
                <a:srgbClr val="002060"/>
              </a:solidFill>
              <a:latin typeface="Adobe Garamond Pro Bold" pitchFamily="18" charset="0"/>
              <a:ea typeface="Adobe Ming Std L" pitchFamily="18" charset="-128"/>
            </a:endParaRPr>
          </a:p>
          <a:p>
            <a:pPr>
              <a:buFont typeface="Wingdings" pitchFamily="2" charset="2"/>
              <a:buChar char="Ø"/>
            </a:pPr>
            <a:r>
              <a:rPr lang="en-US" dirty="0" smtClean="0">
                <a:solidFill>
                  <a:srgbClr val="002060"/>
                </a:solidFill>
                <a:latin typeface="Adobe Garamond Pro Bold" pitchFamily="18" charset="0"/>
                <a:ea typeface="Adobe Ming Std L" pitchFamily="18" charset="-128"/>
              </a:rPr>
              <a:t>Expected </a:t>
            </a:r>
            <a:r>
              <a:rPr lang="en-US" dirty="0" smtClean="0">
                <a:solidFill>
                  <a:srgbClr val="002060"/>
                </a:solidFill>
                <a:latin typeface="Adobe Garamond Pro Bold" pitchFamily="18" charset="0"/>
                <a:ea typeface="Adobe Ming Std L" pitchFamily="18" charset="-128"/>
              </a:rPr>
              <a:t>Outcome</a:t>
            </a:r>
          </a:p>
          <a:p>
            <a:pPr>
              <a:buFont typeface="Wingdings" pitchFamily="2" charset="2"/>
              <a:buChar char="Ø"/>
            </a:pPr>
            <a:endParaRPr lang="en-US" dirty="0">
              <a:solidFill>
                <a:srgbClr val="002060"/>
              </a:solidFill>
              <a:latin typeface="Adobe Garamond Pro Bold" pitchFamily="18" charset="0"/>
              <a:ea typeface="Adobe Ming Std L" pitchFamily="18" charset="-128"/>
            </a:endParaRPr>
          </a:p>
          <a:p>
            <a:pPr>
              <a:buFont typeface="Wingdings" pitchFamily="2" charset="2"/>
              <a:buChar char="Ø"/>
            </a:pPr>
            <a:r>
              <a:rPr lang="en-US" dirty="0" smtClean="0">
                <a:solidFill>
                  <a:srgbClr val="002060"/>
                </a:solidFill>
                <a:latin typeface="Adobe Garamond Pro Bold" pitchFamily="18" charset="0"/>
                <a:ea typeface="Adobe Ming Std L" pitchFamily="18" charset="-128"/>
              </a:rPr>
              <a:t> </a:t>
            </a:r>
            <a:r>
              <a:rPr lang="en-US" dirty="0" smtClean="0">
                <a:solidFill>
                  <a:srgbClr val="002060"/>
                </a:solidFill>
                <a:latin typeface="Adobe Garamond Pro Bold" pitchFamily="18" charset="0"/>
                <a:ea typeface="Adobe Ming Std L" pitchFamily="18" charset="-128"/>
              </a:rPr>
              <a:t>Discussion</a:t>
            </a:r>
            <a:endParaRPr lang="en-US" dirty="0">
              <a:solidFill>
                <a:srgbClr val="002060"/>
              </a:solidFill>
              <a:latin typeface="Adobe Garamond Pro Bold" pitchFamily="18" charset="0"/>
              <a:ea typeface="Adobe Ming Std L" pitchFamily="18" charset="-128"/>
            </a:endParaRPr>
          </a:p>
        </p:txBody>
      </p:sp>
    </p:spTree>
    <p:extLst>
      <p:ext uri="{BB962C8B-B14F-4D97-AF65-F5344CB8AC3E}">
        <p14:creationId xmlns:p14="http://schemas.microsoft.com/office/powerpoint/2010/main" val="10462705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5-09 at 10.18.18 PM.png"/>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07101" y="1765299"/>
            <a:ext cx="5550310" cy="4389113"/>
          </a:xfrm>
          <a:prstGeom prst="rect">
            <a:avLst/>
          </a:prstGeom>
        </p:spPr>
      </p:pic>
      <p:sp>
        <p:nvSpPr>
          <p:cNvPr id="7" name="Rectangle 6"/>
          <p:cNvSpPr/>
          <p:nvPr/>
        </p:nvSpPr>
        <p:spPr>
          <a:xfrm>
            <a:off x="7061201" y="4602481"/>
            <a:ext cx="4470399" cy="1269999"/>
          </a:xfrm>
          <a:prstGeom prst="rect">
            <a:avLst/>
          </a:prstGeom>
          <a:noFill/>
          <a:ln w="76200" cmpd="sng">
            <a:solidFill>
              <a:srgbClr val="DD0E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69900" y="368300"/>
            <a:ext cx="9728200" cy="769441"/>
          </a:xfrm>
          <a:prstGeom prst="rect">
            <a:avLst/>
          </a:prstGeom>
          <a:noFill/>
        </p:spPr>
        <p:txBody>
          <a:bodyPr wrap="square" rtlCol="0">
            <a:spAutoFit/>
          </a:bodyPr>
          <a:lstStyle/>
          <a:p>
            <a:r>
              <a:rPr lang="en-US" sz="4400" dirty="0" smtClean="0">
                <a:solidFill>
                  <a:srgbClr val="800000"/>
                </a:solidFill>
                <a:latin typeface="Adobe Garamond Pro Bold" pitchFamily="18" charset="0"/>
                <a:ea typeface="Adobe Ming Std L" pitchFamily="18" charset="-128"/>
                <a:cs typeface="Arial Narrow"/>
              </a:rPr>
              <a:t>Introduction: What </a:t>
            </a:r>
            <a:r>
              <a:rPr lang="en-US" sz="4400" dirty="0" smtClean="0">
                <a:solidFill>
                  <a:srgbClr val="800000"/>
                </a:solidFill>
                <a:latin typeface="Adobe Garamond Pro Bold" pitchFamily="18" charset="0"/>
                <a:ea typeface="Adobe Ming Std L" pitchFamily="18" charset="-128"/>
                <a:cs typeface="Arial Narrow"/>
              </a:rPr>
              <a:t>is a desmosome?</a:t>
            </a:r>
            <a:endParaRPr lang="en-US" sz="4400" dirty="0">
              <a:solidFill>
                <a:srgbClr val="800000"/>
              </a:solidFill>
              <a:latin typeface="Adobe Garamond Pro Bold" pitchFamily="18" charset="0"/>
              <a:ea typeface="Adobe Ming Std L" pitchFamily="18" charset="-128"/>
              <a:cs typeface="Arial Narrow"/>
            </a:endParaRPr>
          </a:p>
        </p:txBody>
      </p:sp>
      <p:sp>
        <p:nvSpPr>
          <p:cNvPr id="17" name="TextBox 16"/>
          <p:cNvSpPr txBox="1"/>
          <p:nvPr/>
        </p:nvSpPr>
        <p:spPr>
          <a:xfrm>
            <a:off x="638175" y="1419225"/>
            <a:ext cx="4851400" cy="3385542"/>
          </a:xfrm>
          <a:prstGeom prst="rect">
            <a:avLst/>
          </a:prstGeom>
          <a:noFill/>
        </p:spPr>
        <p:txBody>
          <a:bodyPr wrap="square" rtlCol="0">
            <a:spAutoFit/>
          </a:bodyPr>
          <a:lstStyle/>
          <a:p>
            <a:pPr marL="285750" indent="-285750">
              <a:buFont typeface="Arial"/>
              <a:buChar char="•"/>
            </a:pPr>
            <a:r>
              <a:rPr lang="en-US" sz="2800" dirty="0" smtClean="0">
                <a:solidFill>
                  <a:srgbClr val="000090"/>
                </a:solidFill>
                <a:latin typeface="Adobe Garamond Pro Bold" pitchFamily="18" charset="0"/>
                <a:ea typeface="Adobe Ming Std L" pitchFamily="18" charset="-128"/>
                <a:cs typeface="Arial Narrow"/>
              </a:rPr>
              <a:t>A type of cell junction</a:t>
            </a:r>
          </a:p>
          <a:p>
            <a:endParaRPr lang="en-US" sz="2800" dirty="0">
              <a:solidFill>
                <a:srgbClr val="000090"/>
              </a:solidFill>
              <a:latin typeface="Adobe Garamond Pro Bold" pitchFamily="18" charset="0"/>
              <a:ea typeface="Adobe Ming Std L" pitchFamily="18" charset="-128"/>
              <a:cs typeface="Arial Narrow"/>
            </a:endParaRPr>
          </a:p>
          <a:p>
            <a:pPr marL="285750" indent="-285750">
              <a:buFont typeface="Arial"/>
              <a:buChar char="•"/>
            </a:pPr>
            <a:r>
              <a:rPr lang="en-US" sz="2800" dirty="0" smtClean="0">
                <a:solidFill>
                  <a:srgbClr val="000090"/>
                </a:solidFill>
                <a:latin typeface="Adobe Garamond Pro Bold" pitchFamily="18" charset="0"/>
                <a:ea typeface="Adobe Ming Std L" pitchFamily="18" charset="-128"/>
                <a:cs typeface="Arial Narrow"/>
              </a:rPr>
              <a:t>Involved in maintaining cell adhesion</a:t>
            </a:r>
          </a:p>
          <a:p>
            <a:pPr marL="285750" indent="-285750">
              <a:buFont typeface="Arial"/>
              <a:buChar char="•"/>
            </a:pPr>
            <a:endParaRPr lang="en-US" sz="2800" dirty="0">
              <a:solidFill>
                <a:srgbClr val="000090"/>
              </a:solidFill>
              <a:latin typeface="Adobe Garamond Pro Bold" pitchFamily="18" charset="0"/>
              <a:ea typeface="Adobe Ming Std L" pitchFamily="18" charset="-128"/>
              <a:cs typeface="Arial Narrow"/>
            </a:endParaRPr>
          </a:p>
          <a:p>
            <a:pPr marL="285750" indent="-285750">
              <a:buFont typeface="Arial"/>
              <a:buChar char="•"/>
            </a:pPr>
            <a:r>
              <a:rPr lang="en-US" sz="2800" dirty="0" smtClean="0">
                <a:solidFill>
                  <a:srgbClr val="000090"/>
                </a:solidFill>
                <a:latin typeface="Adobe Garamond Pro Bold" pitchFamily="18" charset="0"/>
                <a:ea typeface="Adobe Ming Std L" pitchFamily="18" charset="-128"/>
                <a:cs typeface="Arial Narrow"/>
              </a:rPr>
              <a:t>Loss of function results in disease</a:t>
            </a:r>
            <a:endParaRPr lang="en-US" sz="2800" dirty="0">
              <a:solidFill>
                <a:srgbClr val="000090"/>
              </a:solidFill>
              <a:latin typeface="Adobe Garamond Pro Bold" pitchFamily="18" charset="0"/>
              <a:ea typeface="Adobe Ming Std L" pitchFamily="18" charset="-128"/>
              <a:cs typeface="Arial Narrow"/>
            </a:endParaRPr>
          </a:p>
          <a:p>
            <a:endParaRPr lang="en-US" dirty="0"/>
          </a:p>
        </p:txBody>
      </p:sp>
      <p:sp>
        <p:nvSpPr>
          <p:cNvPr id="6" name="Rectangle 5"/>
          <p:cNvSpPr/>
          <p:nvPr/>
        </p:nvSpPr>
        <p:spPr>
          <a:xfrm>
            <a:off x="7099300" y="6268135"/>
            <a:ext cx="6096000" cy="461665"/>
          </a:xfrm>
          <a:prstGeom prst="rect">
            <a:avLst/>
          </a:prstGeom>
        </p:spPr>
        <p:txBody>
          <a:bodyPr>
            <a:spAutoFit/>
          </a:bodyPr>
          <a:lstStyle/>
          <a:p>
            <a:r>
              <a:rPr lang="en-US" sz="1200" dirty="0" smtClean="0"/>
              <a:t>Image by: http</a:t>
            </a:r>
            <a:r>
              <a:rPr lang="en-US" sz="1200" dirty="0"/>
              <a:t>://</a:t>
            </a:r>
            <a:r>
              <a:rPr lang="en-US" sz="1200" dirty="0" err="1"/>
              <a:t>www.nature.com</a:t>
            </a:r>
            <a:r>
              <a:rPr lang="en-US" sz="1200" dirty="0"/>
              <a:t>/</a:t>
            </a:r>
            <a:r>
              <a:rPr lang="en-US" sz="1200" dirty="0" err="1"/>
              <a:t>nrgastro</a:t>
            </a:r>
            <a:r>
              <a:rPr lang="en-US" sz="1200" dirty="0"/>
              <a:t>/journal/v10/n2/</a:t>
            </a:r>
            <a:r>
              <a:rPr lang="en-US" sz="1200" dirty="0" err="1"/>
              <a:t>fig_tab</a:t>
            </a:r>
            <a:r>
              <a:rPr lang="en-US" sz="1200" dirty="0"/>
              <a:t>/nrgastro.2012.221_F1.html</a:t>
            </a:r>
          </a:p>
        </p:txBody>
      </p:sp>
    </p:spTree>
    <p:extLst>
      <p:ext uri="{BB962C8B-B14F-4D97-AF65-F5344CB8AC3E}">
        <p14:creationId xmlns:p14="http://schemas.microsoft.com/office/powerpoint/2010/main" val="90646269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304800"/>
            <a:ext cx="11547473" cy="1446550"/>
          </a:xfrm>
          <a:prstGeom prst="rect">
            <a:avLst/>
          </a:prstGeom>
          <a:noFill/>
        </p:spPr>
        <p:txBody>
          <a:bodyPr wrap="square" rtlCol="0">
            <a:spAutoFit/>
          </a:bodyPr>
          <a:lstStyle/>
          <a:p>
            <a:r>
              <a:rPr lang="en-US" sz="4400" dirty="0" smtClean="0">
                <a:solidFill>
                  <a:srgbClr val="800000"/>
                </a:solidFill>
                <a:latin typeface="Adobe Garamond Pro Bold" pitchFamily="18" charset="0"/>
                <a:ea typeface="Adobe Song Std L" pitchFamily="18" charset="-128"/>
                <a:cs typeface="Arial Narrow"/>
              </a:rPr>
              <a:t>Significance: Skin </a:t>
            </a:r>
            <a:r>
              <a:rPr lang="en-US" sz="4400" dirty="0" smtClean="0">
                <a:solidFill>
                  <a:srgbClr val="800000"/>
                </a:solidFill>
                <a:latin typeface="Adobe Garamond Pro Bold" pitchFamily="18" charset="0"/>
                <a:ea typeface="Adobe Song Std L" pitchFamily="18" charset="-128"/>
                <a:cs typeface="Arial Narrow"/>
              </a:rPr>
              <a:t>Diseases associated with the desmosome</a:t>
            </a:r>
            <a:endParaRPr lang="en-US" sz="4400" dirty="0">
              <a:solidFill>
                <a:srgbClr val="800000"/>
              </a:solidFill>
              <a:latin typeface="Adobe Garamond Pro Bold" pitchFamily="18" charset="0"/>
              <a:ea typeface="Adobe Song Std L" pitchFamily="18" charset="-128"/>
              <a:cs typeface="Arial Narrow"/>
            </a:endParaRPr>
          </a:p>
        </p:txBody>
      </p:sp>
      <p:pic>
        <p:nvPicPr>
          <p:cNvPr id="4" name="Picture 3" descr="Screen Shot 2016-05-10 at 4.24.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075" y="4025901"/>
            <a:ext cx="3358425" cy="2514600"/>
          </a:xfrm>
          <a:prstGeom prst="rect">
            <a:avLst/>
          </a:prstGeom>
          <a:ln>
            <a:solidFill>
              <a:srgbClr val="000000"/>
            </a:solidFill>
          </a:ln>
        </p:spPr>
      </p:pic>
      <p:pic>
        <p:nvPicPr>
          <p:cNvPr id="5" name="Picture 4" descr="Screen Shot 2016-05-10 at 4.22.48 PM.png"/>
          <p:cNvPicPr>
            <a:picLocks noChangeAspect="1"/>
          </p:cNvPicPr>
          <p:nvPr/>
        </p:nvPicPr>
        <p:blipFill rotWithShape="1">
          <a:blip r:embed="rId4">
            <a:extLst>
              <a:ext uri="{28A0092B-C50C-407E-A947-70E740481C1C}">
                <a14:useLocalDpi xmlns:a14="http://schemas.microsoft.com/office/drawing/2010/main" val="0"/>
              </a:ext>
            </a:extLst>
          </a:blip>
          <a:srcRect t="4616" b="-1"/>
          <a:stretch/>
        </p:blipFill>
        <p:spPr>
          <a:xfrm>
            <a:off x="8064500" y="1659329"/>
            <a:ext cx="3314700" cy="3166672"/>
          </a:xfrm>
          <a:prstGeom prst="rect">
            <a:avLst/>
          </a:prstGeom>
          <a:ln>
            <a:solidFill>
              <a:srgbClr val="000000"/>
            </a:solidFill>
          </a:ln>
        </p:spPr>
      </p:pic>
      <p:sp>
        <p:nvSpPr>
          <p:cNvPr id="7" name="Rectangle 6"/>
          <p:cNvSpPr/>
          <p:nvPr/>
        </p:nvSpPr>
        <p:spPr>
          <a:xfrm>
            <a:off x="8178800" y="1663700"/>
            <a:ext cx="266700" cy="889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4978400" y="3479800"/>
            <a:ext cx="3657600" cy="430887"/>
          </a:xfrm>
          <a:prstGeom prst="rect">
            <a:avLst/>
          </a:prstGeom>
          <a:noFill/>
        </p:spPr>
        <p:txBody>
          <a:bodyPr wrap="square" rtlCol="0">
            <a:spAutoFit/>
          </a:bodyPr>
          <a:lstStyle/>
          <a:p>
            <a:r>
              <a:rPr lang="en-US" sz="2200" dirty="0" smtClean="0"/>
              <a:t>Pemphigus vulgaris</a:t>
            </a:r>
          </a:p>
        </p:txBody>
      </p:sp>
      <p:sp>
        <p:nvSpPr>
          <p:cNvPr id="22" name="TextBox 21"/>
          <p:cNvSpPr txBox="1"/>
          <p:nvPr/>
        </p:nvSpPr>
        <p:spPr>
          <a:xfrm rot="5400000">
            <a:off x="9690100" y="3327401"/>
            <a:ext cx="3810000" cy="430887"/>
          </a:xfrm>
          <a:prstGeom prst="rect">
            <a:avLst/>
          </a:prstGeom>
          <a:noFill/>
        </p:spPr>
        <p:txBody>
          <a:bodyPr wrap="square" rtlCol="0">
            <a:spAutoFit/>
          </a:bodyPr>
          <a:lstStyle/>
          <a:p>
            <a:r>
              <a:rPr lang="en-US" sz="2200" dirty="0" smtClean="0"/>
              <a:t>Palmoplantar keratoderma</a:t>
            </a:r>
            <a:endParaRPr lang="en-US" sz="2200" dirty="0"/>
          </a:p>
        </p:txBody>
      </p:sp>
      <p:sp>
        <p:nvSpPr>
          <p:cNvPr id="23" name="TextBox 22"/>
          <p:cNvSpPr txBox="1"/>
          <p:nvPr/>
        </p:nvSpPr>
        <p:spPr>
          <a:xfrm>
            <a:off x="279399" y="1862623"/>
            <a:ext cx="6016626" cy="2492990"/>
          </a:xfrm>
          <a:prstGeom prst="rect">
            <a:avLst/>
          </a:prstGeom>
          <a:noFill/>
        </p:spPr>
        <p:txBody>
          <a:bodyPr wrap="square" rtlCol="0">
            <a:spAutoFit/>
          </a:bodyPr>
          <a:lstStyle/>
          <a:p>
            <a:pPr marL="285750" indent="-285750">
              <a:buFont typeface="Arial"/>
              <a:buChar char="•"/>
            </a:pPr>
            <a:r>
              <a:rPr lang="en-US" sz="2800" u="sng" dirty="0" smtClean="0">
                <a:solidFill>
                  <a:srgbClr val="000090"/>
                </a:solidFill>
                <a:latin typeface="Adobe Garamond Pro Bold" pitchFamily="18" charset="0"/>
                <a:ea typeface="Adobe Myungjo Std M" pitchFamily="18" charset="-128"/>
                <a:cs typeface="Arial Narrow"/>
              </a:rPr>
              <a:t>Causes</a:t>
            </a:r>
            <a:r>
              <a:rPr lang="en-US" sz="2800" dirty="0" smtClean="0">
                <a:solidFill>
                  <a:srgbClr val="000090"/>
                </a:solidFill>
                <a:latin typeface="Adobe Garamond Pro Bold" pitchFamily="18" charset="0"/>
                <a:ea typeface="Adobe Myungjo Std M" pitchFamily="18" charset="-128"/>
                <a:cs typeface="Arial Narrow"/>
              </a:rPr>
              <a:t>: Failure in cell adhesion</a:t>
            </a:r>
          </a:p>
          <a:p>
            <a:pPr marL="285750" indent="-285750">
              <a:buFont typeface="Arial"/>
              <a:buChar char="•"/>
            </a:pPr>
            <a:endParaRPr lang="en-US" sz="2800" dirty="0">
              <a:solidFill>
                <a:srgbClr val="000090"/>
              </a:solidFill>
              <a:latin typeface="Adobe Garamond Pro Bold" pitchFamily="18" charset="0"/>
              <a:ea typeface="Adobe Myungjo Std M" pitchFamily="18" charset="-128"/>
              <a:cs typeface="Arial Narrow"/>
            </a:endParaRPr>
          </a:p>
          <a:p>
            <a:pPr marL="285750" indent="-285750">
              <a:buFont typeface="Arial"/>
              <a:buChar char="•"/>
            </a:pPr>
            <a:r>
              <a:rPr lang="en-US" sz="2800" u="sng" dirty="0" smtClean="0">
                <a:solidFill>
                  <a:srgbClr val="000090"/>
                </a:solidFill>
                <a:latin typeface="Adobe Garamond Pro Bold" pitchFamily="18" charset="0"/>
                <a:ea typeface="Adobe Myungjo Std M" pitchFamily="18" charset="-128"/>
                <a:cs typeface="Arial Narrow"/>
              </a:rPr>
              <a:t>Molecular defect</a:t>
            </a:r>
            <a:r>
              <a:rPr lang="en-US" sz="2800" dirty="0" smtClean="0">
                <a:solidFill>
                  <a:srgbClr val="000090"/>
                </a:solidFill>
                <a:latin typeface="Adobe Garamond Pro Bold" pitchFamily="18" charset="0"/>
                <a:ea typeface="Adobe Myungjo Std M" pitchFamily="18" charset="-128"/>
                <a:cs typeface="Arial Narrow"/>
              </a:rPr>
              <a:t>: dysfunctional desmosomes </a:t>
            </a:r>
          </a:p>
          <a:p>
            <a:pPr marL="285750" indent="-285750">
              <a:buFont typeface="Arial"/>
              <a:buChar char="•"/>
            </a:pPr>
            <a:endParaRPr lang="en-US" sz="2200" dirty="0"/>
          </a:p>
          <a:p>
            <a:pPr marL="285750" indent="-285750">
              <a:buFont typeface="Arial"/>
              <a:buChar char="•"/>
            </a:pPr>
            <a:endParaRPr lang="en-US" sz="2200" dirty="0"/>
          </a:p>
        </p:txBody>
      </p:sp>
      <p:sp>
        <p:nvSpPr>
          <p:cNvPr id="6" name="Rectangle 5"/>
          <p:cNvSpPr/>
          <p:nvPr/>
        </p:nvSpPr>
        <p:spPr>
          <a:xfrm>
            <a:off x="4965700" y="6396335"/>
            <a:ext cx="4826000" cy="461665"/>
          </a:xfrm>
          <a:prstGeom prst="rect">
            <a:avLst/>
          </a:prstGeom>
        </p:spPr>
        <p:txBody>
          <a:bodyPr wrap="square">
            <a:spAutoFit/>
          </a:bodyPr>
          <a:lstStyle/>
          <a:p>
            <a:endParaRPr lang="en-US" sz="1200" dirty="0"/>
          </a:p>
          <a:p>
            <a:r>
              <a:rPr lang="en-US" sz="1200" dirty="0" smtClean="0"/>
              <a:t>Image by:  </a:t>
            </a:r>
            <a:r>
              <a:rPr lang="en-US" sz="1200" dirty="0"/>
              <a:t>http://</a:t>
            </a:r>
            <a:r>
              <a:rPr lang="en-US" sz="1200" dirty="0" err="1"/>
              <a:t>www.dermnetnz.org</a:t>
            </a:r>
            <a:r>
              <a:rPr lang="en-US" sz="1200" dirty="0"/>
              <a:t>/immune/pemphigus-</a:t>
            </a:r>
            <a:r>
              <a:rPr lang="en-US" sz="1200" dirty="0" err="1"/>
              <a:t>vulgaris.html</a:t>
            </a:r>
            <a:endParaRPr lang="en-US" sz="1200" dirty="0"/>
          </a:p>
        </p:txBody>
      </p:sp>
      <p:sp>
        <p:nvSpPr>
          <p:cNvPr id="8" name="Rectangle 7"/>
          <p:cNvSpPr/>
          <p:nvPr/>
        </p:nvSpPr>
        <p:spPr>
          <a:xfrm>
            <a:off x="8496539" y="4857234"/>
            <a:ext cx="2167368" cy="369332"/>
          </a:xfrm>
          <a:prstGeom prst="rect">
            <a:avLst/>
          </a:prstGeom>
        </p:spPr>
        <p:txBody>
          <a:bodyPr wrap="none">
            <a:spAutoFit/>
          </a:bodyPr>
          <a:lstStyle/>
          <a:p>
            <a:r>
              <a:rPr lang="en-US" sz="1200" dirty="0"/>
              <a:t>Image by: Whittock et al (</a:t>
            </a:r>
            <a:r>
              <a:rPr lang="en-US" sz="1200" dirty="0" smtClean="0"/>
              <a:t>2002</a:t>
            </a:r>
            <a:r>
              <a:rPr lang="en-US" sz="1200" dirty="0"/>
              <a:t>)</a:t>
            </a:r>
            <a:r>
              <a:rPr lang="en-US" dirty="0" smtClean="0"/>
              <a:t> </a:t>
            </a:r>
            <a:endParaRPr lang="en-US" dirty="0"/>
          </a:p>
        </p:txBody>
      </p:sp>
    </p:spTree>
    <p:extLst>
      <p:ext uri="{BB962C8B-B14F-4D97-AF65-F5344CB8AC3E}">
        <p14:creationId xmlns:p14="http://schemas.microsoft.com/office/powerpoint/2010/main" val="13857478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88900"/>
            <a:ext cx="10867136" cy="1104900"/>
          </a:xfrm>
        </p:spPr>
        <p:txBody>
          <a:bodyPr/>
          <a:lstStyle/>
          <a:p>
            <a:r>
              <a:rPr lang="en-US" dirty="0" smtClean="0">
                <a:solidFill>
                  <a:srgbClr val="800000"/>
                </a:solidFill>
                <a:latin typeface="Adobe Garamond Pro Bold" pitchFamily="18" charset="0"/>
                <a:ea typeface="Adobe Ming Std L" pitchFamily="18" charset="-128"/>
                <a:cs typeface="Arial Narrow"/>
              </a:rPr>
              <a:t>Experimental Hypothesis</a:t>
            </a:r>
            <a:endParaRPr lang="en-US" dirty="0">
              <a:solidFill>
                <a:srgbClr val="800000"/>
              </a:solidFill>
              <a:latin typeface="Adobe Garamond Pro Bold" pitchFamily="18" charset="0"/>
              <a:ea typeface="Adobe Ming Std L" pitchFamily="18" charset="-128"/>
              <a:cs typeface="Arial Narrow"/>
            </a:endParaRPr>
          </a:p>
        </p:txBody>
      </p:sp>
      <p:sp>
        <p:nvSpPr>
          <p:cNvPr id="3" name="TextBox 2"/>
          <p:cNvSpPr txBox="1"/>
          <p:nvPr/>
        </p:nvSpPr>
        <p:spPr>
          <a:xfrm>
            <a:off x="914400" y="2032000"/>
            <a:ext cx="8839200" cy="369332"/>
          </a:xfrm>
          <a:prstGeom prst="rect">
            <a:avLst/>
          </a:prstGeom>
          <a:noFill/>
        </p:spPr>
        <p:txBody>
          <a:bodyPr wrap="square" rtlCol="0">
            <a:spAutoFit/>
          </a:bodyPr>
          <a:lstStyle/>
          <a:p>
            <a:endParaRPr lang="en-US" dirty="0"/>
          </a:p>
        </p:txBody>
      </p:sp>
      <p:sp>
        <p:nvSpPr>
          <p:cNvPr id="4" name="TextBox 3"/>
          <p:cNvSpPr txBox="1"/>
          <p:nvPr/>
        </p:nvSpPr>
        <p:spPr>
          <a:xfrm>
            <a:off x="1847850" y="3982591"/>
            <a:ext cx="9093200" cy="1508105"/>
          </a:xfrm>
          <a:prstGeom prst="rect">
            <a:avLst/>
          </a:prstGeom>
          <a:noFill/>
        </p:spPr>
        <p:txBody>
          <a:bodyPr wrap="square" rtlCol="0">
            <a:spAutoFit/>
          </a:bodyPr>
          <a:lstStyle/>
          <a:p>
            <a:r>
              <a:rPr lang="en-US" sz="2800" dirty="0" smtClean="0">
                <a:solidFill>
                  <a:srgbClr val="000090"/>
                </a:solidFill>
                <a:latin typeface="Adobe Garamond Pro Bold" pitchFamily="18" charset="0"/>
                <a:ea typeface="Adobe Ming Std L" pitchFamily="18" charset="-128"/>
              </a:rPr>
              <a:t>Hypothesis: Desmoplakin </a:t>
            </a:r>
            <a:r>
              <a:rPr lang="en-US" sz="2800" dirty="0" smtClean="0">
                <a:solidFill>
                  <a:srgbClr val="000090"/>
                </a:solidFill>
                <a:latin typeface="Adobe Garamond Pro Bold" pitchFamily="18" charset="0"/>
                <a:ea typeface="Adobe Ming Std L" pitchFamily="18" charset="-128"/>
              </a:rPr>
              <a:t>is necessary for epidermal development </a:t>
            </a:r>
            <a:endParaRPr lang="en-US" sz="2800" dirty="0">
              <a:solidFill>
                <a:srgbClr val="000090"/>
              </a:solidFill>
              <a:latin typeface="Adobe Garamond Pro Bold" pitchFamily="18" charset="0"/>
              <a:ea typeface="Adobe Ming Std L" pitchFamily="18" charset="-128"/>
            </a:endParaRPr>
          </a:p>
          <a:p>
            <a:endParaRPr lang="en-US" i="1" dirty="0" smtClean="0"/>
          </a:p>
          <a:p>
            <a:endParaRPr lang="en-US" i="1" dirty="0"/>
          </a:p>
        </p:txBody>
      </p:sp>
      <p:pic>
        <p:nvPicPr>
          <p:cNvPr id="7" name="Picture 6" descr="Screen Shot 2016-05-09 at 10.18.18 PM.png"/>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65309"/>
          <a:stretch/>
        </p:blipFill>
        <p:spPr>
          <a:xfrm>
            <a:off x="2679700" y="1676399"/>
            <a:ext cx="6833011" cy="1874513"/>
          </a:xfrm>
          <a:prstGeom prst="rect">
            <a:avLst/>
          </a:prstGeom>
          <a:ln>
            <a:solidFill>
              <a:schemeClr val="tx1"/>
            </a:solidFill>
          </a:ln>
        </p:spPr>
      </p:pic>
      <p:sp>
        <p:nvSpPr>
          <p:cNvPr id="8" name="Oval 7"/>
          <p:cNvSpPr/>
          <p:nvPr/>
        </p:nvSpPr>
        <p:spPr>
          <a:xfrm>
            <a:off x="7505700" y="1943100"/>
            <a:ext cx="1574800" cy="406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099300" y="6268135"/>
            <a:ext cx="6096000" cy="461665"/>
          </a:xfrm>
          <a:prstGeom prst="rect">
            <a:avLst/>
          </a:prstGeom>
        </p:spPr>
        <p:txBody>
          <a:bodyPr>
            <a:spAutoFit/>
          </a:bodyPr>
          <a:lstStyle/>
          <a:p>
            <a:r>
              <a:rPr lang="en-US" sz="1200" dirty="0" smtClean="0"/>
              <a:t>Image by: http</a:t>
            </a:r>
            <a:r>
              <a:rPr lang="en-US" sz="1200" dirty="0"/>
              <a:t>://</a:t>
            </a:r>
            <a:r>
              <a:rPr lang="en-US" sz="1200" dirty="0" err="1"/>
              <a:t>www.nature.com</a:t>
            </a:r>
            <a:r>
              <a:rPr lang="en-US" sz="1200" dirty="0"/>
              <a:t>/</a:t>
            </a:r>
            <a:r>
              <a:rPr lang="en-US" sz="1200" dirty="0" err="1"/>
              <a:t>nrgastro</a:t>
            </a:r>
            <a:r>
              <a:rPr lang="en-US" sz="1200" dirty="0"/>
              <a:t>/journal/v10/n2/</a:t>
            </a:r>
            <a:r>
              <a:rPr lang="en-US" sz="1200" dirty="0" err="1"/>
              <a:t>fig_tab</a:t>
            </a:r>
            <a:r>
              <a:rPr lang="en-US" sz="1200" dirty="0"/>
              <a:t>/nrgastro.2012.221_F1.html</a:t>
            </a:r>
          </a:p>
        </p:txBody>
      </p:sp>
    </p:spTree>
    <p:extLst>
      <p:ext uri="{BB962C8B-B14F-4D97-AF65-F5344CB8AC3E}">
        <p14:creationId xmlns:p14="http://schemas.microsoft.com/office/powerpoint/2010/main" val="15345387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406400"/>
            <a:ext cx="10871200" cy="1028700"/>
          </a:xfrm>
        </p:spPr>
        <p:txBody>
          <a:bodyPr>
            <a:noAutofit/>
          </a:bodyPr>
          <a:lstStyle/>
          <a:p>
            <a:r>
              <a:rPr lang="en-US" dirty="0" smtClean="0">
                <a:solidFill>
                  <a:srgbClr val="800000"/>
                </a:solidFill>
                <a:latin typeface="Adobe Garamond Pro Bold" pitchFamily="18" charset="0"/>
                <a:ea typeface="Adobe Song Std L" pitchFamily="18" charset="-128"/>
                <a:cs typeface="Arial Narrow"/>
              </a:rPr>
              <a:t>Why choose Xenopus?</a:t>
            </a:r>
            <a:r>
              <a:rPr lang="en-US" dirty="0" smtClean="0">
                <a:solidFill>
                  <a:schemeClr val="accent5">
                    <a:lumMod val="75000"/>
                  </a:schemeClr>
                </a:solidFill>
                <a:latin typeface="Arial Narrow"/>
                <a:cs typeface="Arial Narrow"/>
              </a:rPr>
              <a:t/>
            </a:r>
            <a:br>
              <a:rPr lang="en-US" dirty="0" smtClean="0">
                <a:solidFill>
                  <a:schemeClr val="accent5">
                    <a:lumMod val="75000"/>
                  </a:schemeClr>
                </a:solidFill>
                <a:latin typeface="Arial Narrow"/>
                <a:cs typeface="Arial Narrow"/>
              </a:rPr>
            </a:br>
            <a:endParaRPr lang="en-US" dirty="0">
              <a:solidFill>
                <a:schemeClr val="accent5">
                  <a:lumMod val="75000"/>
                </a:schemeClr>
              </a:solidFill>
              <a:latin typeface="Arial Narrow"/>
              <a:cs typeface="Arial Narrow"/>
            </a:endParaRPr>
          </a:p>
        </p:txBody>
      </p:sp>
      <p:sp>
        <p:nvSpPr>
          <p:cNvPr id="4" name="TextBox 3"/>
          <p:cNvSpPr txBox="1"/>
          <p:nvPr/>
        </p:nvSpPr>
        <p:spPr>
          <a:xfrm>
            <a:off x="301625" y="1368612"/>
            <a:ext cx="4330700" cy="3539430"/>
          </a:xfrm>
          <a:prstGeom prst="rect">
            <a:avLst/>
          </a:prstGeom>
          <a:noFill/>
        </p:spPr>
        <p:txBody>
          <a:bodyPr wrap="square" rtlCol="0">
            <a:spAutoFit/>
          </a:bodyPr>
          <a:lstStyle/>
          <a:p>
            <a:pPr marL="285750" indent="-285750">
              <a:buFont typeface="Arial"/>
              <a:buChar char="•"/>
            </a:pPr>
            <a:r>
              <a:rPr lang="en-US" sz="2800" dirty="0" smtClean="0">
                <a:solidFill>
                  <a:srgbClr val="000090"/>
                </a:solidFill>
                <a:latin typeface="Adobe Garamond Pro Bold" pitchFamily="18" charset="0"/>
                <a:ea typeface="Adobe Ming Std L" pitchFamily="18" charset="-128"/>
                <a:cs typeface="Arial Narrow"/>
              </a:rPr>
              <a:t>Free living embryos </a:t>
            </a:r>
          </a:p>
          <a:p>
            <a:endParaRPr lang="en-US" sz="2800" dirty="0" smtClean="0">
              <a:solidFill>
                <a:srgbClr val="000090"/>
              </a:solidFill>
              <a:latin typeface="Adobe Garamond Pro Bold" pitchFamily="18" charset="0"/>
              <a:ea typeface="Adobe Ming Std L" pitchFamily="18" charset="-128"/>
              <a:cs typeface="Arial Narrow"/>
            </a:endParaRPr>
          </a:p>
          <a:p>
            <a:pPr marL="285750" indent="-285750">
              <a:buFont typeface="Arial"/>
              <a:buChar char="•"/>
            </a:pPr>
            <a:r>
              <a:rPr lang="en-US" sz="2800" dirty="0" smtClean="0">
                <a:solidFill>
                  <a:srgbClr val="000090"/>
                </a:solidFill>
                <a:latin typeface="Adobe Garamond Pro Bold" pitchFamily="18" charset="0"/>
                <a:ea typeface="Adobe Ming Std L" pitchFamily="18" charset="-128"/>
                <a:cs typeface="Arial Narrow"/>
              </a:rPr>
              <a:t>Development can be monitored at all stages</a:t>
            </a:r>
            <a:endParaRPr lang="en-US" sz="2800" dirty="0">
              <a:solidFill>
                <a:srgbClr val="000090"/>
              </a:solidFill>
              <a:latin typeface="Adobe Garamond Pro Bold" pitchFamily="18" charset="0"/>
              <a:ea typeface="Adobe Ming Std L" pitchFamily="18" charset="-128"/>
              <a:cs typeface="Arial Narrow"/>
            </a:endParaRPr>
          </a:p>
          <a:p>
            <a:pPr marL="285750" indent="-285750">
              <a:buFont typeface="Arial"/>
              <a:buChar char="•"/>
            </a:pPr>
            <a:endParaRPr lang="en-US" sz="2800" dirty="0" smtClean="0">
              <a:solidFill>
                <a:srgbClr val="000090"/>
              </a:solidFill>
              <a:latin typeface="Adobe Garamond Pro Bold" pitchFamily="18" charset="0"/>
              <a:ea typeface="Adobe Ming Std L" pitchFamily="18" charset="-128"/>
              <a:cs typeface="Arial Narrow"/>
            </a:endParaRPr>
          </a:p>
          <a:p>
            <a:pPr marL="285750" indent="-285750">
              <a:buFont typeface="Arial"/>
              <a:buChar char="•"/>
            </a:pPr>
            <a:r>
              <a:rPr lang="en-US" sz="2800" dirty="0" smtClean="0">
                <a:solidFill>
                  <a:srgbClr val="000090"/>
                </a:solidFill>
                <a:latin typeface="Adobe Garamond Pro Bold" pitchFamily="18" charset="0"/>
                <a:ea typeface="Adobe Ming Std L" pitchFamily="18" charset="-128"/>
                <a:cs typeface="Arial Narrow"/>
              </a:rPr>
              <a:t>Epidermis is similar to the epidermis of mammalian embryos</a:t>
            </a:r>
          </a:p>
        </p:txBody>
      </p:sp>
      <p:pic>
        <p:nvPicPr>
          <p:cNvPr id="6" name="Picture 2" descr="http://www.xenbase.org/anatomy/static/intro/XenCycleH-sm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900" y="1182776"/>
            <a:ext cx="4854575" cy="41587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53700" y="6581001"/>
            <a:ext cx="3822700" cy="276999"/>
          </a:xfrm>
          <a:prstGeom prst="rect">
            <a:avLst/>
          </a:prstGeom>
          <a:noFill/>
        </p:spPr>
        <p:txBody>
          <a:bodyPr wrap="square" rtlCol="0">
            <a:spAutoFit/>
          </a:bodyPr>
          <a:lstStyle/>
          <a:p>
            <a:r>
              <a:rPr lang="en-US" sz="1200" dirty="0" smtClean="0"/>
              <a:t>Image by: </a:t>
            </a:r>
            <a:r>
              <a:rPr lang="en-US" sz="1200" dirty="0" err="1" smtClean="0"/>
              <a:t>Xenbase.org</a:t>
            </a:r>
            <a:endParaRPr lang="en-US" sz="1200" dirty="0"/>
          </a:p>
        </p:txBody>
      </p:sp>
    </p:spTree>
    <p:extLst>
      <p:ext uri="{BB962C8B-B14F-4D97-AF65-F5344CB8AC3E}">
        <p14:creationId xmlns:p14="http://schemas.microsoft.com/office/powerpoint/2010/main" val="26726434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a:off x="613887" y="2869152"/>
            <a:ext cx="901700" cy="12700"/>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a:off x="2827889" y="2091526"/>
            <a:ext cx="450850" cy="7719"/>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803953" y="2076336"/>
            <a:ext cx="901700" cy="1270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765730" y="2101736"/>
            <a:ext cx="901700" cy="1270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solidFill>
                  <a:srgbClr val="800000"/>
                </a:solidFill>
                <a:latin typeface="Adobe Garamond Pro Bold" pitchFamily="18" charset="0"/>
                <a:ea typeface="Adobe Ming Std L" pitchFamily="18" charset="-128"/>
                <a:cs typeface="Arial Narrow"/>
              </a:rPr>
              <a:t>Experimental Design</a:t>
            </a:r>
            <a:endParaRPr lang="en-US" dirty="0">
              <a:solidFill>
                <a:srgbClr val="800000"/>
              </a:solidFill>
              <a:latin typeface="Adobe Garamond Pro Bold" pitchFamily="18" charset="0"/>
              <a:ea typeface="Adobe Ming Std L" pitchFamily="18" charset="-128"/>
              <a:cs typeface="Arial Narrow"/>
            </a:endParaRPr>
          </a:p>
        </p:txBody>
      </p:sp>
      <p:sp>
        <p:nvSpPr>
          <p:cNvPr id="12" name="Rectangle 11"/>
          <p:cNvSpPr/>
          <p:nvPr/>
        </p:nvSpPr>
        <p:spPr>
          <a:xfrm>
            <a:off x="512285" y="1873136"/>
            <a:ext cx="685801" cy="44450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Plakin</a:t>
            </a:r>
            <a:endParaRPr lang="en-US" sz="1200" dirty="0"/>
          </a:p>
        </p:txBody>
      </p:sp>
      <p:sp>
        <p:nvSpPr>
          <p:cNvPr id="13" name="Rectangle 12"/>
          <p:cNvSpPr/>
          <p:nvPr/>
        </p:nvSpPr>
        <p:spPr>
          <a:xfrm>
            <a:off x="1384855" y="1860436"/>
            <a:ext cx="565149" cy="457200"/>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Rod</a:t>
            </a:r>
            <a:endParaRPr lang="en-US" sz="1200" dirty="0"/>
          </a:p>
        </p:txBody>
      </p:sp>
      <p:sp>
        <p:nvSpPr>
          <p:cNvPr id="14" name="Rectangle 13"/>
          <p:cNvSpPr/>
          <p:nvPr/>
        </p:nvSpPr>
        <p:spPr>
          <a:xfrm>
            <a:off x="2133121" y="1860435"/>
            <a:ext cx="398463" cy="428625"/>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666525" y="1873136"/>
            <a:ext cx="401081" cy="415924"/>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15800" y="1873135"/>
            <a:ext cx="371475" cy="415925"/>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a:off x="3873501" y="2180256"/>
            <a:ext cx="717549" cy="450166"/>
          </a:xfrm>
          <a:prstGeom prst="rightArrow">
            <a:avLst/>
          </a:prstGeom>
          <a:solidFill>
            <a:srgbClr val="7030A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4" name="TextBox 53"/>
          <p:cNvSpPr txBox="1"/>
          <p:nvPr/>
        </p:nvSpPr>
        <p:spPr>
          <a:xfrm>
            <a:off x="345044" y="3210594"/>
            <a:ext cx="1913174" cy="369332"/>
          </a:xfrm>
          <a:prstGeom prst="rect">
            <a:avLst/>
          </a:prstGeom>
          <a:noFill/>
        </p:spPr>
        <p:txBody>
          <a:bodyPr wrap="square" rtlCol="0">
            <a:spAutoFit/>
          </a:bodyPr>
          <a:lstStyle/>
          <a:p>
            <a:r>
              <a:rPr lang="en-US" dirty="0" smtClean="0">
                <a:latin typeface="Adobe Garamond Pro Bold" pitchFamily="18" charset="0"/>
              </a:rPr>
              <a:t>Mutant construct </a:t>
            </a:r>
          </a:p>
        </p:txBody>
      </p:sp>
      <p:sp>
        <p:nvSpPr>
          <p:cNvPr id="3" name="TextBox 2"/>
          <p:cNvSpPr txBox="1"/>
          <p:nvPr/>
        </p:nvSpPr>
        <p:spPr>
          <a:xfrm>
            <a:off x="4767790" y="1974792"/>
            <a:ext cx="2407710" cy="646331"/>
          </a:xfrm>
          <a:prstGeom prst="rect">
            <a:avLst/>
          </a:prstGeom>
          <a:noFill/>
          <a:ln>
            <a:solidFill>
              <a:srgbClr val="000000"/>
            </a:solidFill>
          </a:ln>
        </p:spPr>
        <p:txBody>
          <a:bodyPr wrap="square" rtlCol="0">
            <a:spAutoFit/>
          </a:bodyPr>
          <a:lstStyle/>
          <a:p>
            <a:r>
              <a:rPr lang="en-US" dirty="0" smtClean="0">
                <a:latin typeface="Adobe Garamond Pro Bold" pitchFamily="18" charset="0"/>
              </a:rPr>
              <a:t>In vitro transcription</a:t>
            </a:r>
          </a:p>
          <a:p>
            <a:r>
              <a:rPr lang="en-US" dirty="0" smtClean="0">
                <a:latin typeface="Adobe Garamond Pro Bold" pitchFamily="18" charset="0"/>
              </a:rPr>
              <a:t>	   mRNA</a:t>
            </a:r>
            <a:endParaRPr lang="en-US" dirty="0">
              <a:latin typeface="Adobe Garamond Pro Bold" pitchFamily="18" charset="0"/>
            </a:endParaRPr>
          </a:p>
        </p:txBody>
      </p:sp>
      <p:pic>
        <p:nvPicPr>
          <p:cNvPr id="33" name="Picture 2" descr="http://www.xenbase.org/anatomy/static/NF/stage01anim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1873135"/>
            <a:ext cx="1148096" cy="106440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8038964" y="2879475"/>
            <a:ext cx="2019300" cy="646331"/>
          </a:xfrm>
          <a:prstGeom prst="rect">
            <a:avLst/>
          </a:prstGeom>
          <a:noFill/>
        </p:spPr>
        <p:txBody>
          <a:bodyPr wrap="square" rtlCol="0">
            <a:spAutoFit/>
          </a:bodyPr>
          <a:lstStyle/>
          <a:p>
            <a:r>
              <a:rPr lang="en-US" dirty="0" smtClean="0">
                <a:latin typeface="Adobe Garamond Pro Bold" pitchFamily="18" charset="0"/>
              </a:rPr>
              <a:t>Microinject into embryo</a:t>
            </a:r>
            <a:endParaRPr lang="en-US" dirty="0">
              <a:latin typeface="Adobe Garamond Pro Bold" pitchFamily="18" charset="0"/>
            </a:endParaRPr>
          </a:p>
        </p:txBody>
      </p:sp>
      <p:sp>
        <p:nvSpPr>
          <p:cNvPr id="57" name="TextBox 56"/>
          <p:cNvSpPr txBox="1"/>
          <p:nvPr/>
        </p:nvSpPr>
        <p:spPr>
          <a:xfrm>
            <a:off x="7885279" y="4261972"/>
            <a:ext cx="2065337" cy="646331"/>
          </a:xfrm>
          <a:prstGeom prst="rect">
            <a:avLst/>
          </a:prstGeom>
          <a:noFill/>
          <a:ln>
            <a:solidFill>
              <a:schemeClr val="tx1"/>
            </a:solidFill>
          </a:ln>
        </p:spPr>
        <p:txBody>
          <a:bodyPr wrap="square" rtlCol="0">
            <a:spAutoFit/>
          </a:bodyPr>
          <a:lstStyle/>
          <a:p>
            <a:r>
              <a:rPr lang="en-US" dirty="0" smtClean="0">
                <a:latin typeface="Adobe Garamond Pro Bold" pitchFamily="18" charset="0"/>
              </a:rPr>
              <a:t>Embryo makes mutant protein</a:t>
            </a:r>
            <a:endParaRPr lang="en-US" dirty="0">
              <a:latin typeface="Adobe Garamond Pro Bold" pitchFamily="18" charset="0"/>
            </a:endParaRPr>
          </a:p>
        </p:txBody>
      </p:sp>
      <p:sp>
        <p:nvSpPr>
          <p:cNvPr id="61" name="Right Arrow 60"/>
          <p:cNvSpPr/>
          <p:nvPr/>
        </p:nvSpPr>
        <p:spPr>
          <a:xfrm rot="10800000">
            <a:off x="6811962" y="4269654"/>
            <a:ext cx="809625" cy="482359"/>
          </a:xfrm>
          <a:prstGeom prst="rightArrow">
            <a:avLst/>
          </a:prstGeom>
          <a:solidFill>
            <a:srgbClr val="7030A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3" name="Picture 62" descr="Screen Shot 2016-05-11 at 9.18.1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344" y="3904772"/>
            <a:ext cx="1777781" cy="1212124"/>
          </a:xfrm>
          <a:prstGeom prst="rect">
            <a:avLst/>
          </a:prstGeom>
        </p:spPr>
      </p:pic>
      <p:sp>
        <p:nvSpPr>
          <p:cNvPr id="64" name="TextBox 63"/>
          <p:cNvSpPr txBox="1"/>
          <p:nvPr/>
        </p:nvSpPr>
        <p:spPr>
          <a:xfrm>
            <a:off x="4948794" y="5207398"/>
            <a:ext cx="1924050" cy="646331"/>
          </a:xfrm>
          <a:prstGeom prst="rect">
            <a:avLst/>
          </a:prstGeom>
          <a:noFill/>
        </p:spPr>
        <p:txBody>
          <a:bodyPr wrap="square" rtlCol="0">
            <a:spAutoFit/>
          </a:bodyPr>
          <a:lstStyle/>
          <a:p>
            <a:r>
              <a:rPr lang="en-US" dirty="0" smtClean="0">
                <a:latin typeface="Adobe Garamond Pro Bold" pitchFamily="18" charset="0"/>
              </a:rPr>
              <a:t>Formation of epidermis</a:t>
            </a:r>
            <a:endParaRPr lang="en-US" dirty="0">
              <a:latin typeface="Adobe Garamond Pro Bold" pitchFamily="18" charset="0"/>
            </a:endParaRPr>
          </a:p>
        </p:txBody>
      </p:sp>
      <p:sp>
        <p:nvSpPr>
          <p:cNvPr id="66" name="TextBox 65"/>
          <p:cNvSpPr txBox="1"/>
          <p:nvPr/>
        </p:nvSpPr>
        <p:spPr>
          <a:xfrm>
            <a:off x="1792844" y="4237052"/>
            <a:ext cx="1636156" cy="1200329"/>
          </a:xfrm>
          <a:prstGeom prst="rect">
            <a:avLst/>
          </a:prstGeom>
          <a:noFill/>
          <a:ln>
            <a:solidFill>
              <a:schemeClr val="tx1"/>
            </a:solidFill>
          </a:ln>
        </p:spPr>
        <p:txBody>
          <a:bodyPr wrap="square" rtlCol="0">
            <a:spAutoFit/>
          </a:bodyPr>
          <a:lstStyle/>
          <a:p>
            <a:r>
              <a:rPr lang="en-US" dirty="0" smtClean="0">
                <a:latin typeface="Adobe Garamond Pro Bold" pitchFamily="18" charset="0"/>
              </a:rPr>
              <a:t>Look at epidermal cell types using EM</a:t>
            </a:r>
            <a:endParaRPr lang="en-US" dirty="0">
              <a:latin typeface="Adobe Garamond Pro Bold" pitchFamily="18" charset="0"/>
            </a:endParaRPr>
          </a:p>
        </p:txBody>
      </p:sp>
      <p:sp>
        <p:nvSpPr>
          <p:cNvPr id="73" name="Rectangle 72"/>
          <p:cNvSpPr/>
          <p:nvPr/>
        </p:nvSpPr>
        <p:spPr>
          <a:xfrm>
            <a:off x="512286" y="2672302"/>
            <a:ext cx="685801" cy="44450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Plakin</a:t>
            </a:r>
            <a:endParaRPr lang="en-US" sz="1200" dirty="0"/>
          </a:p>
        </p:txBody>
      </p:sp>
      <p:sp>
        <p:nvSpPr>
          <p:cNvPr id="76" name="Rectangle 75"/>
          <p:cNvSpPr/>
          <p:nvPr/>
        </p:nvSpPr>
        <p:spPr>
          <a:xfrm>
            <a:off x="1309212" y="2672302"/>
            <a:ext cx="565149" cy="457200"/>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Rod</a:t>
            </a:r>
            <a:endParaRPr lang="en-US" sz="1200" dirty="0"/>
          </a:p>
        </p:txBody>
      </p:sp>
      <p:sp>
        <p:nvSpPr>
          <p:cNvPr id="80" name="Right Arrow 79"/>
          <p:cNvSpPr/>
          <p:nvPr/>
        </p:nvSpPr>
        <p:spPr>
          <a:xfrm>
            <a:off x="7349093" y="2180256"/>
            <a:ext cx="717549" cy="450166"/>
          </a:xfrm>
          <a:prstGeom prst="rightArrow">
            <a:avLst/>
          </a:prstGeom>
          <a:solidFill>
            <a:srgbClr val="7030A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1" name="Right Arrow 80"/>
          <p:cNvSpPr/>
          <p:nvPr/>
        </p:nvSpPr>
        <p:spPr>
          <a:xfrm rot="5400000">
            <a:off x="8689839" y="3528952"/>
            <a:ext cx="717549" cy="450166"/>
          </a:xfrm>
          <a:prstGeom prst="rightArrow">
            <a:avLst/>
          </a:prstGeom>
          <a:solidFill>
            <a:srgbClr val="7030A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2" name="Right Arrow 81"/>
          <p:cNvSpPr/>
          <p:nvPr/>
        </p:nvSpPr>
        <p:spPr>
          <a:xfrm rot="10800000">
            <a:off x="3756581" y="4343958"/>
            <a:ext cx="809625" cy="482359"/>
          </a:xfrm>
          <a:prstGeom prst="rightArrow">
            <a:avLst/>
          </a:prstGeom>
          <a:solidFill>
            <a:srgbClr val="7030A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10312400" y="6581001"/>
            <a:ext cx="2209800" cy="276999"/>
          </a:xfrm>
          <a:prstGeom prst="rect">
            <a:avLst/>
          </a:prstGeom>
          <a:noFill/>
        </p:spPr>
        <p:txBody>
          <a:bodyPr wrap="square" rtlCol="0">
            <a:spAutoFit/>
          </a:bodyPr>
          <a:lstStyle/>
          <a:p>
            <a:r>
              <a:rPr lang="en-US" sz="1200" dirty="0" smtClean="0"/>
              <a:t>Images by: </a:t>
            </a:r>
            <a:r>
              <a:rPr lang="en-US" sz="1200" dirty="0" err="1" smtClean="0"/>
              <a:t>Xenbase.org</a:t>
            </a:r>
            <a:endParaRPr lang="en-US" sz="1200" dirty="0"/>
          </a:p>
        </p:txBody>
      </p:sp>
    </p:spTree>
    <p:extLst>
      <p:ext uri="{BB962C8B-B14F-4D97-AF65-F5344CB8AC3E}">
        <p14:creationId xmlns:p14="http://schemas.microsoft.com/office/powerpoint/2010/main" val="37039427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500" fill="hold"/>
                                        <p:tgtEl>
                                          <p:spTgt spid="81"/>
                                        </p:tgtEl>
                                        <p:attrNameLst>
                                          <p:attrName>ppt_x</p:attrName>
                                        </p:attrNameLst>
                                      </p:cBhvr>
                                      <p:tavLst>
                                        <p:tav tm="0">
                                          <p:val>
                                            <p:strVal val="#ppt_x"/>
                                          </p:val>
                                        </p:tav>
                                        <p:tav tm="100000">
                                          <p:val>
                                            <p:strVal val="#ppt_x"/>
                                          </p:val>
                                        </p:tav>
                                      </p:tavLst>
                                    </p:anim>
                                    <p:anim calcmode="lin" valueType="num">
                                      <p:cBhvr additive="base">
                                        <p:cTn id="4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4" grpId="0"/>
      <p:bldP spid="3" grpId="0" animBg="1"/>
      <p:bldP spid="52" grpId="0"/>
      <p:bldP spid="57" grpId="0" animBg="1"/>
      <p:bldP spid="61" grpId="0" animBg="1"/>
      <p:bldP spid="64" grpId="0"/>
      <p:bldP spid="66" grpId="0" animBg="1"/>
      <p:bldP spid="73" grpId="0" animBg="1"/>
      <p:bldP spid="76" grpId="0" animBg="1"/>
      <p:bldP spid="80" grpId="0" animBg="1"/>
      <p:bldP spid="81" grpId="0" animBg="1"/>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latin typeface="Adobe Garamond Pro Bold" pitchFamily="18" charset="0"/>
                <a:ea typeface="Adobe Ming Std L" pitchFamily="18" charset="-128"/>
                <a:cs typeface="Arial Narrow"/>
              </a:rPr>
              <a:t>Transmission Electron Microscopy</a:t>
            </a:r>
            <a:endParaRPr lang="en-US" dirty="0">
              <a:solidFill>
                <a:srgbClr val="800000"/>
              </a:solidFill>
              <a:latin typeface="Adobe Garamond Pro Bold" pitchFamily="18" charset="0"/>
              <a:ea typeface="Adobe Ming Std L" pitchFamily="18" charset="-128"/>
              <a:cs typeface="Arial Narrow"/>
            </a:endParaRPr>
          </a:p>
        </p:txBody>
      </p:sp>
      <p:sp>
        <p:nvSpPr>
          <p:cNvPr id="4" name="TextBox 3"/>
          <p:cNvSpPr txBox="1"/>
          <p:nvPr/>
        </p:nvSpPr>
        <p:spPr>
          <a:xfrm>
            <a:off x="1044575" y="1498600"/>
            <a:ext cx="10210800" cy="4955203"/>
          </a:xfrm>
          <a:prstGeom prst="rect">
            <a:avLst/>
          </a:prstGeom>
          <a:noFill/>
        </p:spPr>
        <p:txBody>
          <a:bodyPr wrap="square" rtlCol="0">
            <a:spAutoFit/>
          </a:bodyPr>
          <a:lstStyle/>
          <a:p>
            <a:pPr marL="285750" indent="-285750">
              <a:buFont typeface="Arial" pitchFamily="34" charset="0"/>
              <a:buChar char="•"/>
            </a:pPr>
            <a:r>
              <a:rPr lang="en-US" sz="2800" dirty="0" smtClean="0">
                <a:solidFill>
                  <a:srgbClr val="000090"/>
                </a:solidFill>
                <a:latin typeface="Adobe Garamond Pro Bold" pitchFamily="18" charset="0"/>
              </a:rPr>
              <a:t>Electrons transmitted through specimen</a:t>
            </a:r>
          </a:p>
          <a:p>
            <a:pPr marL="285750" indent="-285750">
              <a:buFont typeface="Arial" pitchFamily="34" charset="0"/>
              <a:buChar char="•"/>
            </a:pPr>
            <a:endParaRPr lang="en-US" sz="2800" dirty="0" smtClean="0">
              <a:solidFill>
                <a:srgbClr val="000090"/>
              </a:solidFill>
              <a:latin typeface="Adobe Garamond Pro Bold" pitchFamily="18" charset="0"/>
            </a:endParaRPr>
          </a:p>
          <a:p>
            <a:pPr marL="285750" indent="-285750">
              <a:buFont typeface="Arial" pitchFamily="34" charset="0"/>
              <a:buChar char="•"/>
            </a:pPr>
            <a:r>
              <a:rPr lang="en-US" sz="2800" dirty="0">
                <a:solidFill>
                  <a:srgbClr val="000090"/>
                </a:solidFill>
                <a:latin typeface="Adobe Garamond Pro Bold" pitchFamily="18" charset="0"/>
              </a:rPr>
              <a:t>I</a:t>
            </a:r>
            <a:r>
              <a:rPr lang="en-US" sz="2800" dirty="0" smtClean="0">
                <a:solidFill>
                  <a:srgbClr val="000090"/>
                </a:solidFill>
                <a:latin typeface="Adobe Garamond Pro Bold" pitchFamily="18" charset="0"/>
              </a:rPr>
              <a:t>nteractions of electrons within the specimen forms image</a:t>
            </a:r>
          </a:p>
          <a:p>
            <a:endParaRPr lang="en-US" sz="2800" dirty="0" smtClean="0">
              <a:solidFill>
                <a:srgbClr val="000090"/>
              </a:solidFill>
              <a:latin typeface="Adobe Garamond Pro Bold" pitchFamily="18" charset="0"/>
            </a:endParaRPr>
          </a:p>
          <a:p>
            <a:pPr marL="285750" indent="-285750">
              <a:buFont typeface="Arial" pitchFamily="34" charset="0"/>
              <a:buChar char="•"/>
            </a:pPr>
            <a:r>
              <a:rPr lang="en-US" sz="2800" dirty="0" smtClean="0">
                <a:solidFill>
                  <a:srgbClr val="000090"/>
                </a:solidFill>
                <a:latin typeface="Adobe Garamond Pro Bold" pitchFamily="18" charset="0"/>
              </a:rPr>
              <a:t>Two part fixation process</a:t>
            </a:r>
          </a:p>
          <a:p>
            <a:r>
              <a:rPr lang="en-US" sz="2400" dirty="0" smtClean="0">
                <a:solidFill>
                  <a:srgbClr val="000090"/>
                </a:solidFill>
                <a:latin typeface="Adobe Garamond Pro Bold" pitchFamily="18" charset="0"/>
              </a:rPr>
              <a:t>	1. Glutaraldehyde</a:t>
            </a:r>
          </a:p>
          <a:p>
            <a:r>
              <a:rPr lang="en-US" sz="2400" dirty="0">
                <a:solidFill>
                  <a:srgbClr val="000090"/>
                </a:solidFill>
                <a:latin typeface="Adobe Garamond Pro Bold" pitchFamily="18" charset="0"/>
              </a:rPr>
              <a:t>	</a:t>
            </a:r>
            <a:r>
              <a:rPr lang="en-US" sz="2400" dirty="0" smtClean="0">
                <a:solidFill>
                  <a:srgbClr val="000090"/>
                </a:solidFill>
                <a:latin typeface="Adobe Garamond Pro Bold" pitchFamily="18" charset="0"/>
              </a:rPr>
              <a:t>2. Osmium </a:t>
            </a:r>
            <a:r>
              <a:rPr lang="en-US" sz="2400" dirty="0" smtClean="0">
                <a:solidFill>
                  <a:srgbClr val="000090"/>
                </a:solidFill>
                <a:latin typeface="Adobe Garamond Pro Bold" pitchFamily="18" charset="0"/>
              </a:rPr>
              <a:t>tetroxide</a:t>
            </a:r>
            <a:endParaRPr lang="en-US" sz="2400" dirty="0" smtClean="0">
              <a:solidFill>
                <a:srgbClr val="000090"/>
              </a:solidFill>
              <a:latin typeface="Adobe Garamond Pro Bold" pitchFamily="18" charset="0"/>
            </a:endParaRPr>
          </a:p>
          <a:p>
            <a:endParaRPr lang="en-US" sz="2400" dirty="0">
              <a:solidFill>
                <a:srgbClr val="000090"/>
              </a:solidFill>
              <a:latin typeface="Adobe Garamond Pro Bold" pitchFamily="18" charset="0"/>
            </a:endParaRPr>
          </a:p>
          <a:p>
            <a:pPr marL="285750" indent="-285750">
              <a:buFont typeface="Arial" pitchFamily="34" charset="0"/>
              <a:buChar char="•"/>
            </a:pPr>
            <a:r>
              <a:rPr lang="en-US" sz="2400" dirty="0" smtClean="0">
                <a:solidFill>
                  <a:srgbClr val="000090"/>
                </a:solidFill>
                <a:latin typeface="Adobe Garamond Pro Bold" pitchFamily="18" charset="0"/>
              </a:rPr>
              <a:t>Plastic embedding</a:t>
            </a:r>
          </a:p>
          <a:p>
            <a:r>
              <a:rPr lang="en-US" sz="2400" dirty="0" smtClean="0">
                <a:solidFill>
                  <a:srgbClr val="000090"/>
                </a:solidFill>
                <a:latin typeface="Adobe Garamond Pro Bold" pitchFamily="18" charset="0"/>
              </a:rPr>
              <a:t>	1. Dehydration of sample using ethanol</a:t>
            </a:r>
          </a:p>
          <a:p>
            <a:r>
              <a:rPr lang="en-US" sz="2400" dirty="0">
                <a:solidFill>
                  <a:srgbClr val="000090"/>
                </a:solidFill>
                <a:latin typeface="Adobe Garamond Pro Bold" pitchFamily="18" charset="0"/>
              </a:rPr>
              <a:t>	</a:t>
            </a:r>
            <a:r>
              <a:rPr lang="en-US" sz="2400" dirty="0" smtClean="0">
                <a:solidFill>
                  <a:srgbClr val="000090"/>
                </a:solidFill>
                <a:latin typeface="Adobe Garamond Pro Bold" pitchFamily="18" charset="0"/>
              </a:rPr>
              <a:t>2. Embedded in epoxy resin</a:t>
            </a:r>
            <a:endParaRPr lang="en-US" sz="2800" dirty="0" smtClean="0">
              <a:solidFill>
                <a:srgbClr val="000090"/>
              </a:solidFill>
              <a:latin typeface="Adobe Garamond Pro Bold" pitchFamily="18" charset="0"/>
            </a:endParaRPr>
          </a:p>
          <a:p>
            <a:pPr lvl="1"/>
            <a:endParaRPr lang="en-US" sz="2800" dirty="0">
              <a:solidFill>
                <a:srgbClr val="002060"/>
              </a:solidFill>
              <a:latin typeface="Adobe Garamond Pro Bold" pitchFamily="18" charset="0"/>
            </a:endParaRPr>
          </a:p>
        </p:txBody>
      </p:sp>
    </p:spTree>
    <p:extLst>
      <p:ext uri="{BB962C8B-B14F-4D97-AF65-F5344CB8AC3E}">
        <p14:creationId xmlns:p14="http://schemas.microsoft.com/office/powerpoint/2010/main" val="122066684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4306</TotalTime>
  <Words>1307</Words>
  <Application>Microsoft Macintosh PowerPoint</Application>
  <PresentationFormat>Custom</PresentationFormat>
  <Paragraphs>113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Role of Desmoplakin During Epidermal Development </vt:lpstr>
      <vt:lpstr>Experimental Goal</vt:lpstr>
      <vt:lpstr>Project Overview</vt:lpstr>
      <vt:lpstr>PowerPoint Presentation</vt:lpstr>
      <vt:lpstr>PowerPoint Presentation</vt:lpstr>
      <vt:lpstr>Experimental Hypothesis</vt:lpstr>
      <vt:lpstr>Why choose Xenopus? </vt:lpstr>
      <vt:lpstr>Experimental Design</vt:lpstr>
      <vt:lpstr>Transmission Electron Microscopy</vt:lpstr>
      <vt:lpstr>PowerPoint Presentation</vt:lpstr>
      <vt:lpstr>Experimental Expectations</vt:lpstr>
      <vt:lpstr>Discussion of Possible Results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Dickinson Lab</dc:creator>
  <cp:lastModifiedBy>Morgan Van Driest</cp:lastModifiedBy>
  <cp:revision>56</cp:revision>
  <cp:lastPrinted>2016-05-13T12:34:16Z</cp:lastPrinted>
  <dcterms:created xsi:type="dcterms:W3CDTF">2014-09-12T17:24:29Z</dcterms:created>
  <dcterms:modified xsi:type="dcterms:W3CDTF">2016-05-13T15:18:14Z</dcterms:modified>
</cp:coreProperties>
</file>