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8" r:id="rId4"/>
    <p:sldId id="257" r:id="rId5"/>
    <p:sldId id="259" r:id="rId6"/>
    <p:sldId id="261" r:id="rId7"/>
    <p:sldId id="267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h Turpin" initials="TT" lastIdx="3" clrIdx="0">
    <p:extLst>
      <p:ext uri="{19B8F6BF-5375-455C-9EA6-DF929625EA0E}">
        <p15:presenceInfo xmlns:p15="http://schemas.microsoft.com/office/powerpoint/2012/main" userId="fb1e7f78a52d76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03T11:11:19.444" idx="3">
    <p:pos x="5655" y="2976"/>
    <p:text>Talk about what amino acids they use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0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5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9B18-71B7-495C-8192-E24929DE0E1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EB64-C760-4D48-AE02-DE32E344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44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Vaginal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TM7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absorption of amino acids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Patricia</a:t>
            </a:r>
            <a:r>
              <a:rPr lang="en-US" dirty="0" smtClean="0"/>
              <a:t> </a:t>
            </a:r>
            <a:r>
              <a:rPr lang="en-US" sz="3200" dirty="0" smtClean="0"/>
              <a:t>Turpin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Vaginosis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1586"/>
            <a:ext cx="5397837" cy="435133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054" y="1704992"/>
            <a:ext cx="4465322" cy="4364526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6721054" y="1687514"/>
            <a:ext cx="4465322" cy="4351338"/>
          </a:xfrm>
          <a:prstGeom prst="borderCallout1">
            <a:avLst>
              <a:gd name="adj1" fmla="val 15790"/>
              <a:gd name="adj2" fmla="val -379"/>
              <a:gd name="adj3" fmla="val 62184"/>
              <a:gd name="adj4" fmla="val -8304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21054" y="6106885"/>
            <a:ext cx="5150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Gram stained vaginal smear with Bacterial Vaginosis</a:t>
            </a:r>
          </a:p>
          <a:p>
            <a:r>
              <a:rPr lang="en-US" sz="1200" dirty="0" smtClean="0"/>
              <a:t>Datcu, R., (2014), Characterization of the vaginal microflora in health and disease, Danish Medical Journal.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6222321"/>
            <a:ext cx="539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Lindau, S., (2008), Vaginal Self-Swab Specimen Collection in a Home-Based Survey of Older Women: Methods and Applications. Journal of Gerontology, 106-118.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28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61" y="40940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TM7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762" y="365124"/>
            <a:ext cx="4368038" cy="2944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4" y="206061"/>
            <a:ext cx="4439876" cy="64208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4552" y="206061"/>
            <a:ext cx="3258355" cy="436593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35" y="5333772"/>
            <a:ext cx="5354276" cy="9061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37823" y="3309869"/>
            <a:ext cx="606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Hugenholtz</a:t>
            </a:r>
            <a:r>
              <a:rPr lang="en-US" sz="1200" dirty="0"/>
              <a:t>, P., et al, (2000) Investigation of Candidate Division TM7, a Recently Recognized </a:t>
            </a:r>
          </a:p>
          <a:p>
            <a:r>
              <a:rPr lang="en-US" sz="1200" dirty="0"/>
              <a:t>Major Lineage of the Domain Bacteria with No Known Pure-Culture Representatives. </a:t>
            </a:r>
          </a:p>
          <a:p>
            <a:r>
              <a:rPr lang="en-US" sz="1200" dirty="0"/>
              <a:t>Applied and Environmental Microbiology, 67, 411-419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233374" y="4251331"/>
            <a:ext cx="5306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ay not be able to synthesize amino acids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7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pPr algn="r"/>
            <a:r>
              <a:rPr lang="en-US" dirty="0" smtClean="0"/>
              <a:t>Oral TM7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79" y="1137539"/>
            <a:ext cx="5562600" cy="46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13" y="505800"/>
            <a:ext cx="5215384" cy="5952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4697" y="180459"/>
            <a:ext cx="282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Actinomyces</a:t>
            </a:r>
            <a:r>
              <a:rPr lang="en-US" dirty="0"/>
              <a:t> </a:t>
            </a:r>
            <a:r>
              <a:rPr lang="en-US" i="1" dirty="0"/>
              <a:t>odontolyticus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5579" y="6119336"/>
            <a:ext cx="556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He, X., et al (2015) Cultivation of a human-associated TM7 </a:t>
            </a:r>
            <a:r>
              <a:rPr lang="en-US" sz="1200" dirty="0" err="1"/>
              <a:t>phylotype</a:t>
            </a:r>
            <a:r>
              <a:rPr lang="en-US" sz="1200" dirty="0"/>
              <a:t> reveals a reduced genome </a:t>
            </a:r>
            <a:r>
              <a:rPr lang="en-US" sz="1200" dirty="0" smtClean="0"/>
              <a:t>and </a:t>
            </a:r>
            <a:r>
              <a:rPr lang="en-US" sz="1200" dirty="0" err="1"/>
              <a:t>epibiotic</a:t>
            </a:r>
            <a:r>
              <a:rPr lang="en-US" sz="1200" dirty="0"/>
              <a:t> parasitic lifestyle. PNAS, 112, 244-249.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purpose of this experiment is to </a:t>
            </a:r>
            <a:r>
              <a:rPr lang="en-US" sz="3600" dirty="0" smtClean="0"/>
              <a:t>determine if Vaginal TM7 absorbs amino acids from the environment or from the host.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08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Collection and 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4400" dirty="0" smtClean="0"/>
                  <a:t>Actual vs. Expected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Higher the ratio, higher probability to be host.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45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684" y="3903350"/>
            <a:ext cx="6736631" cy="22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samples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93" y="1690688"/>
            <a:ext cx="12067814" cy="2242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01633"/>
            <a:ext cx="1126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i="1" dirty="0" smtClean="0"/>
              <a:t>Host </a:t>
            </a:r>
            <a:r>
              <a:rPr lang="en-US" sz="2400" i="1" dirty="0"/>
              <a:t>cell, determined in step 1, grown in a solution of 14C labeled amino acids</a:t>
            </a:r>
            <a:r>
              <a:rPr lang="en-US" sz="2400" i="1" dirty="0" smtClean="0"/>
              <a:t>.</a:t>
            </a:r>
          </a:p>
          <a:p>
            <a:pPr marL="342900" indent="-342900">
              <a:buAutoNum type="alphaUcParenR"/>
            </a:pPr>
            <a:r>
              <a:rPr lang="en-US" sz="2400" i="1" dirty="0" smtClean="0"/>
              <a:t>14C </a:t>
            </a:r>
            <a:r>
              <a:rPr lang="en-US" sz="2400" i="1" dirty="0"/>
              <a:t>labeled host cells with TM7 attached in a natural solution. </a:t>
            </a:r>
            <a:endParaRPr lang="en-US" sz="2400" i="1" dirty="0" smtClean="0"/>
          </a:p>
          <a:p>
            <a:pPr marL="342900" indent="-342900">
              <a:buAutoNum type="alphaUcParenR"/>
            </a:pPr>
            <a:r>
              <a:rPr lang="en-US" sz="2400" i="1" dirty="0" smtClean="0"/>
              <a:t>TM7 </a:t>
            </a:r>
            <a:r>
              <a:rPr lang="en-US" sz="2400" i="1" dirty="0"/>
              <a:t>attached to host cells in a solution of 15N amino acids. </a:t>
            </a:r>
          </a:p>
        </p:txBody>
      </p:sp>
    </p:spTree>
    <p:extLst>
      <p:ext uri="{BB962C8B-B14F-4D97-AF65-F5344CB8AC3E}">
        <p14:creationId xmlns:p14="http://schemas.microsoft.com/office/powerpoint/2010/main" val="10068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endParaRPr lang="en-US" dirty="0"/>
          </a:p>
        </p:txBody>
      </p:sp>
      <p:pic>
        <p:nvPicPr>
          <p:cNvPr id="1026" name="Picture 2" descr="https://upload.wikimedia.org/wikipedia/commons/b/b9/Sil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690688"/>
            <a:ext cx="681037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0/0d/Mass_Spectrometer_Schematic.svg/493px-Mass_Spectrometer_Schematic.sv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0"/>
            <a:ext cx="4543425" cy="47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7028" cy="6254616"/>
          </a:xfrm>
        </p:spPr>
        <p:txBody>
          <a:bodyPr/>
          <a:lstStyle/>
          <a:p>
            <a:pPr algn="ctr"/>
            <a:r>
              <a:rPr lang="en-US" dirty="0" smtClean="0"/>
              <a:t>Questions or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243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Vaginal TM7 and the absorption of amino acids </vt:lpstr>
      <vt:lpstr>Bacterial Vaginosis</vt:lpstr>
      <vt:lpstr>TM7</vt:lpstr>
      <vt:lpstr>Oral TM7 </vt:lpstr>
      <vt:lpstr>Question</vt:lpstr>
      <vt:lpstr>Sample Collection and Correlation</vt:lpstr>
      <vt:lpstr>Growing samples</vt:lpstr>
      <vt:lpstr>Testing </vt:lpstr>
      <vt:lpstr>Questions or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Vaginal TM7 host bacteria, and the mechanisms needed to absorb amino acids.</dc:title>
  <dc:creator>Trish Turpin</dc:creator>
  <cp:lastModifiedBy>Trish Turpin</cp:lastModifiedBy>
  <cp:revision>29</cp:revision>
  <dcterms:created xsi:type="dcterms:W3CDTF">2016-05-03T01:54:00Z</dcterms:created>
  <dcterms:modified xsi:type="dcterms:W3CDTF">2016-05-11T18:01:24Z</dcterms:modified>
</cp:coreProperties>
</file>