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5" r:id="rId6"/>
    <p:sldId id="268" r:id="rId7"/>
    <p:sldId id="261" r:id="rId8"/>
    <p:sldId id="270" r:id="rId9"/>
    <p:sldId id="266" r:id="rId10"/>
    <p:sldId id="262" r:id="rId11"/>
    <p:sldId id="263" r:id="rId12"/>
    <p:sldId id="267" r:id="rId13"/>
    <p:sldId id="264" r:id="rId14"/>
    <p:sldId id="25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ICY GUS BUS" initials="SGB" lastIdx="0" clrIdx="0">
    <p:extLst>
      <p:ext uri="{19B8F6BF-5375-455C-9EA6-DF929625EA0E}">
        <p15:presenceInfo xmlns:p15="http://schemas.microsoft.com/office/powerpoint/2012/main" userId="SPICY GUS B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59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2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65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02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2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00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6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4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76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07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6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06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3E2F-EE89-4CCD-B658-4B9CD72FD8E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156220-overview" TargetMode="External"/><Relationship Id="rId2" Type="http://schemas.openxmlformats.org/officeDocument/2006/relationships/hyperlink" Target="https://www.google.com/search?q=crispr+cas9&amp;source=lnms&amp;tbm=isch&amp;sa=X&amp;ved=0ahUKEwj0jqu9o8HMAhXFVz4KHeD2DLYQ_AUICSgD&amp;biw=1920&amp;bih=1003#imgrc=czdWDDU_aEl5TM%3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CRISPR+p53+KO&amp;espv=2&amp;source=lnms&amp;tbm=isch&amp;sa=X&amp;ved=0ahUKEwi6rMvEi9XMAhUKXR4KHWWZCwEQ_AUICCgC&amp;biw=1920&amp;bih=1017#imgrc=_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6" cy="685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090" y="407468"/>
            <a:ext cx="10147069" cy="23876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CRISPR/Cas9 </a:t>
            </a:r>
            <a: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5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creation of</a:t>
            </a:r>
            <a:b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 knock-outs in </a:t>
            </a:r>
            <a:r>
              <a:rPr lang="en-US" sz="5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glioma </a:t>
            </a:r>
            <a:r>
              <a:rPr lang="en-US" sz="5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465" y="4984469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lackadder ITC" panose="04020505051007020D02" pitchFamily="82" charset="0"/>
              </a:rPr>
              <a:t>a</a:t>
            </a:r>
            <a:r>
              <a:rPr lang="en-US" sz="48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 research proposal by </a:t>
            </a:r>
            <a:r>
              <a:rPr lang="en-US" sz="4800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gus</a:t>
            </a:r>
            <a:r>
              <a:rPr lang="en-US" sz="48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thomas</a:t>
            </a:r>
            <a:endParaRPr lang="en-US" sz="48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5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2025745" cy="132556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Vector Transfection Process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825625"/>
            <a:ext cx="12025745" cy="4351338"/>
          </a:xfrm>
        </p:spPr>
        <p:txBody>
          <a:bodyPr>
            <a:normAutofit/>
          </a:bodyPr>
          <a:lstStyle/>
          <a:p>
            <a:pPr lvl="1"/>
            <a:r>
              <a:rPr lang="en-US" sz="6000" dirty="0" smtClean="0">
                <a:latin typeface="Agency FB" panose="020B0503020202020204" pitchFamily="34" charset="0"/>
              </a:rPr>
              <a:t>Lipofection transfection:</a:t>
            </a:r>
          </a:p>
          <a:p>
            <a:pPr lvl="2"/>
            <a:r>
              <a:rPr lang="en-US" sz="5400" dirty="0" smtClean="0">
                <a:latin typeface="Agency FB" panose="020B0503020202020204" pitchFamily="34" charset="0"/>
              </a:rPr>
              <a:t>1): Cells dissociated &amp; plated</a:t>
            </a:r>
          </a:p>
          <a:p>
            <a:pPr lvl="2"/>
            <a:r>
              <a:rPr lang="en-US" sz="5400" dirty="0" smtClean="0">
                <a:latin typeface="Agency FB" panose="020B0503020202020204" pitchFamily="34" charset="0"/>
              </a:rPr>
              <a:t>2): Lipofectectamine + growth medium added</a:t>
            </a:r>
          </a:p>
          <a:p>
            <a:pPr lvl="2"/>
            <a:r>
              <a:rPr lang="en-US" sz="5400" dirty="0" smtClean="0">
                <a:latin typeface="Agency FB" panose="020B0503020202020204" pitchFamily="34" charset="0"/>
              </a:rPr>
              <a:t>3): Varying amounts of plasmids added</a:t>
            </a:r>
            <a:endParaRPr lang="en-US" sz="5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38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Determination of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Off-Target Effects: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539"/>
            <a:ext cx="8435802" cy="435133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gency FB" panose="020B0503020202020204" pitchFamily="34" charset="0"/>
              </a:rPr>
              <a:t>All cell lines incubated</a:t>
            </a:r>
          </a:p>
          <a:p>
            <a:r>
              <a:rPr lang="en-US" sz="4400" dirty="0" smtClean="0">
                <a:latin typeface="Agency FB" panose="020B0503020202020204" pitchFamily="34" charset="0"/>
              </a:rPr>
              <a:t>VD PCR – amplifies p53</a:t>
            </a:r>
          </a:p>
          <a:p>
            <a:pPr lvl="1"/>
            <a:r>
              <a:rPr lang="en-US" sz="2400" dirty="0">
                <a:latin typeface="Agency FB" panose="020B0503020202020204" pitchFamily="34" charset="0"/>
              </a:rPr>
              <a:t>5’ – CCCATCTACAGTCCCCCTTG – </a:t>
            </a:r>
            <a:r>
              <a:rPr lang="en-US" sz="2400" dirty="0" smtClean="0">
                <a:latin typeface="Agency FB" panose="020B0503020202020204" pitchFamily="34" charset="0"/>
              </a:rPr>
              <a:t>3’ (Primer Sequence)</a:t>
            </a:r>
            <a:endParaRPr lang="en-US" sz="2000" dirty="0" smtClean="0">
              <a:latin typeface="Agency FB" panose="020B0503020202020204" pitchFamily="34" charset="0"/>
            </a:endParaRPr>
          </a:p>
          <a:p>
            <a:pPr lvl="1"/>
            <a:r>
              <a:rPr lang="en-US" sz="4000" dirty="0" smtClean="0">
                <a:latin typeface="Agency FB" panose="020B0503020202020204" pitchFamily="34" charset="0"/>
              </a:rPr>
              <a:t>Products cloned into vector system</a:t>
            </a:r>
          </a:p>
          <a:p>
            <a:pPr lvl="1"/>
            <a:r>
              <a:rPr lang="en-US" sz="4000" dirty="0" smtClean="0">
                <a:latin typeface="Agency FB" panose="020B0503020202020204" pitchFamily="34" charset="0"/>
              </a:rPr>
              <a:t>Sequenced by T7 primer</a:t>
            </a:r>
          </a:p>
        </p:txBody>
      </p:sp>
    </p:spTree>
    <p:extLst>
      <p:ext uri="{BB962C8B-B14F-4D97-AF65-F5344CB8AC3E}">
        <p14:creationId xmlns:p14="http://schemas.microsoft.com/office/powerpoint/2010/main" val="1477393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4" y="203200"/>
            <a:ext cx="8596668" cy="1320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Determination of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Off-Target Effects: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4" y="1651000"/>
            <a:ext cx="6680200" cy="435133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gency FB" panose="020B0503020202020204" pitchFamily="34" charset="0"/>
              </a:rPr>
              <a:t>Western Blot + Radiosensitization</a:t>
            </a:r>
          </a:p>
          <a:p>
            <a:pPr lvl="1"/>
            <a:r>
              <a:rPr lang="en-US" sz="3600" u="sng" dirty="0">
                <a:latin typeface="Agency FB" panose="020B0503020202020204" pitchFamily="34" charset="0"/>
              </a:rPr>
              <a:t>Repeat procedure</a:t>
            </a:r>
            <a:r>
              <a:rPr lang="en-US" sz="3600" dirty="0">
                <a:latin typeface="Agency FB" panose="020B0503020202020204" pitchFamily="34" charset="0"/>
              </a:rPr>
              <a:t> from Thorpe experiment</a:t>
            </a:r>
          </a:p>
          <a:p>
            <a:pPr lvl="1"/>
            <a:r>
              <a:rPr lang="en-US" sz="3600" dirty="0">
                <a:latin typeface="Agency FB" panose="020B0503020202020204" pitchFamily="34" charset="0"/>
              </a:rPr>
              <a:t>Bradford </a:t>
            </a:r>
            <a:r>
              <a:rPr lang="en-US" sz="3600" dirty="0" smtClean="0">
                <a:latin typeface="Agency FB" panose="020B0503020202020204" pitchFamily="34" charset="0"/>
              </a:rPr>
              <a:t>Assay</a:t>
            </a:r>
          </a:p>
          <a:p>
            <a:r>
              <a:rPr lang="en-US" sz="4000" dirty="0" smtClean="0">
                <a:latin typeface="Agency FB" panose="020B0503020202020204" pitchFamily="34" charset="0"/>
              </a:rPr>
              <a:t>SDS-PAGE</a:t>
            </a:r>
          </a:p>
          <a:p>
            <a:pPr lvl="1"/>
            <a:r>
              <a:rPr lang="en-US" sz="3600" dirty="0" smtClean="0">
                <a:latin typeface="Agency FB" panose="020B0503020202020204" pitchFamily="34" charset="0"/>
              </a:rPr>
              <a:t>Different electrophoretic mobility reveals phenotypic off-target effects</a:t>
            </a:r>
          </a:p>
          <a:p>
            <a:pPr marL="45720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437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Results: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5" y="1825625"/>
            <a:ext cx="8242925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gency FB" panose="020B0503020202020204" pitchFamily="34" charset="0"/>
              </a:rPr>
              <a:t>Hoping for &gt;1 case with full knockout, few off-target effects</a:t>
            </a:r>
          </a:p>
          <a:p>
            <a:r>
              <a:rPr lang="en-US" sz="4000" dirty="0">
                <a:latin typeface="Agency FB" panose="020B0503020202020204" pitchFamily="34" charset="0"/>
              </a:rPr>
              <a:t>R</a:t>
            </a:r>
            <a:r>
              <a:rPr lang="en-US" sz="4000" dirty="0" smtClean="0">
                <a:latin typeface="Agency FB" panose="020B0503020202020204" pitchFamily="34" charset="0"/>
              </a:rPr>
              <a:t>adiosensitization sensitivity increased alongside mp53</a:t>
            </a:r>
          </a:p>
          <a:p>
            <a:r>
              <a:rPr lang="en-US" sz="4000" dirty="0" smtClean="0">
                <a:latin typeface="Agency FB" panose="020B0503020202020204" pitchFamily="34" charset="0"/>
              </a:rPr>
              <a:t>Induce a specific p53 mutation in preparation for radiotherapy? </a:t>
            </a:r>
          </a:p>
        </p:txBody>
      </p:sp>
    </p:spTree>
    <p:extLst>
      <p:ext uri="{BB962C8B-B14F-4D97-AF65-F5344CB8AC3E}">
        <p14:creationId xmlns:p14="http://schemas.microsoft.com/office/powerpoint/2010/main" val="72566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gency FB" panose="020B0503020202020204" pitchFamily="34" charset="0"/>
              </a:rPr>
              <a:t>Articles: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</a:rPr>
              <a:t>L. </a:t>
            </a:r>
            <a:r>
              <a:rPr lang="en-US" sz="1800" dirty="0" err="1">
                <a:latin typeface="Agency FB" panose="020B0503020202020204" pitchFamily="34" charset="0"/>
              </a:rPr>
              <a:t>Biddlestone</a:t>
            </a:r>
            <a:r>
              <a:rPr lang="en-US" sz="1800" dirty="0">
                <a:latin typeface="Agency FB" panose="020B0503020202020204" pitchFamily="34" charset="0"/>
              </a:rPr>
              <a:t>-Thorpe, M. </a:t>
            </a:r>
            <a:r>
              <a:rPr lang="en-US" sz="1800" dirty="0" err="1">
                <a:latin typeface="Agency FB" panose="020B0503020202020204" pitchFamily="34" charset="0"/>
              </a:rPr>
              <a:t>Sajjad</a:t>
            </a:r>
            <a:r>
              <a:rPr lang="en-US" sz="1800" dirty="0">
                <a:latin typeface="Agency FB" panose="020B0503020202020204" pitchFamily="34" charset="0"/>
              </a:rPr>
              <a:t>, E. Rosenberg, J.M. </a:t>
            </a:r>
            <a:r>
              <a:rPr lang="en-US" sz="1800" dirty="0" err="1">
                <a:latin typeface="Agency FB" panose="020B0503020202020204" pitchFamily="34" charset="0"/>
              </a:rPr>
              <a:t>Beckta</a:t>
            </a:r>
            <a:r>
              <a:rPr lang="en-US" sz="1800" dirty="0">
                <a:latin typeface="Agency FB" panose="020B0503020202020204" pitchFamily="34" charset="0"/>
              </a:rPr>
              <a:t>, N.C.K. Valerie, M. </a:t>
            </a:r>
            <a:r>
              <a:rPr lang="en-US" sz="1800" dirty="0" err="1">
                <a:latin typeface="Agency FB" panose="020B0503020202020204" pitchFamily="34" charset="0"/>
              </a:rPr>
              <a:t>Tokarz</a:t>
            </a:r>
            <a:r>
              <a:rPr lang="en-US" sz="1800" dirty="0">
                <a:latin typeface="Agency FB" panose="020B0503020202020204" pitchFamily="34" charset="0"/>
              </a:rPr>
              <a:t>, B.R. Adams, A.F. Wagner, A. Khalil, D. </a:t>
            </a:r>
            <a:r>
              <a:rPr lang="en-US" sz="1800" dirty="0" err="1">
                <a:latin typeface="Agency FB" panose="020B0503020202020204" pitchFamily="34" charset="0"/>
              </a:rPr>
              <a:t>Gilfor</a:t>
            </a:r>
            <a:r>
              <a:rPr lang="en-US" sz="1800" dirty="0">
                <a:latin typeface="Agency FB" panose="020B0503020202020204" pitchFamily="34" charset="0"/>
              </a:rPr>
              <a:t>, S.E. Golding, S. Deb, D.G. </a:t>
            </a:r>
            <a:r>
              <a:rPr lang="en-US" sz="1800" dirty="0" err="1">
                <a:latin typeface="Agency FB" panose="020B0503020202020204" pitchFamily="34" charset="0"/>
              </a:rPr>
              <a:t>Temesi</a:t>
            </a:r>
            <a:r>
              <a:rPr lang="en-US" sz="1800" dirty="0">
                <a:latin typeface="Agency FB" panose="020B0503020202020204" pitchFamily="34" charset="0"/>
              </a:rPr>
              <a:t>, A. Lau, M.J. O’Connor, K.S. </a:t>
            </a:r>
            <a:r>
              <a:rPr lang="en-US" sz="1800" dirty="0" err="1">
                <a:latin typeface="Agency FB" panose="020B0503020202020204" pitchFamily="34" charset="0"/>
              </a:rPr>
              <a:t>Choe</a:t>
            </a:r>
            <a:r>
              <a:rPr lang="en-US" sz="1800" dirty="0">
                <a:latin typeface="Agency FB" panose="020B0503020202020204" pitchFamily="34" charset="0"/>
              </a:rPr>
              <a:t>, L.F. </a:t>
            </a:r>
            <a:r>
              <a:rPr lang="en-US" sz="1800" dirty="0" err="1">
                <a:latin typeface="Agency FB" panose="020B0503020202020204" pitchFamily="34" charset="0"/>
              </a:rPr>
              <a:t>Parada</a:t>
            </a:r>
            <a:r>
              <a:rPr lang="en-US" sz="1800" dirty="0">
                <a:latin typeface="Agency FB" panose="020B0503020202020204" pitchFamily="34" charset="0"/>
              </a:rPr>
              <a:t>, S.K. Lim, N.D. </a:t>
            </a:r>
            <a:r>
              <a:rPr lang="en-US" sz="1800" dirty="0" err="1">
                <a:latin typeface="Agency FB" panose="020B0503020202020204" pitchFamily="34" charset="0"/>
              </a:rPr>
              <a:t>Mukhopadhyay</a:t>
            </a:r>
            <a:r>
              <a:rPr lang="en-US" sz="1800" dirty="0">
                <a:latin typeface="Agency FB" panose="020B0503020202020204" pitchFamily="34" charset="0"/>
              </a:rPr>
              <a:t>, and K. Valerie. ATM Kinase Inhibition Preferentially Sensitizes p53-Mutant </a:t>
            </a:r>
            <a:r>
              <a:rPr lang="en-US" sz="1800" dirty="0" err="1">
                <a:latin typeface="Agency FB" panose="020B0503020202020204" pitchFamily="34" charset="0"/>
              </a:rPr>
              <a:t>Glioma</a:t>
            </a:r>
            <a:r>
              <a:rPr lang="en-US" sz="1800" dirty="0">
                <a:latin typeface="Agency FB" panose="020B0503020202020204" pitchFamily="34" charset="0"/>
              </a:rPr>
              <a:t> to Ionizing Radiation. 2013. Clinical Cancer Research. 19(12): 3189-3200.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</a:rPr>
              <a:t>Zhen, S., Ling, H., </a:t>
            </a:r>
            <a:r>
              <a:rPr lang="en-US" sz="1800" dirty="0" err="1">
                <a:latin typeface="Agency FB" panose="020B0503020202020204" pitchFamily="34" charset="0"/>
              </a:rPr>
              <a:t>Takahasi</a:t>
            </a:r>
            <a:r>
              <a:rPr lang="en-US" sz="1800" dirty="0">
                <a:latin typeface="Agency FB" panose="020B0503020202020204" pitchFamily="34" charset="0"/>
              </a:rPr>
              <a:t>, Y., Narita, S., Yun-</a:t>
            </a:r>
            <a:r>
              <a:rPr lang="en-US" sz="1800" dirty="0" err="1">
                <a:latin typeface="Agency FB" panose="020B0503020202020204" pitchFamily="34" charset="0"/>
              </a:rPr>
              <a:t>Hui</a:t>
            </a:r>
            <a:r>
              <a:rPr lang="en-US" sz="1800" dirty="0">
                <a:latin typeface="Agency FB" panose="020B0503020202020204" pitchFamily="34" charset="0"/>
              </a:rPr>
              <a:t>, L., and Yan, L. 2014. In Vitro and in Vivo Growth Suppression of Human Papillomavirus 16-Positive Cervical Cancer Cells by CRISPR/Cas9. Biochemical and Biophysical Research Communications. 450(4): 1422-1426</a:t>
            </a:r>
            <a:r>
              <a:rPr lang="en-US" sz="1800" dirty="0" smtClean="0">
                <a:latin typeface="Agency FB" panose="020B0503020202020204" pitchFamily="34" charset="0"/>
              </a:rPr>
              <a:t>.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</a:rPr>
              <a:t>Golding S.E., E. Rosenberg, N., Valerie, I. </a:t>
            </a:r>
            <a:r>
              <a:rPr lang="en-US" sz="1800" dirty="0" err="1">
                <a:latin typeface="Agency FB" panose="020B0503020202020204" pitchFamily="34" charset="0"/>
              </a:rPr>
              <a:t>Hussaini</a:t>
            </a:r>
            <a:r>
              <a:rPr lang="en-US" sz="1800" dirty="0">
                <a:latin typeface="Agency FB" panose="020B0503020202020204" pitchFamily="34" charset="0"/>
              </a:rPr>
              <a:t>, M. </a:t>
            </a:r>
            <a:r>
              <a:rPr lang="en-US" sz="1800" dirty="0" err="1">
                <a:latin typeface="Agency FB" panose="020B0503020202020204" pitchFamily="34" charset="0"/>
              </a:rPr>
              <a:t>Frigerio</a:t>
            </a:r>
            <a:r>
              <a:rPr lang="en-US" sz="1800" dirty="0">
                <a:latin typeface="Agency FB" panose="020B0503020202020204" pitchFamily="34" charset="0"/>
              </a:rPr>
              <a:t>, X.F. Cockcroft, et al. 2009. Improved ATM kinase inhibitor KU-60019 </a:t>
            </a:r>
            <a:r>
              <a:rPr lang="en-US" sz="1800" dirty="0" err="1">
                <a:latin typeface="Agency FB" panose="020B0503020202020204" pitchFamily="34" charset="0"/>
              </a:rPr>
              <a:t>radiosensitizes</a:t>
            </a:r>
            <a:r>
              <a:rPr lang="en-US" sz="1800" dirty="0">
                <a:latin typeface="Agency FB" panose="020B0503020202020204" pitchFamily="34" charset="0"/>
              </a:rPr>
              <a:t> </a:t>
            </a:r>
            <a:r>
              <a:rPr lang="en-US" sz="1800" dirty="0" err="1">
                <a:latin typeface="Agency FB" panose="020B0503020202020204" pitchFamily="34" charset="0"/>
              </a:rPr>
              <a:t>glioma</a:t>
            </a:r>
            <a:r>
              <a:rPr lang="en-US" sz="1800" dirty="0">
                <a:latin typeface="Agency FB" panose="020B0503020202020204" pitchFamily="34" charset="0"/>
              </a:rPr>
              <a:t> cells, compromises insulin, AKT and ERK </a:t>
            </a:r>
            <a:r>
              <a:rPr lang="en-US" sz="1800" dirty="0" err="1">
                <a:latin typeface="Agency FB" panose="020B0503020202020204" pitchFamily="34" charset="0"/>
              </a:rPr>
              <a:t>prosurvival</a:t>
            </a:r>
            <a:r>
              <a:rPr lang="en-US" sz="1800" dirty="0">
                <a:latin typeface="Agency FB" panose="020B0503020202020204" pitchFamily="34" charset="0"/>
              </a:rPr>
              <a:t> signaling, and inhibits migration and invasion. </a:t>
            </a:r>
            <a:r>
              <a:rPr lang="en-US" sz="1800" dirty="0" err="1">
                <a:latin typeface="Agency FB" panose="020B0503020202020204" pitchFamily="34" charset="0"/>
              </a:rPr>
              <a:t>Mol</a:t>
            </a:r>
            <a:r>
              <a:rPr lang="en-US" sz="1800" dirty="0">
                <a:latin typeface="Agency FB" panose="020B0503020202020204" pitchFamily="34" charset="0"/>
              </a:rPr>
              <a:t> Cancer Therapy. 8:2894–902.</a:t>
            </a:r>
          </a:p>
          <a:p>
            <a:pPr lvl="1"/>
            <a:r>
              <a:rPr lang="en-US" sz="1800" dirty="0" err="1">
                <a:latin typeface="Agency FB" panose="020B0503020202020204" pitchFamily="34" charset="0"/>
              </a:rPr>
              <a:t>Doench</a:t>
            </a:r>
            <a:r>
              <a:rPr lang="en-US" sz="1800" dirty="0">
                <a:latin typeface="Agency FB" panose="020B0503020202020204" pitchFamily="34" charset="0"/>
              </a:rPr>
              <a:t>, J.G., </a:t>
            </a:r>
            <a:r>
              <a:rPr lang="en-US" sz="1800" dirty="0" err="1">
                <a:latin typeface="Agency FB" panose="020B0503020202020204" pitchFamily="34" charset="0"/>
              </a:rPr>
              <a:t>Hartentian</a:t>
            </a:r>
            <a:r>
              <a:rPr lang="en-US" sz="1800" dirty="0">
                <a:latin typeface="Agency FB" panose="020B0503020202020204" pitchFamily="34" charset="0"/>
              </a:rPr>
              <a:t>, E., Graham, D.B., </a:t>
            </a:r>
            <a:r>
              <a:rPr lang="en-US" sz="1800" dirty="0" err="1">
                <a:latin typeface="Agency FB" panose="020B0503020202020204" pitchFamily="34" charset="0"/>
              </a:rPr>
              <a:t>Tothova</a:t>
            </a:r>
            <a:r>
              <a:rPr lang="en-US" sz="1800" dirty="0">
                <a:latin typeface="Agency FB" panose="020B0503020202020204" pitchFamily="34" charset="0"/>
              </a:rPr>
              <a:t>, Z., </a:t>
            </a:r>
            <a:r>
              <a:rPr lang="en-US" sz="1800" dirty="0" err="1">
                <a:latin typeface="Agency FB" panose="020B0503020202020204" pitchFamily="34" charset="0"/>
              </a:rPr>
              <a:t>Hegde</a:t>
            </a:r>
            <a:r>
              <a:rPr lang="en-US" sz="1800" dirty="0">
                <a:latin typeface="Agency FB" panose="020B0503020202020204" pitchFamily="34" charset="0"/>
              </a:rPr>
              <a:t>, M., Smith, I., </a:t>
            </a:r>
            <a:r>
              <a:rPr lang="en-US" sz="1800" dirty="0" err="1">
                <a:latin typeface="Agency FB" panose="020B0503020202020204" pitchFamily="34" charset="0"/>
              </a:rPr>
              <a:t>Sullender</a:t>
            </a:r>
            <a:r>
              <a:rPr lang="en-US" sz="1800" dirty="0">
                <a:latin typeface="Agency FB" panose="020B0503020202020204" pitchFamily="34" charset="0"/>
              </a:rPr>
              <a:t>, M., Ebert, B.L., Xavier, R.J., and Root, D.E. 2014. Rational Design of Highly Active </a:t>
            </a:r>
            <a:r>
              <a:rPr lang="en-US" sz="1800" dirty="0" err="1">
                <a:latin typeface="Agency FB" panose="020B0503020202020204" pitchFamily="34" charset="0"/>
              </a:rPr>
              <a:t>gRNAs</a:t>
            </a:r>
            <a:r>
              <a:rPr lang="en-US" sz="1800" dirty="0">
                <a:latin typeface="Agency FB" panose="020B0503020202020204" pitchFamily="34" charset="0"/>
              </a:rPr>
              <a:t> for CRISPR-Cas9-Mediated Gene Inactivation. 2014. Nature Biotechnology. 32(12): 1262-1267. </a:t>
            </a:r>
            <a:endParaRPr lang="en-US" sz="1800" dirty="0" smtClean="0">
              <a:latin typeface="Agency FB" panose="020B0503020202020204" pitchFamily="34" charset="0"/>
            </a:endParaRPr>
          </a:p>
          <a:p>
            <a:pPr lvl="1"/>
            <a:r>
              <a:rPr lang="en-US" sz="1800" dirty="0" smtClean="0">
                <a:latin typeface="Agency FB" panose="020B0503020202020204" pitchFamily="34" charset="0"/>
              </a:rPr>
              <a:t>Drost</a:t>
            </a:r>
            <a:r>
              <a:rPr lang="en-US" sz="1800" dirty="0">
                <a:latin typeface="Agency FB" panose="020B0503020202020204" pitchFamily="34" charset="0"/>
              </a:rPr>
              <a:t>, J., R.H.V. Jaarsveld, B. </a:t>
            </a:r>
            <a:r>
              <a:rPr lang="en-US" sz="1800" dirty="0" err="1">
                <a:latin typeface="Agency FB" panose="020B0503020202020204" pitchFamily="34" charset="0"/>
              </a:rPr>
              <a:t>Ponsioen</a:t>
            </a:r>
            <a:r>
              <a:rPr lang="en-US" sz="1800" dirty="0">
                <a:latin typeface="Agency FB" panose="020B0503020202020204" pitchFamily="34" charset="0"/>
              </a:rPr>
              <a:t>, C. </a:t>
            </a:r>
            <a:r>
              <a:rPr lang="en-US" sz="1800" dirty="0" err="1">
                <a:latin typeface="Agency FB" panose="020B0503020202020204" pitchFamily="34" charset="0"/>
              </a:rPr>
              <a:t>Zimberlin</a:t>
            </a:r>
            <a:r>
              <a:rPr lang="en-US" sz="1800" dirty="0">
                <a:latin typeface="Agency FB" panose="020B0503020202020204" pitchFamily="34" charset="0"/>
              </a:rPr>
              <a:t>, R.B. </a:t>
            </a:r>
            <a:r>
              <a:rPr lang="en-US" sz="1800" dirty="0" err="1">
                <a:latin typeface="Agency FB" panose="020B0503020202020204" pitchFamily="34" charset="0"/>
              </a:rPr>
              <a:t>Boxtel</a:t>
            </a:r>
            <a:r>
              <a:rPr lang="en-US" sz="1800" dirty="0">
                <a:latin typeface="Agency FB" panose="020B0503020202020204" pitchFamily="34" charset="0"/>
              </a:rPr>
              <a:t>, A. </a:t>
            </a:r>
            <a:r>
              <a:rPr lang="en-US" sz="1800" dirty="0" err="1">
                <a:latin typeface="Agency FB" panose="020B0503020202020204" pitchFamily="34" charset="0"/>
              </a:rPr>
              <a:t>Buijs</a:t>
            </a:r>
            <a:r>
              <a:rPr lang="en-US" sz="1800" dirty="0">
                <a:latin typeface="Agency FB" panose="020B0503020202020204" pitchFamily="34" charset="0"/>
              </a:rPr>
              <a:t>, M. Sachs, R.M. </a:t>
            </a:r>
            <a:r>
              <a:rPr lang="en-US" sz="1800" dirty="0" err="1">
                <a:latin typeface="Agency FB" panose="020B0503020202020204" pitchFamily="34" charset="0"/>
              </a:rPr>
              <a:t>Overmeer</a:t>
            </a:r>
            <a:r>
              <a:rPr lang="en-US" sz="1800" dirty="0">
                <a:latin typeface="Agency FB" panose="020B0503020202020204" pitchFamily="34" charset="0"/>
              </a:rPr>
              <a:t>, G.J. </a:t>
            </a:r>
            <a:r>
              <a:rPr lang="en-US" sz="1800" dirty="0" err="1">
                <a:latin typeface="Agency FB" panose="020B0503020202020204" pitchFamily="34" charset="0"/>
              </a:rPr>
              <a:t>Offerhaus</a:t>
            </a:r>
            <a:r>
              <a:rPr lang="en-US" sz="1800" dirty="0">
                <a:latin typeface="Agency FB" panose="020B0503020202020204" pitchFamily="34" charset="0"/>
              </a:rPr>
              <a:t>, H. </a:t>
            </a:r>
            <a:r>
              <a:rPr lang="en-US" sz="1800" dirty="0" err="1">
                <a:latin typeface="Agency FB" panose="020B0503020202020204" pitchFamily="34" charset="0"/>
              </a:rPr>
              <a:t>Begthel</a:t>
            </a:r>
            <a:r>
              <a:rPr lang="en-US" sz="1800" dirty="0">
                <a:latin typeface="Agency FB" panose="020B0503020202020204" pitchFamily="34" charset="0"/>
              </a:rPr>
              <a:t>, J. </a:t>
            </a:r>
            <a:r>
              <a:rPr lang="en-US" sz="1800" dirty="0" err="1">
                <a:latin typeface="Agency FB" panose="020B0503020202020204" pitchFamily="34" charset="0"/>
              </a:rPr>
              <a:t>Korving</a:t>
            </a:r>
            <a:r>
              <a:rPr lang="en-US" sz="1800" dirty="0">
                <a:latin typeface="Agency FB" panose="020B0503020202020204" pitchFamily="34" charset="0"/>
              </a:rPr>
              <a:t>, M.V.D. </a:t>
            </a:r>
            <a:r>
              <a:rPr lang="en-US" sz="1800" dirty="0" err="1">
                <a:latin typeface="Agency FB" panose="020B0503020202020204" pitchFamily="34" charset="0"/>
              </a:rPr>
              <a:t>Wetering</a:t>
            </a:r>
            <a:r>
              <a:rPr lang="en-US" sz="1800" dirty="0">
                <a:latin typeface="Agency FB" panose="020B0503020202020204" pitchFamily="34" charset="0"/>
              </a:rPr>
              <a:t>, G. </a:t>
            </a:r>
            <a:r>
              <a:rPr lang="en-US" sz="1800" dirty="0" err="1">
                <a:latin typeface="Agency FB" panose="020B0503020202020204" pitchFamily="34" charset="0"/>
              </a:rPr>
              <a:t>Schwank</a:t>
            </a:r>
            <a:r>
              <a:rPr lang="en-US" sz="1800" dirty="0">
                <a:latin typeface="Agency FB" panose="020B0503020202020204" pitchFamily="34" charset="0"/>
              </a:rPr>
              <a:t>, M. </a:t>
            </a:r>
            <a:r>
              <a:rPr lang="en-US" sz="1800" dirty="0" err="1">
                <a:latin typeface="Agency FB" panose="020B0503020202020204" pitchFamily="34" charset="0"/>
              </a:rPr>
              <a:t>Logtenberg</a:t>
            </a:r>
            <a:r>
              <a:rPr lang="en-US" sz="1800" dirty="0">
                <a:latin typeface="Agency FB" panose="020B0503020202020204" pitchFamily="34" charset="0"/>
              </a:rPr>
              <a:t>, E. </a:t>
            </a:r>
            <a:r>
              <a:rPr lang="en-US" sz="1800" dirty="0" err="1">
                <a:latin typeface="Agency FB" panose="020B0503020202020204" pitchFamily="34" charset="0"/>
              </a:rPr>
              <a:t>Cuppin</a:t>
            </a:r>
            <a:r>
              <a:rPr lang="en-US" sz="1800" dirty="0">
                <a:latin typeface="Agency FB" panose="020B0503020202020204" pitchFamily="34" charset="0"/>
              </a:rPr>
              <a:t>, H.J. </a:t>
            </a:r>
            <a:r>
              <a:rPr lang="en-US" sz="1800" dirty="0" err="1">
                <a:latin typeface="Agency FB" panose="020B0503020202020204" pitchFamily="34" charset="0"/>
              </a:rPr>
              <a:t>Snippert</a:t>
            </a:r>
            <a:r>
              <a:rPr lang="en-US" sz="1800" dirty="0">
                <a:latin typeface="Agency FB" panose="020B0503020202020204" pitchFamily="34" charset="0"/>
              </a:rPr>
              <a:t>, J.P. </a:t>
            </a:r>
            <a:r>
              <a:rPr lang="en-US" sz="1800" dirty="0" err="1">
                <a:latin typeface="Agency FB" panose="020B0503020202020204" pitchFamily="34" charset="0"/>
              </a:rPr>
              <a:t>Medema</a:t>
            </a:r>
            <a:r>
              <a:rPr lang="en-US" sz="1800" dirty="0">
                <a:latin typeface="Agency FB" panose="020B0503020202020204" pitchFamily="34" charset="0"/>
              </a:rPr>
              <a:t>, G.J.P.L. Kops, and J. </a:t>
            </a:r>
            <a:r>
              <a:rPr lang="en-US" sz="1800" dirty="0" err="1">
                <a:latin typeface="Agency FB" panose="020B0503020202020204" pitchFamily="34" charset="0"/>
              </a:rPr>
              <a:t>Clevers</a:t>
            </a:r>
            <a:r>
              <a:rPr lang="en-US" sz="1800" dirty="0">
                <a:latin typeface="Agency FB" panose="020B0503020202020204" pitchFamily="34" charset="0"/>
              </a:rPr>
              <a:t>. 2015. Sequential cancer mutations in cultured human intestinal stem cells. Nature. 521(7550): 43-47. </a:t>
            </a:r>
            <a:endParaRPr lang="en-US" sz="1800" dirty="0" smtClean="0">
              <a:latin typeface="Agency FB" panose="020B0503020202020204" pitchFamily="34" charset="0"/>
            </a:endParaRPr>
          </a:p>
          <a:p>
            <a:pPr lvl="1"/>
            <a:endParaRPr lang="en-US" sz="1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68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gency FB" panose="020B0503020202020204" pitchFamily="34" charset="0"/>
              </a:rPr>
              <a:t>Other Images</a:t>
            </a:r>
            <a:r>
              <a:rPr lang="en-US" sz="2400" dirty="0">
                <a:latin typeface="Agency FB" panose="020B0503020202020204" pitchFamily="34" charset="0"/>
              </a:rPr>
              <a:t>: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  <a:hlinkClick r:id="rId2"/>
              </a:rPr>
              <a:t>https://www.google.com/search?q=crispr+cas9&amp;source=lnms&amp;tbm=isch&amp;sa=X&amp;ved=0ahUKEwj0jqu9o8HMAhXFVz4KHeD2DLYQ_AUICSgD&amp;biw=1920&amp;bih=1003#imgrc=czdWDDU_aEl5TM%3A</a:t>
            </a:r>
            <a:r>
              <a:rPr lang="en-US" sz="1800" dirty="0">
                <a:latin typeface="Agency FB" panose="020B0503020202020204" pitchFamily="34" charset="0"/>
              </a:rPr>
              <a:t> 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  <a:hlinkClick r:id="rId3"/>
              </a:rPr>
              <a:t>http://emedicine.medscape.com/article/1156220-overview</a:t>
            </a:r>
            <a:endParaRPr lang="en-US" sz="1800" dirty="0">
              <a:latin typeface="Agency FB" panose="020B0503020202020204" pitchFamily="34" charset="0"/>
            </a:endParaRPr>
          </a:p>
          <a:p>
            <a:pPr lvl="1"/>
            <a:r>
              <a:rPr lang="en-US" sz="1800" dirty="0">
                <a:latin typeface="Agency FB" panose="020B0503020202020204" pitchFamily="34" charset="0"/>
              </a:rPr>
              <a:t>CRISPR/Cas9 Guide: </a:t>
            </a:r>
            <a:r>
              <a:rPr lang="en-US" sz="1800" dirty="0" err="1">
                <a:latin typeface="Agency FB" panose="020B0503020202020204" pitchFamily="34" charset="0"/>
              </a:rPr>
              <a:t>addgene</a:t>
            </a:r>
            <a:r>
              <a:rPr lang="en-US" sz="1800" dirty="0">
                <a:latin typeface="Agency FB" panose="020B0503020202020204" pitchFamily="34" charset="0"/>
              </a:rPr>
              <a:t> – the nonprofit plasmid repository. (https://www.addgene.org/crispr/guide/; Accessed April 2016</a:t>
            </a:r>
            <a:r>
              <a:rPr lang="en-US" sz="1800" dirty="0" smtClean="0">
                <a:latin typeface="Agency FB" panose="020B0503020202020204" pitchFamily="34" charset="0"/>
              </a:rPr>
              <a:t>).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  <a:hlinkClick r:id="rId4"/>
              </a:rPr>
              <a:t>https://www.google.com/search?q=CRISPR+p53+KO&amp;espv=2&amp;source=lnms&amp;tbm=isch&amp;sa=X&amp;ved=0ahUKEwi6rMvEi9XMAhUKXR4KHWWZCwEQ_AUICCgC&amp;biw=1920&amp;bih=1017#imgrc</a:t>
            </a:r>
            <a:r>
              <a:rPr lang="en-US" sz="1800" dirty="0" smtClean="0">
                <a:latin typeface="Agency FB" panose="020B0503020202020204" pitchFamily="34" charset="0"/>
                <a:hlinkClick r:id="rId4"/>
              </a:rPr>
              <a:t>=_</a:t>
            </a:r>
            <a:r>
              <a:rPr lang="en-US" sz="1800" dirty="0" smtClean="0">
                <a:latin typeface="Agency FB" panose="020B0503020202020204" pitchFamily="34" charset="0"/>
              </a:rPr>
              <a:t> 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</a:rPr>
              <a:t>L. Biddlestone-Thorpe, M. </a:t>
            </a:r>
            <a:r>
              <a:rPr lang="en-US" sz="1800" dirty="0" err="1">
                <a:latin typeface="Agency FB" panose="020B0503020202020204" pitchFamily="34" charset="0"/>
              </a:rPr>
              <a:t>Sajjad</a:t>
            </a:r>
            <a:r>
              <a:rPr lang="en-US" sz="1800" dirty="0">
                <a:latin typeface="Agency FB" panose="020B0503020202020204" pitchFamily="34" charset="0"/>
              </a:rPr>
              <a:t>, E. Rosenberg, J.M. Beckta, N.C.K. Valerie, M. </a:t>
            </a:r>
            <a:r>
              <a:rPr lang="en-US" sz="1800" dirty="0" err="1">
                <a:latin typeface="Agency FB" panose="020B0503020202020204" pitchFamily="34" charset="0"/>
              </a:rPr>
              <a:t>Tokarz</a:t>
            </a:r>
            <a:r>
              <a:rPr lang="en-US" sz="1800" dirty="0">
                <a:latin typeface="Agency FB" panose="020B0503020202020204" pitchFamily="34" charset="0"/>
              </a:rPr>
              <a:t>, B.R. Adams, A.F. Wagner, A. Khalil, D. </a:t>
            </a:r>
            <a:r>
              <a:rPr lang="en-US" sz="1800" dirty="0" err="1">
                <a:latin typeface="Agency FB" panose="020B0503020202020204" pitchFamily="34" charset="0"/>
              </a:rPr>
              <a:t>Gilfor</a:t>
            </a:r>
            <a:r>
              <a:rPr lang="en-US" sz="1800" dirty="0">
                <a:latin typeface="Agency FB" panose="020B0503020202020204" pitchFamily="34" charset="0"/>
              </a:rPr>
              <a:t>, S.E. Golding, S. Deb, D.G. </a:t>
            </a:r>
            <a:r>
              <a:rPr lang="en-US" sz="1800" dirty="0" err="1">
                <a:latin typeface="Agency FB" panose="020B0503020202020204" pitchFamily="34" charset="0"/>
              </a:rPr>
              <a:t>Temesi</a:t>
            </a:r>
            <a:r>
              <a:rPr lang="en-US" sz="1800" dirty="0">
                <a:latin typeface="Agency FB" panose="020B0503020202020204" pitchFamily="34" charset="0"/>
              </a:rPr>
              <a:t>, A. Lau, M.J. O’Connor, K.S. </a:t>
            </a:r>
            <a:r>
              <a:rPr lang="en-US" sz="1800" dirty="0" err="1">
                <a:latin typeface="Agency FB" panose="020B0503020202020204" pitchFamily="34" charset="0"/>
              </a:rPr>
              <a:t>Choe</a:t>
            </a:r>
            <a:r>
              <a:rPr lang="en-US" sz="1800" dirty="0">
                <a:latin typeface="Agency FB" panose="020B0503020202020204" pitchFamily="34" charset="0"/>
              </a:rPr>
              <a:t>, L.F. </a:t>
            </a:r>
            <a:r>
              <a:rPr lang="en-US" sz="1800" dirty="0" err="1">
                <a:latin typeface="Agency FB" panose="020B0503020202020204" pitchFamily="34" charset="0"/>
              </a:rPr>
              <a:t>Parada</a:t>
            </a:r>
            <a:r>
              <a:rPr lang="en-US" sz="1800" dirty="0">
                <a:latin typeface="Agency FB" panose="020B0503020202020204" pitchFamily="34" charset="0"/>
              </a:rPr>
              <a:t>, S.K. Lim, N.D. </a:t>
            </a:r>
            <a:r>
              <a:rPr lang="en-US" sz="1800" dirty="0" err="1">
                <a:latin typeface="Agency FB" panose="020B0503020202020204" pitchFamily="34" charset="0"/>
              </a:rPr>
              <a:t>Mukhopadhyay</a:t>
            </a:r>
            <a:r>
              <a:rPr lang="en-US" sz="1800" dirty="0">
                <a:latin typeface="Agency FB" panose="020B0503020202020204" pitchFamily="34" charset="0"/>
              </a:rPr>
              <a:t>, and K. Valerie. ATM Kinase Inhibition Preferentially Sensitizes p53-Mutant Glioma to Ionizing Radiation. 2013. Clinical Cancer Research. 19(12): 3189-3200.</a:t>
            </a:r>
          </a:p>
          <a:p>
            <a:pPr lvl="1"/>
            <a:endParaRPr lang="en-US" sz="18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39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12519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and Introduction: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819" y="1692140"/>
            <a:ext cx="6675581" cy="349452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gency FB" panose="020B0503020202020204" pitchFamily="34" charset="0"/>
              </a:rPr>
              <a:t>Glioblastoma Multiforme (GBM):</a:t>
            </a:r>
          </a:p>
          <a:p>
            <a:pPr lvl="1"/>
            <a:r>
              <a:rPr lang="en-US" sz="4400" dirty="0" smtClean="0">
                <a:latin typeface="Agency FB" panose="020B0503020202020204" pitchFamily="34" charset="0"/>
              </a:rPr>
              <a:t>Aggressive brain cancer</a:t>
            </a:r>
          </a:p>
          <a:p>
            <a:pPr lvl="1"/>
            <a:r>
              <a:rPr lang="en-US" sz="4400" dirty="0" smtClean="0">
                <a:latin typeface="Agency FB" panose="020B0503020202020204" pitchFamily="34" charset="0"/>
              </a:rPr>
              <a:t>Very poor prognosis</a:t>
            </a:r>
          </a:p>
          <a:p>
            <a:pPr lvl="1"/>
            <a:r>
              <a:rPr lang="en-US" sz="4400" dirty="0" smtClean="0">
                <a:latin typeface="Agency FB" panose="020B0503020202020204" pitchFamily="34" charset="0"/>
              </a:rPr>
              <a:t>Often includes mutated/defective p53 gene</a:t>
            </a:r>
            <a:endParaRPr lang="en-US" sz="4400" dirty="0"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8" y="1450758"/>
            <a:ext cx="4145401" cy="50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21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4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and Introduction: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41" y="1728688"/>
            <a:ext cx="7165571" cy="4144847"/>
          </a:xfrm>
        </p:spPr>
        <p:txBody>
          <a:bodyPr>
            <a:normAutofit fontScale="92500"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p</a:t>
            </a:r>
            <a:r>
              <a:rPr lang="en-US" sz="4800" dirty="0" smtClean="0">
                <a:latin typeface="Agency FB" panose="020B0503020202020204" pitchFamily="34" charset="0"/>
              </a:rPr>
              <a:t>53 Gene:</a:t>
            </a:r>
          </a:p>
          <a:p>
            <a:pPr lvl="1"/>
            <a:r>
              <a:rPr lang="en-US" sz="4300" dirty="0" smtClean="0">
                <a:latin typeface="Agency FB" panose="020B0503020202020204" pitchFamily="34" charset="0"/>
              </a:rPr>
              <a:t>Protein product first step in a cascade of intracellular interactions</a:t>
            </a:r>
          </a:p>
          <a:p>
            <a:pPr lvl="1"/>
            <a:r>
              <a:rPr lang="en-US" sz="4300" dirty="0" smtClean="0">
                <a:latin typeface="Agency FB" panose="020B0503020202020204" pitchFamily="34" charset="0"/>
              </a:rPr>
              <a:t>Mutant p53 promotes angiogenesis</a:t>
            </a:r>
          </a:p>
          <a:p>
            <a:pPr lvl="2"/>
            <a:r>
              <a:rPr lang="en-US" sz="3900" dirty="0">
                <a:latin typeface="Agency FB" panose="020B0503020202020204" pitchFamily="34" charset="0"/>
              </a:rPr>
              <a:t>p</a:t>
            </a:r>
            <a:r>
              <a:rPr lang="en-US" sz="3900" dirty="0" smtClean="0">
                <a:latin typeface="Agency FB" panose="020B0503020202020204" pitchFamily="34" charset="0"/>
              </a:rPr>
              <a:t>21 gene and associated protein prevents tumors</a:t>
            </a:r>
          </a:p>
          <a:p>
            <a:pPr lvl="2"/>
            <a:endParaRPr lang="en-US" sz="3200" dirty="0">
              <a:latin typeface="Agency FB" panose="020B0503020202020204" pitchFamily="34" charset="0"/>
            </a:endParaRPr>
          </a:p>
          <a:p>
            <a:pPr lvl="2"/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12" y="1469448"/>
            <a:ext cx="4556859" cy="46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5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8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Biddlestone-Thorpe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(2013)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836" y="1910548"/>
            <a:ext cx="7890164" cy="435133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gency FB" panose="020B0503020202020204" pitchFamily="34" charset="0"/>
              </a:rPr>
              <a:t>Human glioma cell - mp53 versus wtp53:</a:t>
            </a:r>
          </a:p>
          <a:p>
            <a:pPr lvl="1"/>
            <a:r>
              <a:rPr lang="en-US" sz="4000" dirty="0" smtClean="0">
                <a:latin typeface="Agency FB" panose="020B0503020202020204" pitchFamily="34" charset="0"/>
              </a:rPr>
              <a:t>Gene regulating p53 repair (ATM) inhibited</a:t>
            </a:r>
          </a:p>
          <a:p>
            <a:pPr lvl="2"/>
            <a:r>
              <a:rPr lang="en-US" sz="3600" dirty="0">
                <a:latin typeface="Agency FB" panose="020B0503020202020204" pitchFamily="34" charset="0"/>
              </a:rPr>
              <a:t>Use of a kinase inhibitor on </a:t>
            </a:r>
            <a:r>
              <a:rPr lang="en-US" sz="3600" dirty="0" smtClean="0">
                <a:latin typeface="Agency FB" panose="020B0503020202020204" pitchFamily="34" charset="0"/>
              </a:rPr>
              <a:t>ATM</a:t>
            </a:r>
          </a:p>
          <a:p>
            <a:pPr lvl="1"/>
            <a:r>
              <a:rPr lang="en-US" sz="4000" dirty="0" smtClean="0">
                <a:latin typeface="Agency FB" panose="020B0503020202020204" pitchFamily="34" charset="0"/>
              </a:rPr>
              <a:t>mp53 dominant to wtp53 – is mp53 </a:t>
            </a:r>
            <a:r>
              <a:rPr lang="en-US" sz="4000" u="sng" dirty="0" smtClean="0">
                <a:latin typeface="Agency FB" panose="020B0503020202020204" pitchFamily="34" charset="0"/>
              </a:rPr>
              <a:t>responsible</a:t>
            </a:r>
            <a:r>
              <a:rPr lang="en-US" sz="4000" dirty="0" smtClean="0">
                <a:latin typeface="Agency FB" panose="020B0503020202020204" pitchFamily="34" charset="0"/>
              </a:rPr>
              <a:t> for </a:t>
            </a:r>
            <a:r>
              <a:rPr lang="en-US" sz="4000" u="sng" dirty="0" smtClean="0">
                <a:latin typeface="Agency FB" panose="020B0503020202020204" pitchFamily="34" charset="0"/>
              </a:rPr>
              <a:t>sensitivity</a:t>
            </a:r>
            <a:r>
              <a:rPr lang="en-US" sz="4000" dirty="0" smtClean="0">
                <a:latin typeface="Agency FB" panose="020B0503020202020204" pitchFamily="34" charset="0"/>
              </a:rPr>
              <a:t> to radiosensitization?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1" y="1910548"/>
            <a:ext cx="38999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43" y="188913"/>
            <a:ext cx="8596668" cy="13208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Biddlestone-Thorpe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" y="1509713"/>
            <a:ext cx="3962400" cy="51147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64" y="1092076"/>
            <a:ext cx="4109236" cy="5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56978" y="755789"/>
            <a:ext cx="598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Objective: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Create knockout (KO) glioma cells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Confirm differences in ATM inhibitor </a:t>
            </a:r>
            <a:r>
              <a:rPr lang="en-US" sz="3600" b="1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radiosensitivity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Impact: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1/3 GBM </a:t>
            </a:r>
            <a:r>
              <a:rPr lang="en-US" sz="3600" dirty="0" smtClean="0">
                <a:latin typeface="Agency FB" panose="020B0503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mp53</a:t>
            </a:r>
            <a:endParaRPr lang="en-US" sz="3600" dirty="0">
              <a:latin typeface="Agency FB" panose="020B0503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gency FB" panose="020B0503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Healthy brain = wtp53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b="1" u="sng" dirty="0">
                <a:latin typeface="Agency FB" panose="020B0503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3600" b="1" u="sng" dirty="0" smtClean="0">
                <a:latin typeface="Agency FB" panose="020B0503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onfirm</a:t>
            </a:r>
            <a:r>
              <a:rPr lang="en-US" sz="3600" dirty="0" smtClean="0">
                <a:latin typeface="Agency FB" panose="020B0503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if mp53 increases sensitivity to radiosensitization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8" y="165311"/>
            <a:ext cx="5024602" cy="66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29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CRISPR/Cas9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1325563"/>
            <a:ext cx="7281949" cy="5303520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 smtClean="0">
                <a:latin typeface="Agency FB" panose="020B0503020202020204" pitchFamily="34" charset="0"/>
              </a:rPr>
              <a:t>gRNA + Cas9 protein = endonuclease with high specificity</a:t>
            </a:r>
          </a:p>
          <a:p>
            <a:pPr lvl="1"/>
            <a:r>
              <a:rPr lang="en-US" sz="4100" dirty="0" smtClean="0">
                <a:latin typeface="Agency FB" panose="020B0503020202020204" pitchFamily="34" charset="0"/>
              </a:rPr>
              <a:t>Target determined by gRNA oligonucleotide sequence (20 bp)</a:t>
            </a:r>
          </a:p>
          <a:p>
            <a:pPr lvl="1"/>
            <a:r>
              <a:rPr lang="en-US" sz="4100" dirty="0" smtClean="0">
                <a:latin typeface="Agency FB" panose="020B0503020202020204" pitchFamily="34" charset="0"/>
              </a:rPr>
              <a:t>Delivery of endonuclease to nucleus of target cell </a:t>
            </a:r>
            <a:r>
              <a:rPr lang="en-US" sz="41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 DNA complement is excised  NHEJ  KO cell line created</a:t>
            </a:r>
            <a:endParaRPr lang="en-US" sz="4100" dirty="0" smtClean="0">
              <a:latin typeface="Agency FB" panose="020B0503020202020204" pitchFamily="34" charset="0"/>
            </a:endParaRPr>
          </a:p>
          <a:p>
            <a:r>
              <a:rPr lang="en-US" sz="4100" dirty="0" smtClean="0">
                <a:latin typeface="Agency FB" panose="020B0503020202020204" pitchFamily="34" charset="0"/>
              </a:rPr>
              <a:t>Risks:</a:t>
            </a:r>
          </a:p>
          <a:p>
            <a:pPr lvl="1"/>
            <a:r>
              <a:rPr lang="en-US" sz="4100" dirty="0" smtClean="0">
                <a:latin typeface="Agency FB" panose="020B0503020202020204" pitchFamily="34" charset="0"/>
              </a:rPr>
              <a:t>Off-target effects and/or failure</a:t>
            </a:r>
            <a:endParaRPr lang="en-US" sz="4100" dirty="0">
              <a:latin typeface="Agency FB" panose="020B0503020202020204" pitchFamily="34" charset="0"/>
            </a:endParaRP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36" y="1325563"/>
            <a:ext cx="4719925" cy="31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3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4" y="298153"/>
            <a:ext cx="4258111" cy="6247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2203" y="411480"/>
            <a:ext cx="1088968" cy="2053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95855" y="1438102"/>
            <a:ext cx="1263535" cy="59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5964" y="913464"/>
            <a:ext cx="38404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gency FB" panose="020B0503020202020204" pitchFamily="34" charset="0"/>
              </a:rPr>
              <a:t>I will instead be using an empty gRNA cloning vector and a Cas9 expression plasmid whose products will be transcribed in vivo.</a:t>
            </a:r>
            <a:endParaRPr lang="en-US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886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9634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Cas9 Expression Plasmid + gRNA Cloning Plasmid: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53" y="2217279"/>
            <a:ext cx="4218447" cy="3881437"/>
          </a:xfrm>
        </p:spPr>
      </p:pic>
      <p:sp>
        <p:nvSpPr>
          <p:cNvPr id="5" name="TextBox 4"/>
          <p:cNvSpPr txBox="1"/>
          <p:nvPr/>
        </p:nvSpPr>
        <p:spPr>
          <a:xfrm>
            <a:off x="7300126" y="1474679"/>
            <a:ext cx="325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Human-OptimizedCas9 Expression Plasmid: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876425"/>
            <a:ext cx="4865914" cy="4563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662" y="1507093"/>
            <a:ext cx="325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Empty gRNA Cloning Vector: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5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1686</TotalTime>
  <Words>852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Agency FB</vt:lpstr>
      <vt:lpstr>Arial</vt:lpstr>
      <vt:lpstr>Blackadder ITC</vt:lpstr>
      <vt:lpstr>Impact</vt:lpstr>
      <vt:lpstr>Times New Roman</vt:lpstr>
      <vt:lpstr>Trebuchet MS</vt:lpstr>
      <vt:lpstr>Wingdings</vt:lpstr>
      <vt:lpstr>Wingdings 3</vt:lpstr>
      <vt:lpstr>Facet</vt:lpstr>
      <vt:lpstr>  CRISPR/Cas9 as a tool for creation of p53 knock-outs in human glioma cells: </vt:lpstr>
      <vt:lpstr>Overview and Introduction:</vt:lpstr>
      <vt:lpstr>Overview and Introduction:</vt:lpstr>
      <vt:lpstr>Biddlestone-Thorpe et al. (2013)</vt:lpstr>
      <vt:lpstr>Biddlestone-Thorpe et al. (2013) + Objective</vt:lpstr>
      <vt:lpstr>PowerPoint Presentation</vt:lpstr>
      <vt:lpstr>Overview of CRISPR/Cas9</vt:lpstr>
      <vt:lpstr>PowerPoint Presentation</vt:lpstr>
      <vt:lpstr>Cas9 Expression Plasmid + gRNA Cloning Plasmid:</vt:lpstr>
      <vt:lpstr>Experiment: Vector Transfection Process</vt:lpstr>
      <vt:lpstr>Experiment: Determination of  Off-Target Effects:</vt:lpstr>
      <vt:lpstr>Experiment: Determination of  Off-Target Effects:</vt:lpstr>
      <vt:lpstr>Expected Results:</vt:lpstr>
      <vt:lpstr>References:</vt:lpstr>
      <vt:lpstr>References: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CRISPR/Cas9 as a tool for creation of p53 knock-outs in human glioma cells:</dc:title>
  <dc:creator>Gus Thomas</dc:creator>
  <cp:lastModifiedBy>Gus Thomas</cp:lastModifiedBy>
  <cp:revision>59</cp:revision>
  <dcterms:created xsi:type="dcterms:W3CDTF">2016-05-04T20:38:20Z</dcterms:created>
  <dcterms:modified xsi:type="dcterms:W3CDTF">2016-05-12T18:00:41Z</dcterms:modified>
</cp:coreProperties>
</file>