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5" r:id="rId4"/>
    <p:sldId id="274" r:id="rId5"/>
    <p:sldId id="275" r:id="rId6"/>
    <p:sldId id="276" r:id="rId7"/>
    <p:sldId id="277" r:id="rId8"/>
    <p:sldId id="278" r:id="rId9"/>
    <p:sldId id="279" r:id="rId10"/>
    <p:sldId id="288" r:id="rId11"/>
    <p:sldId id="262" r:id="rId12"/>
    <p:sldId id="263" r:id="rId13"/>
    <p:sldId id="264" r:id="rId14"/>
    <p:sldId id="287" r:id="rId15"/>
    <p:sldId id="266" r:id="rId16"/>
    <p:sldId id="273" r:id="rId17"/>
    <p:sldId id="284" r:id="rId18"/>
    <p:sldId id="283" r:id="rId19"/>
    <p:sldId id="282" r:id="rId20"/>
    <p:sldId id="281" r:id="rId21"/>
    <p:sldId id="267" r:id="rId22"/>
    <p:sldId id="270" r:id="rId23"/>
    <p:sldId id="269" r:id="rId24"/>
    <p:sldId id="271" r:id="rId25"/>
    <p:sldId id="272" r:id="rId26"/>
    <p:sldId id="286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2" d="100"/>
          <a:sy n="92" d="100"/>
        </p:scale>
        <p:origin x="28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EA9F5-5414-4E03-ABE5-468722992C04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B946-8B85-4E6E-87F0-158B2E876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1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EA9F5-5414-4E03-ABE5-468722992C04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B946-8B85-4E6E-87F0-158B2E876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016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EA9F5-5414-4E03-ABE5-468722992C04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B946-8B85-4E6E-87F0-158B2E876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42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EA9F5-5414-4E03-ABE5-468722992C04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B946-8B85-4E6E-87F0-158B2E876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535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EA9F5-5414-4E03-ABE5-468722992C04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B946-8B85-4E6E-87F0-158B2E876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951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EA9F5-5414-4E03-ABE5-468722992C04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B946-8B85-4E6E-87F0-158B2E876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695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EA9F5-5414-4E03-ABE5-468722992C04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B946-8B85-4E6E-87F0-158B2E876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319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EA9F5-5414-4E03-ABE5-468722992C04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B946-8B85-4E6E-87F0-158B2E876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584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EA9F5-5414-4E03-ABE5-468722992C04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B946-8B85-4E6E-87F0-158B2E876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399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EA9F5-5414-4E03-ABE5-468722992C04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B946-8B85-4E6E-87F0-158B2E876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337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EA9F5-5414-4E03-ABE5-468722992C04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B946-8B85-4E6E-87F0-158B2E876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215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6EA9F5-5414-4E03-ABE5-468722992C04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0B946-8B85-4E6E-87F0-158B2E876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9934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jes.biomedcentral.com/articles/10.1186/1749-7922-2-10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65316" y="748291"/>
            <a:ext cx="9144000" cy="238760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Century Gothic" panose="020B0502020202020204" pitchFamily="34" charset="0"/>
              </a:rPr>
              <a:t>Measurement of the expression of the ALOX15 gene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  <a:r>
              <a:rPr lang="en-US" sz="3600" b="1" dirty="0">
                <a:latin typeface="Century Gothic" panose="020B0502020202020204" pitchFamily="34" charset="0"/>
              </a:rPr>
              <a:t>in wounds undergoing negative pressure wound therapy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3877" y="4096011"/>
            <a:ext cx="9144000" cy="1655762"/>
          </a:xfrm>
        </p:spPr>
        <p:txBody>
          <a:bodyPr/>
          <a:lstStyle/>
          <a:p>
            <a:r>
              <a:rPr lang="en-US" b="1" dirty="0"/>
              <a:t>Nate </a:t>
            </a:r>
            <a:r>
              <a:rPr lang="en-US" b="1" dirty="0" err="1"/>
              <a:t>Stearrett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568652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0468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Century Gothic" panose="020B0502020202020204" pitchFamily="34" charset="0"/>
              </a:rPr>
              <a:t>Negative Pressure Wound Therapy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063836" cy="392342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Increases incidence of wound closure and reduces time needed for wound to close</a:t>
            </a:r>
          </a:p>
          <a:p>
            <a:endParaRPr lang="en-US" dirty="0"/>
          </a:p>
          <a:p>
            <a:r>
              <a:rPr lang="en-US" dirty="0"/>
              <a:t>Reduces bacterial load</a:t>
            </a:r>
          </a:p>
          <a:p>
            <a:endParaRPr lang="en-US" dirty="0"/>
          </a:p>
          <a:p>
            <a:r>
              <a:rPr lang="en-US" dirty="0"/>
              <a:t>Sucks away excess wound fluids</a:t>
            </a:r>
          </a:p>
          <a:p>
            <a:endParaRPr lang="en-US" dirty="0"/>
          </a:p>
          <a:p>
            <a:r>
              <a:rPr lang="en-US" dirty="0"/>
              <a:t>Molecular mechanism?</a:t>
            </a:r>
          </a:p>
        </p:txBody>
      </p:sp>
      <p:pic>
        <p:nvPicPr>
          <p:cNvPr id="10242" name="Picture 2" descr="http://www.nurserosie.com/wp-content/uploads/2013/10/Pump-Connection-with-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693" y="2076353"/>
            <a:ext cx="5710069" cy="3211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3010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3966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Century Gothic" panose="020B0502020202020204" pitchFamily="34" charset="0"/>
              </a:rPr>
              <a:t>NPWT Effect on Gene Expression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22217" y="1787236"/>
            <a:ext cx="76892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Century Gothic" panose="020B0502020202020204" pitchFamily="34" charset="0"/>
              </a:rPr>
              <a:t>Downregulates expression of MMPs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Century Gothic" panose="020B0502020202020204" pitchFamily="34" charset="0"/>
              </a:rPr>
              <a:t>Upregulates expression of a variety of genes helpful to wound healing</a:t>
            </a:r>
          </a:p>
        </p:txBody>
      </p:sp>
    </p:spTree>
    <p:extLst>
      <p:ext uri="{BB962C8B-B14F-4D97-AF65-F5344CB8AC3E}">
        <p14:creationId xmlns:p14="http://schemas.microsoft.com/office/powerpoint/2010/main" val="37275209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9664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Hypothesis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623647"/>
            <a:ext cx="10515600" cy="1740535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rgbClr val="FFFF00"/>
                </a:solidFill>
                <a:latin typeface="Century Gothic" panose="020B0502020202020204" pitchFamily="34" charset="0"/>
              </a:rPr>
              <a:t>The purpose of this experiment is to discover whether NPWT effects the gene expression of ALOX15, whose protein product controls biosynthesis of the lipoxins directly involved in wound resolution. </a:t>
            </a:r>
          </a:p>
        </p:txBody>
      </p:sp>
    </p:spTree>
    <p:extLst>
      <p:ext uri="{BB962C8B-B14F-4D97-AF65-F5344CB8AC3E}">
        <p14:creationId xmlns:p14="http://schemas.microsoft.com/office/powerpoint/2010/main" val="812489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0097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Century Gothic" panose="020B0502020202020204" pitchFamily="34" charset="0"/>
              </a:rPr>
              <a:t>Sampling</a:t>
            </a:r>
          </a:p>
        </p:txBody>
      </p:sp>
      <p:pic>
        <p:nvPicPr>
          <p:cNvPr id="6146" name="Picture 2" descr="https://i.gyazo.com/1b375ab2a9bd0b934be91eb909550a9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867" y="1350547"/>
            <a:ext cx="6548265" cy="4159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6498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709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Century Gothic" panose="020B0502020202020204" pitchFamily="34" charset="0"/>
              </a:rPr>
              <a:t>qPCR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67684"/>
            <a:ext cx="10515600" cy="435133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latin typeface="Century Gothic" panose="020B0502020202020204" pitchFamily="34" charset="0"/>
              </a:rPr>
              <a:t>Reverse transcribe mRNA to cDNA</a:t>
            </a:r>
          </a:p>
          <a:p>
            <a:pPr marL="457200" indent="-457200">
              <a:buFont typeface="+mj-lt"/>
              <a:buAutoNum type="arabicPeriod"/>
            </a:pPr>
            <a:endParaRPr lang="en-US" sz="2400" b="1" dirty="0">
              <a:latin typeface="Century Gothic" panose="020B0502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latin typeface="Century Gothic" panose="020B0502020202020204" pitchFamily="34" charset="0"/>
              </a:rPr>
              <a:t>Amplify cDNA exponentially with dsDNA indicator</a:t>
            </a:r>
          </a:p>
          <a:p>
            <a:pPr marL="457200" indent="-457200">
              <a:buFont typeface="+mj-lt"/>
              <a:buAutoNum type="arabicPeriod"/>
            </a:pPr>
            <a:endParaRPr lang="en-US" sz="2400" b="1" dirty="0">
              <a:latin typeface="Century Gothic" panose="020B0502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latin typeface="Century Gothic" panose="020B0502020202020204" pitchFamily="34" charset="0"/>
              </a:rPr>
              <a:t>Compare starting transcript amounts by comparing how many cycles it takes for fluorescence to reach certain point</a:t>
            </a:r>
          </a:p>
          <a:p>
            <a:endParaRPr lang="en-US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5436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3471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Century Gothic" panose="020B0502020202020204" pitchFamily="34" charset="0"/>
              </a:rPr>
              <a:t>Quantifying Gene Expression</a:t>
            </a:r>
          </a:p>
        </p:txBody>
      </p:sp>
      <p:pic>
        <p:nvPicPr>
          <p:cNvPr id="7170" name="Picture 2" descr="https://i.gyazo.com/7ac81585f1b5925f99bc74b589aad4d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847" y="1371600"/>
            <a:ext cx="9690305" cy="4919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75177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4645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Century Gothic" panose="020B0502020202020204" pitchFamily="34" charset="0"/>
              </a:rPr>
              <a:t>Antibody Structure</a:t>
            </a:r>
          </a:p>
        </p:txBody>
      </p:sp>
      <p:pic>
        <p:nvPicPr>
          <p:cNvPr id="17" name="Picture 16" descr="https://i.gyazo.com/d862dccb87c700d5c7178eb23ace16cd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987" y="1523625"/>
            <a:ext cx="4643120" cy="4330382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838199" y="1820489"/>
            <a:ext cx="48975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Century Gothic" panose="020B0502020202020204" pitchFamily="34" charset="0"/>
              </a:rPr>
              <a:t>Fab regions bind antigen</a:t>
            </a:r>
          </a:p>
          <a:p>
            <a:endParaRPr lang="en-US" sz="2000" b="1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Century Gothic" panose="020B0502020202020204" pitchFamily="34" charset="0"/>
              </a:rPr>
              <a:t>Fc region is constant for whole class of antibodies within species</a:t>
            </a:r>
          </a:p>
        </p:txBody>
      </p:sp>
    </p:spTree>
    <p:extLst>
      <p:ext uri="{BB962C8B-B14F-4D97-AF65-F5344CB8AC3E}">
        <p14:creationId xmlns:p14="http://schemas.microsoft.com/office/powerpoint/2010/main" val="9136673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latin typeface="Century Gothic" panose="020B0502020202020204" pitchFamily="34" charset="0"/>
              </a:rPr>
              <a:t>qPCR Amplifies Transcripts</a:t>
            </a:r>
          </a:p>
        </p:txBody>
      </p:sp>
      <p:cxnSp>
        <p:nvCxnSpPr>
          <p:cNvPr id="5" name="Elbow Connector 4"/>
          <p:cNvCxnSpPr/>
          <p:nvPr/>
        </p:nvCxnSpPr>
        <p:spPr>
          <a:xfrm>
            <a:off x="4717915" y="3317132"/>
            <a:ext cx="447472" cy="126459"/>
          </a:xfrm>
          <a:prstGeom prst="bentConnector3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673175" y="3852313"/>
            <a:ext cx="807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15-LO</a:t>
            </a:r>
          </a:p>
        </p:txBody>
      </p:sp>
      <p:pic>
        <p:nvPicPr>
          <p:cNvPr id="6146" name="Picture 2" descr="https://i.gyazo.com/6f1dccb934eba3ba2dd65547a1b2aea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1637995"/>
            <a:ext cx="3333750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46907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latin typeface="Century Gothic" panose="020B0502020202020204" pitchFamily="34" charset="0"/>
              </a:rPr>
              <a:t>qPCR Amplifies Transcripts</a:t>
            </a:r>
          </a:p>
        </p:txBody>
      </p:sp>
      <p:cxnSp>
        <p:nvCxnSpPr>
          <p:cNvPr id="5" name="Elbow Connector 4"/>
          <p:cNvCxnSpPr/>
          <p:nvPr/>
        </p:nvCxnSpPr>
        <p:spPr>
          <a:xfrm>
            <a:off x="4717915" y="3317132"/>
            <a:ext cx="447472" cy="126459"/>
          </a:xfrm>
          <a:prstGeom prst="bentConnector3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673175" y="3852313"/>
            <a:ext cx="807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15-LO</a:t>
            </a:r>
          </a:p>
        </p:txBody>
      </p:sp>
      <p:pic>
        <p:nvPicPr>
          <p:cNvPr id="7170" name="Picture 2" descr="https://i.gyazo.com/519c1e427bcf75ba9c44e54f21545da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862" y="1690688"/>
            <a:ext cx="3724275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66222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latin typeface="Century Gothic" panose="020B0502020202020204" pitchFamily="34" charset="0"/>
              </a:rPr>
              <a:t>qPCR Amplifies Transcripts</a:t>
            </a:r>
          </a:p>
        </p:txBody>
      </p:sp>
      <p:cxnSp>
        <p:nvCxnSpPr>
          <p:cNvPr id="5" name="Elbow Connector 4"/>
          <p:cNvCxnSpPr/>
          <p:nvPr/>
        </p:nvCxnSpPr>
        <p:spPr>
          <a:xfrm>
            <a:off x="4717915" y="3317132"/>
            <a:ext cx="447472" cy="126459"/>
          </a:xfrm>
          <a:prstGeom prst="bentConnector3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673175" y="3852313"/>
            <a:ext cx="807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15-LO</a:t>
            </a:r>
          </a:p>
        </p:txBody>
      </p:sp>
      <p:pic>
        <p:nvPicPr>
          <p:cNvPr id="8194" name="Picture 2" descr="https://i.gyazo.com/0cf11ef38279cf23ecb7f7c8d9712ba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387" y="1618945"/>
            <a:ext cx="3705225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6850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6513" y="412462"/>
            <a:ext cx="10515600" cy="7097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>
                <a:latin typeface="Century Gothic" panose="020B0502020202020204" pitchFamily="34" charset="0"/>
              </a:rPr>
              <a:t>Chronic Wounds</a:t>
            </a:r>
          </a:p>
        </p:txBody>
      </p:sp>
      <p:pic>
        <p:nvPicPr>
          <p:cNvPr id="1026" name="Picture 2" descr="https://static-content.springer.com/image/art%3A10.1186%2F1749-7922-2-10/MediaObjects/13017_2007_Article_47_Fig5_HTM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855" y="1122219"/>
            <a:ext cx="5988312" cy="449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46512" y="1388225"/>
            <a:ext cx="439050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Century Gothic" panose="020B0502020202020204" pitchFamily="34" charset="0"/>
              </a:rPr>
              <a:t>Effect 6.5 million people in the 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Century Gothic" panose="020B0502020202020204" pitchFamily="34" charset="0"/>
              </a:rPr>
              <a:t>Cost over $25 billion annually to treat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Century Gothic" panose="020B0502020202020204" pitchFamily="34" charset="0"/>
              </a:rPr>
              <a:t>Increasing as diabetes and obesity increase</a:t>
            </a:r>
          </a:p>
          <a:p>
            <a:endParaRPr lang="en-US" b="1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Century Gothic" panose="020B0502020202020204" pitchFamily="34" charset="0"/>
              </a:rPr>
              <a:t>Many are stuck in inflammation</a:t>
            </a:r>
          </a:p>
        </p:txBody>
      </p:sp>
    </p:spTree>
    <p:extLst>
      <p:ext uri="{BB962C8B-B14F-4D97-AF65-F5344CB8AC3E}">
        <p14:creationId xmlns:p14="http://schemas.microsoft.com/office/powerpoint/2010/main" val="9567586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latin typeface="Century Gothic" panose="020B0502020202020204" pitchFamily="34" charset="0"/>
              </a:rPr>
              <a:t>qPCR Amplifies Transcripts</a:t>
            </a:r>
          </a:p>
        </p:txBody>
      </p:sp>
      <p:cxnSp>
        <p:nvCxnSpPr>
          <p:cNvPr id="5" name="Elbow Connector 4"/>
          <p:cNvCxnSpPr/>
          <p:nvPr/>
        </p:nvCxnSpPr>
        <p:spPr>
          <a:xfrm>
            <a:off x="4717915" y="3317132"/>
            <a:ext cx="447472" cy="126459"/>
          </a:xfrm>
          <a:prstGeom prst="bentConnector3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673175" y="3852313"/>
            <a:ext cx="807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15-LO</a:t>
            </a:r>
          </a:p>
        </p:txBody>
      </p:sp>
      <p:pic>
        <p:nvPicPr>
          <p:cNvPr id="5124" name="Picture 4" descr="https://i.gyazo.com/7a52894087d4289fbf1bd251e73e5b7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025" y="1690688"/>
            <a:ext cx="3395950" cy="3711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32306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latin typeface="Century Gothic" panose="020B0502020202020204" pitchFamily="34" charset="0"/>
              </a:rPr>
              <a:t>qPCR Amplifies Transcripts</a:t>
            </a:r>
          </a:p>
        </p:txBody>
      </p:sp>
      <p:cxnSp>
        <p:nvCxnSpPr>
          <p:cNvPr id="5" name="Elbow Connector 4"/>
          <p:cNvCxnSpPr/>
          <p:nvPr/>
        </p:nvCxnSpPr>
        <p:spPr>
          <a:xfrm>
            <a:off x="4717915" y="3317132"/>
            <a:ext cx="447472" cy="126459"/>
          </a:xfrm>
          <a:prstGeom prst="bentConnector3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ttps://i.gyazo.com/18c13a212da987ce87fdca6daab73e4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549" y="1674015"/>
            <a:ext cx="3230901" cy="353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Elbow Connector 6"/>
          <p:cNvCxnSpPr/>
          <p:nvPr/>
        </p:nvCxnSpPr>
        <p:spPr>
          <a:xfrm>
            <a:off x="5811466" y="3827568"/>
            <a:ext cx="949257" cy="20941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673175" y="3852313"/>
            <a:ext cx="807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15-LO</a:t>
            </a:r>
          </a:p>
        </p:txBody>
      </p:sp>
    </p:spTree>
    <p:extLst>
      <p:ext uri="{BB962C8B-B14F-4D97-AF65-F5344CB8AC3E}">
        <p14:creationId xmlns:p14="http://schemas.microsoft.com/office/powerpoint/2010/main" val="42825414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697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Century Gothic" panose="020B0502020202020204" pitchFamily="34" charset="0"/>
              </a:rPr>
              <a:t>Color Change Indicates Presence</a:t>
            </a:r>
          </a:p>
        </p:txBody>
      </p:sp>
      <p:pic>
        <p:nvPicPr>
          <p:cNvPr id="11266" name="Picture 2" descr="http://vetsci.co.uk/wp-content/uploads/2011/01/per1elis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470" y="1492156"/>
            <a:ext cx="5810530" cy="387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42315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022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Century Gothic" panose="020B0502020202020204" pitchFamily="34" charset="0"/>
              </a:rPr>
              <a:t>Quantifying Protein Levels</a:t>
            </a:r>
          </a:p>
        </p:txBody>
      </p:sp>
      <p:pic>
        <p:nvPicPr>
          <p:cNvPr id="10242" name="Picture 2" descr="https://i.gyazo.com/16d61c1cd9d84af411abaa6d19022a7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578" y="1709189"/>
            <a:ext cx="5311723" cy="3645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281948" y="5354768"/>
            <a:ext cx="3034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Concentration (ng/mL)</a:t>
            </a:r>
          </a:p>
        </p:txBody>
      </p:sp>
      <p:sp>
        <p:nvSpPr>
          <p:cNvPr id="5" name="TextBox 4"/>
          <p:cNvSpPr txBox="1"/>
          <p:nvPr/>
        </p:nvSpPr>
        <p:spPr>
          <a:xfrm rot="16200000">
            <a:off x="4246879" y="3446433"/>
            <a:ext cx="2612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Optical Density  (450nm)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4002" y="2848032"/>
            <a:ext cx="42907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Century Gothic" panose="020B0502020202020204" pitchFamily="34" charset="0"/>
              </a:rPr>
              <a:t>Obtain OD via spectrophotometry</a:t>
            </a:r>
          </a:p>
          <a:p>
            <a:endParaRPr lang="en-US" b="1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Century Gothic" panose="020B0502020202020204" pitchFamily="34" charset="0"/>
              </a:rPr>
              <a:t>Cross reference with chart to find out concentration</a:t>
            </a:r>
          </a:p>
        </p:txBody>
      </p:sp>
    </p:spTree>
    <p:extLst>
      <p:ext uri="{BB962C8B-B14F-4D97-AF65-F5344CB8AC3E}">
        <p14:creationId xmlns:p14="http://schemas.microsoft.com/office/powerpoint/2010/main" val="9198355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96892"/>
            <a:ext cx="10515600" cy="773719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Century Gothic" panose="020B0502020202020204" pitchFamily="34" charset="0"/>
              </a:rPr>
              <a:t>Expected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98709"/>
            <a:ext cx="10515600" cy="120852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If NPT does effect gene expression of ALOX15, there should be elevated mRNA transcript and protein levels observed.</a:t>
            </a:r>
          </a:p>
        </p:txBody>
      </p:sp>
    </p:spTree>
    <p:extLst>
      <p:ext uri="{BB962C8B-B14F-4D97-AF65-F5344CB8AC3E}">
        <p14:creationId xmlns:p14="http://schemas.microsoft.com/office/powerpoint/2010/main" val="29159280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9540" y="498129"/>
            <a:ext cx="4080163" cy="599151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Century Gothic" panose="020B0502020202020204" pitchFamily="34" charset="0"/>
              </a:rPr>
              <a:t>Why We Care</a:t>
            </a:r>
          </a:p>
        </p:txBody>
      </p:sp>
      <p:pic>
        <p:nvPicPr>
          <p:cNvPr id="9218" name="Picture 2" descr="https://s-media-cache-ak0.pinimg.com/736x/0d/99/06/0d99062cfd81c58b9e36bc06ae10d1d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066" y="964276"/>
            <a:ext cx="3530897" cy="5518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2315" y="2543694"/>
            <a:ext cx="60946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Century Gothic" panose="020B0502020202020204" pitchFamily="34" charset="0"/>
              </a:rPr>
              <a:t>The results will further explain why NPWT works on a molecular level, allowing us to better apply it.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Century Gothic" panose="020B0502020202020204" pitchFamily="34" charset="0"/>
              </a:rPr>
              <a:t>Could supplement NPWT with aspirin to further enhance lipoxin biosynthesis</a:t>
            </a:r>
          </a:p>
        </p:txBody>
      </p:sp>
    </p:spTree>
    <p:extLst>
      <p:ext uri="{BB962C8B-B14F-4D97-AF65-F5344CB8AC3E}">
        <p14:creationId xmlns:p14="http://schemas.microsoft.com/office/powerpoint/2010/main" val="29884268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565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Century Gothic" panose="020B0502020202020204" pitchFamily="34" charset="0"/>
              </a:rPr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52294"/>
            <a:ext cx="10515600" cy="5339946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sz="1400" dirty="0">
                <a:latin typeface="Century Gothic" panose="020B0502020202020204" pitchFamily="34" charset="0"/>
                <a:hlinkClick r:id="rId2"/>
              </a:rPr>
              <a:t>http://wjes.biomedcentral.com/articles/10.1186/1749-7922-2-10</a:t>
            </a:r>
            <a:endParaRPr lang="en-US" sz="1400" dirty="0">
              <a:latin typeface="Century Gothic" panose="020B0502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latin typeface="Century Gothic" panose="020B0502020202020204" pitchFamily="34" charset="0"/>
              </a:rPr>
              <a:t>Hsu, C. (2013). Negative pressure accelerated monolayer keratinocyte healing involves Cdc42 mediated cell podia formation. </a:t>
            </a:r>
            <a:r>
              <a:rPr lang="en-US" sz="1400" i="1" dirty="0">
                <a:latin typeface="Century Gothic" panose="020B0502020202020204" pitchFamily="34" charset="0"/>
              </a:rPr>
              <a:t>Journal of Dermatological Science,</a:t>
            </a:r>
            <a:r>
              <a:rPr lang="en-US" sz="1400" dirty="0">
                <a:latin typeface="Century Gothic" panose="020B0502020202020204" pitchFamily="34" charset="0"/>
              </a:rPr>
              <a:t> </a:t>
            </a:r>
            <a:r>
              <a:rPr lang="en-US" sz="1400" i="1" dirty="0">
                <a:latin typeface="Century Gothic" panose="020B0502020202020204" pitchFamily="34" charset="0"/>
              </a:rPr>
              <a:t>70</a:t>
            </a:r>
            <a:r>
              <a:rPr lang="en-US" sz="1400" dirty="0">
                <a:latin typeface="Century Gothic" panose="020B0502020202020204" pitchFamily="34" charset="0"/>
              </a:rPr>
              <a:t>(3), 196-203.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err="1">
                <a:latin typeface="Century Gothic" panose="020B0502020202020204" pitchFamily="34" charset="0"/>
              </a:rPr>
              <a:t>Zenke</a:t>
            </a:r>
            <a:r>
              <a:rPr lang="en-US" sz="1400" dirty="0">
                <a:latin typeface="Century Gothic" panose="020B0502020202020204" pitchFamily="34" charset="0"/>
              </a:rPr>
              <a:t>, </a:t>
            </a:r>
            <a:r>
              <a:rPr lang="en-US" sz="1400" dirty="0" err="1">
                <a:latin typeface="Century Gothic" panose="020B0502020202020204" pitchFamily="34" charset="0"/>
              </a:rPr>
              <a:t>Inokuchi</a:t>
            </a:r>
            <a:r>
              <a:rPr lang="en-US" sz="1400" dirty="0">
                <a:latin typeface="Century Gothic" panose="020B0502020202020204" pitchFamily="34" charset="0"/>
              </a:rPr>
              <a:t>, Okada, </a:t>
            </a:r>
            <a:r>
              <a:rPr lang="en-US" sz="1400" dirty="0" err="1">
                <a:latin typeface="Century Gothic" panose="020B0502020202020204" pitchFamily="34" charset="0"/>
              </a:rPr>
              <a:t>Ooae</a:t>
            </a:r>
            <a:r>
              <a:rPr lang="en-US" sz="1400" dirty="0">
                <a:latin typeface="Century Gothic" panose="020B0502020202020204" pitchFamily="34" charset="0"/>
              </a:rPr>
              <a:t>, Matsui, &amp; Sakai. (2014). Useful technique using negative pressure wound therapy on postoperative lower leg open wounds with compartment syndrome. </a:t>
            </a:r>
            <a:r>
              <a:rPr lang="en-US" sz="1400" i="1" dirty="0">
                <a:latin typeface="Century Gothic" panose="020B0502020202020204" pitchFamily="34" charset="0"/>
              </a:rPr>
              <a:t>Injury Extra,</a:t>
            </a:r>
            <a:r>
              <a:rPr lang="en-US" sz="1400" dirty="0">
                <a:latin typeface="Century Gothic" panose="020B0502020202020204" pitchFamily="34" charset="0"/>
              </a:rPr>
              <a:t> </a:t>
            </a:r>
            <a:r>
              <a:rPr lang="en-US" sz="1400" i="1" dirty="0">
                <a:latin typeface="Century Gothic" panose="020B0502020202020204" pitchFamily="34" charset="0"/>
              </a:rPr>
              <a:t>45</a:t>
            </a:r>
            <a:r>
              <a:rPr lang="en-US" sz="1400" dirty="0">
                <a:latin typeface="Century Gothic" panose="020B0502020202020204" pitchFamily="34" charset="0"/>
              </a:rPr>
              <a:t>(9), 83-87.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latin typeface="Century Gothic" panose="020B0502020202020204" pitchFamily="34" charset="0"/>
              </a:rPr>
              <a:t>http://www.mypols.de/qpcr-probe-2x-master-mix/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latin typeface="Century Gothic" panose="020B0502020202020204" pitchFamily="34" charset="0"/>
              </a:rPr>
              <a:t>http://www.onegoodthingbyjillee.com/2016/03/home-remedies-to-heal-scars-naturally.html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latin typeface="Century Gothic" panose="020B0502020202020204" pitchFamily="34" charset="0"/>
              </a:rPr>
              <a:t>http://www.bio-rad.com/en-us/product/cell-lysis-rt-qpcr-kits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latin typeface="Century Gothic" panose="020B0502020202020204" pitchFamily="34" charset="0"/>
              </a:rPr>
              <a:t>http://vetsci.co.uk/2011/01/07/diagnostic-tests-used-for-viruses/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latin typeface="Century Gothic" panose="020B0502020202020204" pitchFamily="34" charset="0"/>
              </a:rPr>
              <a:t>http://www.abcam.com/protocols/calculating-and-evaluating-elisa-data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latin typeface="Century Gothic" panose="020B0502020202020204" pitchFamily="34" charset="0"/>
              </a:rPr>
              <a:t>Gilroy, D., Lawrence, T., </a:t>
            </a:r>
            <a:r>
              <a:rPr lang="en-US" sz="1400" dirty="0" err="1">
                <a:latin typeface="Century Gothic" panose="020B0502020202020204" pitchFamily="34" charset="0"/>
              </a:rPr>
              <a:t>Perretti</a:t>
            </a:r>
            <a:r>
              <a:rPr lang="en-US" sz="1400" dirty="0">
                <a:latin typeface="Century Gothic" panose="020B0502020202020204" pitchFamily="34" charset="0"/>
              </a:rPr>
              <a:t>, M., &amp; Rossi, A. (2004). Inflammatory Resolution: New Opportunities for Drug </a:t>
            </a:r>
            <a:r>
              <a:rPr lang="en-US" sz="1400" dirty="0" err="1">
                <a:latin typeface="Century Gothic" panose="020B0502020202020204" pitchFamily="34" charset="0"/>
              </a:rPr>
              <a:t>Discovery.</a:t>
            </a:r>
            <a:r>
              <a:rPr lang="en-US" sz="1400" i="1" dirty="0" err="1">
                <a:latin typeface="Century Gothic" panose="020B0502020202020204" pitchFamily="34" charset="0"/>
              </a:rPr>
              <a:t>Nature</a:t>
            </a:r>
            <a:r>
              <a:rPr lang="en-US" sz="1400" i="1" dirty="0">
                <a:latin typeface="Century Gothic" panose="020B0502020202020204" pitchFamily="34" charset="0"/>
              </a:rPr>
              <a:t> Reviews: Drug Discovery,</a:t>
            </a:r>
            <a:r>
              <a:rPr lang="en-US" sz="1400" dirty="0">
                <a:latin typeface="Century Gothic" panose="020B0502020202020204" pitchFamily="34" charset="0"/>
              </a:rPr>
              <a:t> </a:t>
            </a:r>
            <a:r>
              <a:rPr lang="en-US" sz="1400" i="1" dirty="0">
                <a:latin typeface="Century Gothic" panose="020B0502020202020204" pitchFamily="34" charset="0"/>
              </a:rPr>
              <a:t>3</a:t>
            </a:r>
            <a:r>
              <a:rPr lang="en-US" sz="1400" dirty="0">
                <a:latin typeface="Century Gothic" panose="020B0502020202020204" pitchFamily="34" charset="0"/>
              </a:rPr>
              <a:t>(5), 401-416.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84203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5372"/>
            <a:ext cx="10515600" cy="707217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Century Gothic" panose="020B0502020202020204" pitchFamily="34" charset="0"/>
              </a:rPr>
              <a:t>Problems With Inflammation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9988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dirty="0"/>
              <a:t>Excessive neutrophil build up</a:t>
            </a:r>
          </a:p>
          <a:p>
            <a:endParaRPr lang="en-US" sz="2400" dirty="0"/>
          </a:p>
          <a:p>
            <a:r>
              <a:rPr lang="en-US" sz="2400" dirty="0"/>
              <a:t>Neutrophils can prolong inflammation by releasing inflammatory cytokines</a:t>
            </a:r>
          </a:p>
          <a:p>
            <a:endParaRPr lang="en-US" sz="2400" dirty="0"/>
          </a:p>
          <a:p>
            <a:r>
              <a:rPr lang="en-US" sz="2400" dirty="0"/>
              <a:t>Can damage surrounding tissue by releasing oxidative products</a:t>
            </a:r>
          </a:p>
        </p:txBody>
      </p:sp>
    </p:spTree>
    <p:extLst>
      <p:ext uri="{BB962C8B-B14F-4D97-AF65-F5344CB8AC3E}">
        <p14:creationId xmlns:p14="http://schemas.microsoft.com/office/powerpoint/2010/main" val="2617327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3966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Century Gothic" panose="020B0502020202020204" pitchFamily="34" charset="0"/>
              </a:rPr>
              <a:t>Lipoxin Role in Resolution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819" y="1777914"/>
            <a:ext cx="1828800" cy="146755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06964" y="5111385"/>
            <a:ext cx="3261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Arial Black" pitchFamily="34" charset="0"/>
              </a:rPr>
              <a:t>Inflammation</a:t>
            </a:r>
          </a:p>
        </p:txBody>
      </p:sp>
      <p:sp>
        <p:nvSpPr>
          <p:cNvPr id="11" name="Up Arrow 10"/>
          <p:cNvSpPr/>
          <p:nvPr/>
        </p:nvSpPr>
        <p:spPr>
          <a:xfrm flipV="1">
            <a:off x="8984387" y="3486083"/>
            <a:ext cx="446214" cy="1371779"/>
          </a:xfrm>
          <a:prstGeom prst="upArrow">
            <a:avLst/>
          </a:prstGeom>
          <a:solidFill>
            <a:schemeClr val="tx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9137172" y="1299599"/>
            <a:ext cx="27227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Polymorphonuclear</a:t>
            </a:r>
            <a:r>
              <a:rPr lang="en-US" sz="2400" dirty="0"/>
              <a:t> leukocytes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7557536" y="5733231"/>
            <a:ext cx="3313381" cy="6739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latin typeface="Century Gothic" panose="020B0502020202020204" pitchFamily="34" charset="0"/>
              </a:rPr>
              <a:t>How to stop?</a:t>
            </a:r>
          </a:p>
        </p:txBody>
      </p:sp>
    </p:spTree>
    <p:extLst>
      <p:ext uri="{BB962C8B-B14F-4D97-AF65-F5344CB8AC3E}">
        <p14:creationId xmlns:p14="http://schemas.microsoft.com/office/powerpoint/2010/main" val="1966780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3966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Century Gothic" panose="020B0502020202020204" pitchFamily="34" charset="0"/>
              </a:rPr>
              <a:t>Lipoxin Role in Resolution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300247" y="1282890"/>
            <a:ext cx="5554644" cy="144795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819" y="1777914"/>
            <a:ext cx="1828800" cy="146755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274" y="1490671"/>
            <a:ext cx="2834640" cy="951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730914" y="1678675"/>
            <a:ext cx="1973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chemeClr val="bg1"/>
                </a:solidFill>
              </a:rPr>
              <a:t>Arachidonic</a:t>
            </a:r>
            <a:r>
              <a:rPr lang="en-US" sz="2000" dirty="0">
                <a:solidFill>
                  <a:schemeClr val="bg1"/>
                </a:solidFill>
              </a:rPr>
              <a:t> acid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(C</a:t>
            </a:r>
            <a:r>
              <a:rPr lang="en-US" sz="2000" baseline="-25000" dirty="0">
                <a:solidFill>
                  <a:schemeClr val="bg1"/>
                </a:solidFill>
              </a:rPr>
              <a:t>20:4</a:t>
            </a:r>
            <a:r>
              <a:rPr lang="en-US" sz="2000" dirty="0">
                <a:solidFill>
                  <a:schemeClr val="bg1"/>
                </a:solidFill>
              </a:rPr>
              <a:t> fatty acid)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137172" y="1299599"/>
            <a:ext cx="27227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Polymorphonuclear</a:t>
            </a:r>
            <a:r>
              <a:rPr lang="en-US" sz="2400" dirty="0"/>
              <a:t> leukocytes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606964" y="5111385"/>
            <a:ext cx="3261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Arial Black" pitchFamily="34" charset="0"/>
              </a:rPr>
              <a:t>Inflammation</a:t>
            </a:r>
          </a:p>
        </p:txBody>
      </p:sp>
      <p:sp>
        <p:nvSpPr>
          <p:cNvPr id="23" name="Up Arrow 22"/>
          <p:cNvSpPr/>
          <p:nvPr/>
        </p:nvSpPr>
        <p:spPr>
          <a:xfrm flipV="1">
            <a:off x="8984387" y="3486083"/>
            <a:ext cx="446214" cy="1371779"/>
          </a:xfrm>
          <a:prstGeom prst="upArrow">
            <a:avLst/>
          </a:prstGeom>
          <a:solidFill>
            <a:schemeClr val="tx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825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3966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Century Gothic" panose="020B0502020202020204" pitchFamily="34" charset="0"/>
              </a:rPr>
              <a:t>Lipoxin Role in Resolution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300247" y="1282890"/>
            <a:ext cx="5554644" cy="3252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819" y="1777914"/>
            <a:ext cx="1828800" cy="146755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274" y="1490671"/>
            <a:ext cx="2834640" cy="951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274" y="3119423"/>
            <a:ext cx="2834640" cy="1253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Freeform 8"/>
          <p:cNvSpPr/>
          <p:nvPr/>
        </p:nvSpPr>
        <p:spPr>
          <a:xfrm>
            <a:off x="2510509" y="2525340"/>
            <a:ext cx="491657" cy="466208"/>
          </a:xfrm>
          <a:custGeom>
            <a:avLst/>
            <a:gdLst>
              <a:gd name="connsiteX0" fmla="*/ 41281 w 491657"/>
              <a:gd name="connsiteY0" fmla="*/ 0 h 466208"/>
              <a:gd name="connsiteX1" fmla="*/ 54929 w 491657"/>
              <a:gd name="connsiteY1" fmla="*/ 232012 h 466208"/>
              <a:gd name="connsiteX2" fmla="*/ 82224 w 491657"/>
              <a:gd name="connsiteY2" fmla="*/ 313898 h 466208"/>
              <a:gd name="connsiteX3" fmla="*/ 123168 w 491657"/>
              <a:gd name="connsiteY3" fmla="*/ 395785 h 466208"/>
              <a:gd name="connsiteX4" fmla="*/ 136815 w 491657"/>
              <a:gd name="connsiteY4" fmla="*/ 450376 h 466208"/>
              <a:gd name="connsiteX5" fmla="*/ 273293 w 491657"/>
              <a:gd name="connsiteY5" fmla="*/ 395785 h 466208"/>
              <a:gd name="connsiteX6" fmla="*/ 259645 w 491657"/>
              <a:gd name="connsiteY6" fmla="*/ 218364 h 466208"/>
              <a:gd name="connsiteX7" fmla="*/ 218702 w 491657"/>
              <a:gd name="connsiteY7" fmla="*/ 191068 h 466208"/>
              <a:gd name="connsiteX8" fmla="*/ 41281 w 491657"/>
              <a:gd name="connsiteY8" fmla="*/ 204716 h 466208"/>
              <a:gd name="connsiteX9" fmla="*/ 41281 w 491657"/>
              <a:gd name="connsiteY9" fmla="*/ 368489 h 466208"/>
              <a:gd name="connsiteX10" fmla="*/ 82224 w 491657"/>
              <a:gd name="connsiteY10" fmla="*/ 354842 h 466208"/>
              <a:gd name="connsiteX11" fmla="*/ 123168 w 491657"/>
              <a:gd name="connsiteY11" fmla="*/ 327546 h 466208"/>
              <a:gd name="connsiteX12" fmla="*/ 150463 w 491657"/>
              <a:gd name="connsiteY12" fmla="*/ 286603 h 466208"/>
              <a:gd name="connsiteX13" fmla="*/ 191407 w 491657"/>
              <a:gd name="connsiteY13" fmla="*/ 272955 h 466208"/>
              <a:gd name="connsiteX14" fmla="*/ 205054 w 491657"/>
              <a:gd name="connsiteY14" fmla="*/ 232012 h 466208"/>
              <a:gd name="connsiteX15" fmla="*/ 437066 w 491657"/>
              <a:gd name="connsiteY15" fmla="*/ 218364 h 466208"/>
              <a:gd name="connsiteX16" fmla="*/ 382475 w 491657"/>
              <a:gd name="connsiteY16" fmla="*/ 464024 h 466208"/>
              <a:gd name="connsiteX17" fmla="*/ 314236 w 491657"/>
              <a:gd name="connsiteY17" fmla="*/ 450376 h 466208"/>
              <a:gd name="connsiteX18" fmla="*/ 273293 w 491657"/>
              <a:gd name="connsiteY18" fmla="*/ 436728 h 466208"/>
              <a:gd name="connsiteX19" fmla="*/ 232350 w 491657"/>
              <a:gd name="connsiteY19" fmla="*/ 382137 h 466208"/>
              <a:gd name="connsiteX20" fmla="*/ 218702 w 491657"/>
              <a:gd name="connsiteY20" fmla="*/ 300251 h 466208"/>
              <a:gd name="connsiteX21" fmla="*/ 205054 w 491657"/>
              <a:gd name="connsiteY21" fmla="*/ 259307 h 466208"/>
              <a:gd name="connsiteX22" fmla="*/ 218702 w 491657"/>
              <a:gd name="connsiteY22" fmla="*/ 177421 h 466208"/>
              <a:gd name="connsiteX23" fmla="*/ 218702 w 491657"/>
              <a:gd name="connsiteY23" fmla="*/ 68239 h 466208"/>
              <a:gd name="connsiteX24" fmla="*/ 95872 w 491657"/>
              <a:gd name="connsiteY24" fmla="*/ 0 h 466208"/>
              <a:gd name="connsiteX25" fmla="*/ 13986 w 491657"/>
              <a:gd name="connsiteY25" fmla="*/ 13648 h 466208"/>
              <a:gd name="connsiteX26" fmla="*/ 13986 w 491657"/>
              <a:gd name="connsiteY26" fmla="*/ 150125 h 466208"/>
              <a:gd name="connsiteX27" fmla="*/ 54929 w 491657"/>
              <a:gd name="connsiteY27" fmla="*/ 163773 h 466208"/>
              <a:gd name="connsiteX28" fmla="*/ 355180 w 491657"/>
              <a:gd name="connsiteY28" fmla="*/ 177421 h 466208"/>
              <a:gd name="connsiteX29" fmla="*/ 396123 w 491657"/>
              <a:gd name="connsiteY29" fmla="*/ 191068 h 466208"/>
              <a:gd name="connsiteX30" fmla="*/ 355180 w 491657"/>
              <a:gd name="connsiteY30" fmla="*/ 109182 h 466208"/>
              <a:gd name="connsiteX31" fmla="*/ 355180 w 491657"/>
              <a:gd name="connsiteY31" fmla="*/ 368489 h 466208"/>
              <a:gd name="connsiteX32" fmla="*/ 491657 w 491657"/>
              <a:gd name="connsiteY32" fmla="*/ 368489 h 466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91657" h="466208">
                <a:moveTo>
                  <a:pt x="41281" y="0"/>
                </a:moveTo>
                <a:cubicBezTo>
                  <a:pt x="45830" y="77337"/>
                  <a:pt x="44909" y="155192"/>
                  <a:pt x="54929" y="232012"/>
                </a:cubicBezTo>
                <a:cubicBezTo>
                  <a:pt x="58650" y="260542"/>
                  <a:pt x="73126" y="286603"/>
                  <a:pt x="82224" y="313898"/>
                </a:cubicBezTo>
                <a:cubicBezTo>
                  <a:pt x="101059" y="370402"/>
                  <a:pt x="87892" y="342873"/>
                  <a:pt x="123168" y="395785"/>
                </a:cubicBezTo>
                <a:cubicBezTo>
                  <a:pt x="127717" y="413982"/>
                  <a:pt x="118849" y="444986"/>
                  <a:pt x="136815" y="450376"/>
                </a:cubicBezTo>
                <a:cubicBezTo>
                  <a:pt x="256859" y="486389"/>
                  <a:pt x="252583" y="457912"/>
                  <a:pt x="273293" y="395785"/>
                </a:cubicBezTo>
                <a:cubicBezTo>
                  <a:pt x="268744" y="336645"/>
                  <a:pt x="274928" y="275676"/>
                  <a:pt x="259645" y="218364"/>
                </a:cubicBezTo>
                <a:cubicBezTo>
                  <a:pt x="255419" y="202515"/>
                  <a:pt x="235073" y="192091"/>
                  <a:pt x="218702" y="191068"/>
                </a:cubicBezTo>
                <a:cubicBezTo>
                  <a:pt x="159502" y="187368"/>
                  <a:pt x="100421" y="200167"/>
                  <a:pt x="41281" y="204716"/>
                </a:cubicBezTo>
                <a:cubicBezTo>
                  <a:pt x="22055" y="262393"/>
                  <a:pt x="4713" y="295353"/>
                  <a:pt x="41281" y="368489"/>
                </a:cubicBezTo>
                <a:cubicBezTo>
                  <a:pt x="47714" y="381356"/>
                  <a:pt x="68576" y="359391"/>
                  <a:pt x="82224" y="354842"/>
                </a:cubicBezTo>
                <a:cubicBezTo>
                  <a:pt x="95872" y="345743"/>
                  <a:pt x="111569" y="339145"/>
                  <a:pt x="123168" y="327546"/>
                </a:cubicBezTo>
                <a:cubicBezTo>
                  <a:pt x="134766" y="315948"/>
                  <a:pt x="137655" y="296849"/>
                  <a:pt x="150463" y="286603"/>
                </a:cubicBezTo>
                <a:cubicBezTo>
                  <a:pt x="161697" y="277616"/>
                  <a:pt x="177759" y="277504"/>
                  <a:pt x="191407" y="272955"/>
                </a:cubicBezTo>
                <a:cubicBezTo>
                  <a:pt x="195956" y="259307"/>
                  <a:pt x="196067" y="243245"/>
                  <a:pt x="205054" y="232012"/>
                </a:cubicBezTo>
                <a:cubicBezTo>
                  <a:pt x="257598" y="166331"/>
                  <a:pt x="391291" y="215094"/>
                  <a:pt x="437066" y="218364"/>
                </a:cubicBezTo>
                <a:cubicBezTo>
                  <a:pt x="434657" y="259308"/>
                  <a:pt x="494669" y="464024"/>
                  <a:pt x="382475" y="464024"/>
                </a:cubicBezTo>
                <a:cubicBezTo>
                  <a:pt x="359278" y="464024"/>
                  <a:pt x="336740" y="456002"/>
                  <a:pt x="314236" y="450376"/>
                </a:cubicBezTo>
                <a:cubicBezTo>
                  <a:pt x="300280" y="446887"/>
                  <a:pt x="286941" y="441277"/>
                  <a:pt x="273293" y="436728"/>
                </a:cubicBezTo>
                <a:cubicBezTo>
                  <a:pt x="259645" y="418531"/>
                  <a:pt x="240798" y="403256"/>
                  <a:pt x="232350" y="382137"/>
                </a:cubicBezTo>
                <a:cubicBezTo>
                  <a:pt x="222073" y="356444"/>
                  <a:pt x="224705" y="327264"/>
                  <a:pt x="218702" y="300251"/>
                </a:cubicBezTo>
                <a:cubicBezTo>
                  <a:pt x="215581" y="286207"/>
                  <a:pt x="209603" y="272955"/>
                  <a:pt x="205054" y="259307"/>
                </a:cubicBezTo>
                <a:cubicBezTo>
                  <a:pt x="209603" y="232012"/>
                  <a:pt x="212699" y="204434"/>
                  <a:pt x="218702" y="177421"/>
                </a:cubicBezTo>
                <a:cubicBezTo>
                  <a:pt x="227688" y="136983"/>
                  <a:pt x="254516" y="114284"/>
                  <a:pt x="218702" y="68239"/>
                </a:cubicBezTo>
                <a:cubicBezTo>
                  <a:pt x="185852" y="26004"/>
                  <a:pt x="141183" y="15104"/>
                  <a:pt x="95872" y="0"/>
                </a:cubicBezTo>
                <a:cubicBezTo>
                  <a:pt x="68577" y="4549"/>
                  <a:pt x="33553" y="-5919"/>
                  <a:pt x="13986" y="13648"/>
                </a:cubicBezTo>
                <a:cubicBezTo>
                  <a:pt x="-3217" y="30851"/>
                  <a:pt x="-6054" y="125075"/>
                  <a:pt x="13986" y="150125"/>
                </a:cubicBezTo>
                <a:cubicBezTo>
                  <a:pt x="22973" y="161359"/>
                  <a:pt x="40589" y="162626"/>
                  <a:pt x="54929" y="163773"/>
                </a:cubicBezTo>
                <a:cubicBezTo>
                  <a:pt x="154797" y="171763"/>
                  <a:pt x="255096" y="172872"/>
                  <a:pt x="355180" y="177421"/>
                </a:cubicBezTo>
                <a:cubicBezTo>
                  <a:pt x="368828" y="181970"/>
                  <a:pt x="385951" y="201241"/>
                  <a:pt x="396123" y="191068"/>
                </a:cubicBezTo>
                <a:cubicBezTo>
                  <a:pt x="407423" y="179768"/>
                  <a:pt x="356096" y="110556"/>
                  <a:pt x="355180" y="109182"/>
                </a:cubicBezTo>
                <a:cubicBezTo>
                  <a:pt x="327838" y="191207"/>
                  <a:pt x="293140" y="278248"/>
                  <a:pt x="355180" y="368489"/>
                </a:cubicBezTo>
                <a:cubicBezTo>
                  <a:pt x="380953" y="405977"/>
                  <a:pt x="446165" y="368489"/>
                  <a:pt x="491657" y="368489"/>
                </a:cubicBezTo>
              </a:path>
            </a:pathLst>
          </a:cu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730914" y="1678675"/>
            <a:ext cx="1973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chemeClr val="bg1"/>
                </a:solidFill>
              </a:rPr>
              <a:t>Arachidonic</a:t>
            </a:r>
            <a:r>
              <a:rPr lang="en-US" sz="2000" dirty="0">
                <a:solidFill>
                  <a:schemeClr val="bg1"/>
                </a:solidFill>
              </a:rPr>
              <a:t> acid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(C</a:t>
            </a:r>
            <a:r>
              <a:rPr lang="en-US" sz="2000" baseline="-25000" dirty="0">
                <a:solidFill>
                  <a:schemeClr val="bg1"/>
                </a:solidFill>
              </a:rPr>
              <a:t>20:4</a:t>
            </a:r>
            <a:r>
              <a:rPr lang="en-US" sz="2000" dirty="0">
                <a:solidFill>
                  <a:schemeClr val="bg1"/>
                </a:solidFill>
              </a:rPr>
              <a:t> fatty acid)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937984" y="3045637"/>
            <a:ext cx="286603" cy="3090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2265530" y="2470245"/>
            <a:ext cx="13647" cy="775227"/>
          </a:xfrm>
          <a:prstGeom prst="straightConnector1">
            <a:avLst/>
          </a:prstGeom>
          <a:ln w="7620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59302" y="2541010"/>
            <a:ext cx="2029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15-Lipoxygenase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137172" y="1299599"/>
            <a:ext cx="27227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Polymorphonuclear</a:t>
            </a:r>
            <a:r>
              <a:rPr lang="en-US" sz="2400" dirty="0"/>
              <a:t> leukocytes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606964" y="5111385"/>
            <a:ext cx="3261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Arial Black" pitchFamily="34" charset="0"/>
              </a:rPr>
              <a:t>Inflammation</a:t>
            </a:r>
          </a:p>
        </p:txBody>
      </p:sp>
      <p:sp>
        <p:nvSpPr>
          <p:cNvPr id="23" name="Up Arrow 22"/>
          <p:cNvSpPr/>
          <p:nvPr/>
        </p:nvSpPr>
        <p:spPr>
          <a:xfrm flipV="1">
            <a:off x="8984387" y="3486083"/>
            <a:ext cx="446214" cy="1371779"/>
          </a:xfrm>
          <a:prstGeom prst="upArrow">
            <a:avLst/>
          </a:prstGeom>
          <a:solidFill>
            <a:schemeClr val="tx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391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3966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Century Gothic" panose="020B0502020202020204" pitchFamily="34" charset="0"/>
              </a:rPr>
              <a:t>Lipoxin Role in Resolution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300247" y="1282890"/>
            <a:ext cx="5554644" cy="544545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819" y="1777914"/>
            <a:ext cx="1828800" cy="146755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274" y="1490671"/>
            <a:ext cx="2834640" cy="951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274" y="3119423"/>
            <a:ext cx="2834640" cy="1253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274" y="5106284"/>
            <a:ext cx="2834640" cy="1427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Freeform 8"/>
          <p:cNvSpPr/>
          <p:nvPr/>
        </p:nvSpPr>
        <p:spPr>
          <a:xfrm>
            <a:off x="2510509" y="2525340"/>
            <a:ext cx="491657" cy="466208"/>
          </a:xfrm>
          <a:custGeom>
            <a:avLst/>
            <a:gdLst>
              <a:gd name="connsiteX0" fmla="*/ 41281 w 491657"/>
              <a:gd name="connsiteY0" fmla="*/ 0 h 466208"/>
              <a:gd name="connsiteX1" fmla="*/ 54929 w 491657"/>
              <a:gd name="connsiteY1" fmla="*/ 232012 h 466208"/>
              <a:gd name="connsiteX2" fmla="*/ 82224 w 491657"/>
              <a:gd name="connsiteY2" fmla="*/ 313898 h 466208"/>
              <a:gd name="connsiteX3" fmla="*/ 123168 w 491657"/>
              <a:gd name="connsiteY3" fmla="*/ 395785 h 466208"/>
              <a:gd name="connsiteX4" fmla="*/ 136815 w 491657"/>
              <a:gd name="connsiteY4" fmla="*/ 450376 h 466208"/>
              <a:gd name="connsiteX5" fmla="*/ 273293 w 491657"/>
              <a:gd name="connsiteY5" fmla="*/ 395785 h 466208"/>
              <a:gd name="connsiteX6" fmla="*/ 259645 w 491657"/>
              <a:gd name="connsiteY6" fmla="*/ 218364 h 466208"/>
              <a:gd name="connsiteX7" fmla="*/ 218702 w 491657"/>
              <a:gd name="connsiteY7" fmla="*/ 191068 h 466208"/>
              <a:gd name="connsiteX8" fmla="*/ 41281 w 491657"/>
              <a:gd name="connsiteY8" fmla="*/ 204716 h 466208"/>
              <a:gd name="connsiteX9" fmla="*/ 41281 w 491657"/>
              <a:gd name="connsiteY9" fmla="*/ 368489 h 466208"/>
              <a:gd name="connsiteX10" fmla="*/ 82224 w 491657"/>
              <a:gd name="connsiteY10" fmla="*/ 354842 h 466208"/>
              <a:gd name="connsiteX11" fmla="*/ 123168 w 491657"/>
              <a:gd name="connsiteY11" fmla="*/ 327546 h 466208"/>
              <a:gd name="connsiteX12" fmla="*/ 150463 w 491657"/>
              <a:gd name="connsiteY12" fmla="*/ 286603 h 466208"/>
              <a:gd name="connsiteX13" fmla="*/ 191407 w 491657"/>
              <a:gd name="connsiteY13" fmla="*/ 272955 h 466208"/>
              <a:gd name="connsiteX14" fmla="*/ 205054 w 491657"/>
              <a:gd name="connsiteY14" fmla="*/ 232012 h 466208"/>
              <a:gd name="connsiteX15" fmla="*/ 437066 w 491657"/>
              <a:gd name="connsiteY15" fmla="*/ 218364 h 466208"/>
              <a:gd name="connsiteX16" fmla="*/ 382475 w 491657"/>
              <a:gd name="connsiteY16" fmla="*/ 464024 h 466208"/>
              <a:gd name="connsiteX17" fmla="*/ 314236 w 491657"/>
              <a:gd name="connsiteY17" fmla="*/ 450376 h 466208"/>
              <a:gd name="connsiteX18" fmla="*/ 273293 w 491657"/>
              <a:gd name="connsiteY18" fmla="*/ 436728 h 466208"/>
              <a:gd name="connsiteX19" fmla="*/ 232350 w 491657"/>
              <a:gd name="connsiteY19" fmla="*/ 382137 h 466208"/>
              <a:gd name="connsiteX20" fmla="*/ 218702 w 491657"/>
              <a:gd name="connsiteY20" fmla="*/ 300251 h 466208"/>
              <a:gd name="connsiteX21" fmla="*/ 205054 w 491657"/>
              <a:gd name="connsiteY21" fmla="*/ 259307 h 466208"/>
              <a:gd name="connsiteX22" fmla="*/ 218702 w 491657"/>
              <a:gd name="connsiteY22" fmla="*/ 177421 h 466208"/>
              <a:gd name="connsiteX23" fmla="*/ 218702 w 491657"/>
              <a:gd name="connsiteY23" fmla="*/ 68239 h 466208"/>
              <a:gd name="connsiteX24" fmla="*/ 95872 w 491657"/>
              <a:gd name="connsiteY24" fmla="*/ 0 h 466208"/>
              <a:gd name="connsiteX25" fmla="*/ 13986 w 491657"/>
              <a:gd name="connsiteY25" fmla="*/ 13648 h 466208"/>
              <a:gd name="connsiteX26" fmla="*/ 13986 w 491657"/>
              <a:gd name="connsiteY26" fmla="*/ 150125 h 466208"/>
              <a:gd name="connsiteX27" fmla="*/ 54929 w 491657"/>
              <a:gd name="connsiteY27" fmla="*/ 163773 h 466208"/>
              <a:gd name="connsiteX28" fmla="*/ 355180 w 491657"/>
              <a:gd name="connsiteY28" fmla="*/ 177421 h 466208"/>
              <a:gd name="connsiteX29" fmla="*/ 396123 w 491657"/>
              <a:gd name="connsiteY29" fmla="*/ 191068 h 466208"/>
              <a:gd name="connsiteX30" fmla="*/ 355180 w 491657"/>
              <a:gd name="connsiteY30" fmla="*/ 109182 h 466208"/>
              <a:gd name="connsiteX31" fmla="*/ 355180 w 491657"/>
              <a:gd name="connsiteY31" fmla="*/ 368489 h 466208"/>
              <a:gd name="connsiteX32" fmla="*/ 491657 w 491657"/>
              <a:gd name="connsiteY32" fmla="*/ 368489 h 466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91657" h="466208">
                <a:moveTo>
                  <a:pt x="41281" y="0"/>
                </a:moveTo>
                <a:cubicBezTo>
                  <a:pt x="45830" y="77337"/>
                  <a:pt x="44909" y="155192"/>
                  <a:pt x="54929" y="232012"/>
                </a:cubicBezTo>
                <a:cubicBezTo>
                  <a:pt x="58650" y="260542"/>
                  <a:pt x="73126" y="286603"/>
                  <a:pt x="82224" y="313898"/>
                </a:cubicBezTo>
                <a:cubicBezTo>
                  <a:pt x="101059" y="370402"/>
                  <a:pt x="87892" y="342873"/>
                  <a:pt x="123168" y="395785"/>
                </a:cubicBezTo>
                <a:cubicBezTo>
                  <a:pt x="127717" y="413982"/>
                  <a:pt x="118849" y="444986"/>
                  <a:pt x="136815" y="450376"/>
                </a:cubicBezTo>
                <a:cubicBezTo>
                  <a:pt x="256859" y="486389"/>
                  <a:pt x="252583" y="457912"/>
                  <a:pt x="273293" y="395785"/>
                </a:cubicBezTo>
                <a:cubicBezTo>
                  <a:pt x="268744" y="336645"/>
                  <a:pt x="274928" y="275676"/>
                  <a:pt x="259645" y="218364"/>
                </a:cubicBezTo>
                <a:cubicBezTo>
                  <a:pt x="255419" y="202515"/>
                  <a:pt x="235073" y="192091"/>
                  <a:pt x="218702" y="191068"/>
                </a:cubicBezTo>
                <a:cubicBezTo>
                  <a:pt x="159502" y="187368"/>
                  <a:pt x="100421" y="200167"/>
                  <a:pt x="41281" y="204716"/>
                </a:cubicBezTo>
                <a:cubicBezTo>
                  <a:pt x="22055" y="262393"/>
                  <a:pt x="4713" y="295353"/>
                  <a:pt x="41281" y="368489"/>
                </a:cubicBezTo>
                <a:cubicBezTo>
                  <a:pt x="47714" y="381356"/>
                  <a:pt x="68576" y="359391"/>
                  <a:pt x="82224" y="354842"/>
                </a:cubicBezTo>
                <a:cubicBezTo>
                  <a:pt x="95872" y="345743"/>
                  <a:pt x="111569" y="339145"/>
                  <a:pt x="123168" y="327546"/>
                </a:cubicBezTo>
                <a:cubicBezTo>
                  <a:pt x="134766" y="315948"/>
                  <a:pt x="137655" y="296849"/>
                  <a:pt x="150463" y="286603"/>
                </a:cubicBezTo>
                <a:cubicBezTo>
                  <a:pt x="161697" y="277616"/>
                  <a:pt x="177759" y="277504"/>
                  <a:pt x="191407" y="272955"/>
                </a:cubicBezTo>
                <a:cubicBezTo>
                  <a:pt x="195956" y="259307"/>
                  <a:pt x="196067" y="243245"/>
                  <a:pt x="205054" y="232012"/>
                </a:cubicBezTo>
                <a:cubicBezTo>
                  <a:pt x="257598" y="166331"/>
                  <a:pt x="391291" y="215094"/>
                  <a:pt x="437066" y="218364"/>
                </a:cubicBezTo>
                <a:cubicBezTo>
                  <a:pt x="434657" y="259308"/>
                  <a:pt x="494669" y="464024"/>
                  <a:pt x="382475" y="464024"/>
                </a:cubicBezTo>
                <a:cubicBezTo>
                  <a:pt x="359278" y="464024"/>
                  <a:pt x="336740" y="456002"/>
                  <a:pt x="314236" y="450376"/>
                </a:cubicBezTo>
                <a:cubicBezTo>
                  <a:pt x="300280" y="446887"/>
                  <a:pt x="286941" y="441277"/>
                  <a:pt x="273293" y="436728"/>
                </a:cubicBezTo>
                <a:cubicBezTo>
                  <a:pt x="259645" y="418531"/>
                  <a:pt x="240798" y="403256"/>
                  <a:pt x="232350" y="382137"/>
                </a:cubicBezTo>
                <a:cubicBezTo>
                  <a:pt x="222073" y="356444"/>
                  <a:pt x="224705" y="327264"/>
                  <a:pt x="218702" y="300251"/>
                </a:cubicBezTo>
                <a:cubicBezTo>
                  <a:pt x="215581" y="286207"/>
                  <a:pt x="209603" y="272955"/>
                  <a:pt x="205054" y="259307"/>
                </a:cubicBezTo>
                <a:cubicBezTo>
                  <a:pt x="209603" y="232012"/>
                  <a:pt x="212699" y="204434"/>
                  <a:pt x="218702" y="177421"/>
                </a:cubicBezTo>
                <a:cubicBezTo>
                  <a:pt x="227688" y="136983"/>
                  <a:pt x="254516" y="114284"/>
                  <a:pt x="218702" y="68239"/>
                </a:cubicBezTo>
                <a:cubicBezTo>
                  <a:pt x="185852" y="26004"/>
                  <a:pt x="141183" y="15104"/>
                  <a:pt x="95872" y="0"/>
                </a:cubicBezTo>
                <a:cubicBezTo>
                  <a:pt x="68577" y="4549"/>
                  <a:pt x="33553" y="-5919"/>
                  <a:pt x="13986" y="13648"/>
                </a:cubicBezTo>
                <a:cubicBezTo>
                  <a:pt x="-3217" y="30851"/>
                  <a:pt x="-6054" y="125075"/>
                  <a:pt x="13986" y="150125"/>
                </a:cubicBezTo>
                <a:cubicBezTo>
                  <a:pt x="22973" y="161359"/>
                  <a:pt x="40589" y="162626"/>
                  <a:pt x="54929" y="163773"/>
                </a:cubicBezTo>
                <a:cubicBezTo>
                  <a:pt x="154797" y="171763"/>
                  <a:pt x="255096" y="172872"/>
                  <a:pt x="355180" y="177421"/>
                </a:cubicBezTo>
                <a:cubicBezTo>
                  <a:pt x="368828" y="181970"/>
                  <a:pt x="385951" y="201241"/>
                  <a:pt x="396123" y="191068"/>
                </a:cubicBezTo>
                <a:cubicBezTo>
                  <a:pt x="407423" y="179768"/>
                  <a:pt x="356096" y="110556"/>
                  <a:pt x="355180" y="109182"/>
                </a:cubicBezTo>
                <a:cubicBezTo>
                  <a:pt x="327838" y="191207"/>
                  <a:pt x="293140" y="278248"/>
                  <a:pt x="355180" y="368489"/>
                </a:cubicBezTo>
                <a:cubicBezTo>
                  <a:pt x="380953" y="405977"/>
                  <a:pt x="446165" y="368489"/>
                  <a:pt x="491657" y="368489"/>
                </a:cubicBezTo>
              </a:path>
            </a:pathLst>
          </a:cu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730914" y="1678675"/>
            <a:ext cx="1973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chemeClr val="bg1"/>
                </a:solidFill>
              </a:rPr>
              <a:t>Arachidonic</a:t>
            </a:r>
            <a:r>
              <a:rPr lang="en-US" sz="2000" dirty="0">
                <a:solidFill>
                  <a:schemeClr val="bg1"/>
                </a:solidFill>
              </a:rPr>
              <a:t> acid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(C</a:t>
            </a:r>
            <a:r>
              <a:rPr lang="en-US" sz="2000" baseline="-25000" dirty="0">
                <a:solidFill>
                  <a:schemeClr val="bg1"/>
                </a:solidFill>
              </a:rPr>
              <a:t>20:4</a:t>
            </a:r>
            <a:r>
              <a:rPr lang="en-US" sz="2000" dirty="0">
                <a:solidFill>
                  <a:schemeClr val="bg1"/>
                </a:solidFill>
              </a:rPr>
              <a:t> fatty acid)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937984" y="3045637"/>
            <a:ext cx="286603" cy="3090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2265530" y="2470245"/>
            <a:ext cx="13647" cy="775227"/>
          </a:xfrm>
          <a:prstGeom prst="straightConnector1">
            <a:avLst/>
          </a:prstGeom>
          <a:ln w="7620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2254154" y="4437829"/>
            <a:ext cx="13647" cy="775227"/>
          </a:xfrm>
          <a:prstGeom prst="straightConnector1">
            <a:avLst/>
          </a:prstGeom>
          <a:ln w="7620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858030" y="5558216"/>
            <a:ext cx="1719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</a:rPr>
              <a:t>Lipoxin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9302" y="2541010"/>
            <a:ext cx="2029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15-Lipoxygenase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137172" y="1299599"/>
            <a:ext cx="27227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Polymorphonuclear</a:t>
            </a:r>
            <a:r>
              <a:rPr lang="en-US" sz="2400" dirty="0"/>
              <a:t> leukocytes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606964" y="5111385"/>
            <a:ext cx="3261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Arial Black" pitchFamily="34" charset="0"/>
              </a:rPr>
              <a:t>Inflammation</a:t>
            </a:r>
          </a:p>
        </p:txBody>
      </p:sp>
      <p:sp>
        <p:nvSpPr>
          <p:cNvPr id="23" name="Up Arrow 22"/>
          <p:cNvSpPr/>
          <p:nvPr/>
        </p:nvSpPr>
        <p:spPr>
          <a:xfrm flipV="1">
            <a:off x="8984387" y="3486083"/>
            <a:ext cx="446214" cy="1371779"/>
          </a:xfrm>
          <a:prstGeom prst="upArrow">
            <a:avLst/>
          </a:prstGeom>
          <a:solidFill>
            <a:schemeClr val="tx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808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7606964" y="5111385"/>
            <a:ext cx="3261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Arial Black" pitchFamily="34" charset="0"/>
              </a:rPr>
              <a:t>Inflammation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3966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Century Gothic" panose="020B0502020202020204" pitchFamily="34" charset="0"/>
              </a:rPr>
              <a:t>Lipoxin Role in Resolution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300247" y="1282890"/>
            <a:ext cx="5554644" cy="544545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4320000">
            <a:off x="8398219" y="1681458"/>
            <a:ext cx="1554480" cy="166046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274" y="1490671"/>
            <a:ext cx="2834640" cy="951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274" y="3119423"/>
            <a:ext cx="2834640" cy="1253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274" y="5106284"/>
            <a:ext cx="2834640" cy="1427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Freeform 8"/>
          <p:cNvSpPr/>
          <p:nvPr/>
        </p:nvSpPr>
        <p:spPr>
          <a:xfrm>
            <a:off x="2510509" y="2525340"/>
            <a:ext cx="491657" cy="466208"/>
          </a:xfrm>
          <a:custGeom>
            <a:avLst/>
            <a:gdLst>
              <a:gd name="connsiteX0" fmla="*/ 41281 w 491657"/>
              <a:gd name="connsiteY0" fmla="*/ 0 h 466208"/>
              <a:gd name="connsiteX1" fmla="*/ 54929 w 491657"/>
              <a:gd name="connsiteY1" fmla="*/ 232012 h 466208"/>
              <a:gd name="connsiteX2" fmla="*/ 82224 w 491657"/>
              <a:gd name="connsiteY2" fmla="*/ 313898 h 466208"/>
              <a:gd name="connsiteX3" fmla="*/ 123168 w 491657"/>
              <a:gd name="connsiteY3" fmla="*/ 395785 h 466208"/>
              <a:gd name="connsiteX4" fmla="*/ 136815 w 491657"/>
              <a:gd name="connsiteY4" fmla="*/ 450376 h 466208"/>
              <a:gd name="connsiteX5" fmla="*/ 273293 w 491657"/>
              <a:gd name="connsiteY5" fmla="*/ 395785 h 466208"/>
              <a:gd name="connsiteX6" fmla="*/ 259645 w 491657"/>
              <a:gd name="connsiteY6" fmla="*/ 218364 h 466208"/>
              <a:gd name="connsiteX7" fmla="*/ 218702 w 491657"/>
              <a:gd name="connsiteY7" fmla="*/ 191068 h 466208"/>
              <a:gd name="connsiteX8" fmla="*/ 41281 w 491657"/>
              <a:gd name="connsiteY8" fmla="*/ 204716 h 466208"/>
              <a:gd name="connsiteX9" fmla="*/ 41281 w 491657"/>
              <a:gd name="connsiteY9" fmla="*/ 368489 h 466208"/>
              <a:gd name="connsiteX10" fmla="*/ 82224 w 491657"/>
              <a:gd name="connsiteY10" fmla="*/ 354842 h 466208"/>
              <a:gd name="connsiteX11" fmla="*/ 123168 w 491657"/>
              <a:gd name="connsiteY11" fmla="*/ 327546 h 466208"/>
              <a:gd name="connsiteX12" fmla="*/ 150463 w 491657"/>
              <a:gd name="connsiteY12" fmla="*/ 286603 h 466208"/>
              <a:gd name="connsiteX13" fmla="*/ 191407 w 491657"/>
              <a:gd name="connsiteY13" fmla="*/ 272955 h 466208"/>
              <a:gd name="connsiteX14" fmla="*/ 205054 w 491657"/>
              <a:gd name="connsiteY14" fmla="*/ 232012 h 466208"/>
              <a:gd name="connsiteX15" fmla="*/ 437066 w 491657"/>
              <a:gd name="connsiteY15" fmla="*/ 218364 h 466208"/>
              <a:gd name="connsiteX16" fmla="*/ 382475 w 491657"/>
              <a:gd name="connsiteY16" fmla="*/ 464024 h 466208"/>
              <a:gd name="connsiteX17" fmla="*/ 314236 w 491657"/>
              <a:gd name="connsiteY17" fmla="*/ 450376 h 466208"/>
              <a:gd name="connsiteX18" fmla="*/ 273293 w 491657"/>
              <a:gd name="connsiteY18" fmla="*/ 436728 h 466208"/>
              <a:gd name="connsiteX19" fmla="*/ 232350 w 491657"/>
              <a:gd name="connsiteY19" fmla="*/ 382137 h 466208"/>
              <a:gd name="connsiteX20" fmla="*/ 218702 w 491657"/>
              <a:gd name="connsiteY20" fmla="*/ 300251 h 466208"/>
              <a:gd name="connsiteX21" fmla="*/ 205054 w 491657"/>
              <a:gd name="connsiteY21" fmla="*/ 259307 h 466208"/>
              <a:gd name="connsiteX22" fmla="*/ 218702 w 491657"/>
              <a:gd name="connsiteY22" fmla="*/ 177421 h 466208"/>
              <a:gd name="connsiteX23" fmla="*/ 218702 w 491657"/>
              <a:gd name="connsiteY23" fmla="*/ 68239 h 466208"/>
              <a:gd name="connsiteX24" fmla="*/ 95872 w 491657"/>
              <a:gd name="connsiteY24" fmla="*/ 0 h 466208"/>
              <a:gd name="connsiteX25" fmla="*/ 13986 w 491657"/>
              <a:gd name="connsiteY25" fmla="*/ 13648 h 466208"/>
              <a:gd name="connsiteX26" fmla="*/ 13986 w 491657"/>
              <a:gd name="connsiteY26" fmla="*/ 150125 h 466208"/>
              <a:gd name="connsiteX27" fmla="*/ 54929 w 491657"/>
              <a:gd name="connsiteY27" fmla="*/ 163773 h 466208"/>
              <a:gd name="connsiteX28" fmla="*/ 355180 w 491657"/>
              <a:gd name="connsiteY28" fmla="*/ 177421 h 466208"/>
              <a:gd name="connsiteX29" fmla="*/ 396123 w 491657"/>
              <a:gd name="connsiteY29" fmla="*/ 191068 h 466208"/>
              <a:gd name="connsiteX30" fmla="*/ 355180 w 491657"/>
              <a:gd name="connsiteY30" fmla="*/ 109182 h 466208"/>
              <a:gd name="connsiteX31" fmla="*/ 355180 w 491657"/>
              <a:gd name="connsiteY31" fmla="*/ 368489 h 466208"/>
              <a:gd name="connsiteX32" fmla="*/ 491657 w 491657"/>
              <a:gd name="connsiteY32" fmla="*/ 368489 h 466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91657" h="466208">
                <a:moveTo>
                  <a:pt x="41281" y="0"/>
                </a:moveTo>
                <a:cubicBezTo>
                  <a:pt x="45830" y="77337"/>
                  <a:pt x="44909" y="155192"/>
                  <a:pt x="54929" y="232012"/>
                </a:cubicBezTo>
                <a:cubicBezTo>
                  <a:pt x="58650" y="260542"/>
                  <a:pt x="73126" y="286603"/>
                  <a:pt x="82224" y="313898"/>
                </a:cubicBezTo>
                <a:cubicBezTo>
                  <a:pt x="101059" y="370402"/>
                  <a:pt x="87892" y="342873"/>
                  <a:pt x="123168" y="395785"/>
                </a:cubicBezTo>
                <a:cubicBezTo>
                  <a:pt x="127717" y="413982"/>
                  <a:pt x="118849" y="444986"/>
                  <a:pt x="136815" y="450376"/>
                </a:cubicBezTo>
                <a:cubicBezTo>
                  <a:pt x="256859" y="486389"/>
                  <a:pt x="252583" y="457912"/>
                  <a:pt x="273293" y="395785"/>
                </a:cubicBezTo>
                <a:cubicBezTo>
                  <a:pt x="268744" y="336645"/>
                  <a:pt x="274928" y="275676"/>
                  <a:pt x="259645" y="218364"/>
                </a:cubicBezTo>
                <a:cubicBezTo>
                  <a:pt x="255419" y="202515"/>
                  <a:pt x="235073" y="192091"/>
                  <a:pt x="218702" y="191068"/>
                </a:cubicBezTo>
                <a:cubicBezTo>
                  <a:pt x="159502" y="187368"/>
                  <a:pt x="100421" y="200167"/>
                  <a:pt x="41281" y="204716"/>
                </a:cubicBezTo>
                <a:cubicBezTo>
                  <a:pt x="22055" y="262393"/>
                  <a:pt x="4713" y="295353"/>
                  <a:pt x="41281" y="368489"/>
                </a:cubicBezTo>
                <a:cubicBezTo>
                  <a:pt x="47714" y="381356"/>
                  <a:pt x="68576" y="359391"/>
                  <a:pt x="82224" y="354842"/>
                </a:cubicBezTo>
                <a:cubicBezTo>
                  <a:pt x="95872" y="345743"/>
                  <a:pt x="111569" y="339145"/>
                  <a:pt x="123168" y="327546"/>
                </a:cubicBezTo>
                <a:cubicBezTo>
                  <a:pt x="134766" y="315948"/>
                  <a:pt x="137655" y="296849"/>
                  <a:pt x="150463" y="286603"/>
                </a:cubicBezTo>
                <a:cubicBezTo>
                  <a:pt x="161697" y="277616"/>
                  <a:pt x="177759" y="277504"/>
                  <a:pt x="191407" y="272955"/>
                </a:cubicBezTo>
                <a:cubicBezTo>
                  <a:pt x="195956" y="259307"/>
                  <a:pt x="196067" y="243245"/>
                  <a:pt x="205054" y="232012"/>
                </a:cubicBezTo>
                <a:cubicBezTo>
                  <a:pt x="257598" y="166331"/>
                  <a:pt x="391291" y="215094"/>
                  <a:pt x="437066" y="218364"/>
                </a:cubicBezTo>
                <a:cubicBezTo>
                  <a:pt x="434657" y="259308"/>
                  <a:pt x="494669" y="464024"/>
                  <a:pt x="382475" y="464024"/>
                </a:cubicBezTo>
                <a:cubicBezTo>
                  <a:pt x="359278" y="464024"/>
                  <a:pt x="336740" y="456002"/>
                  <a:pt x="314236" y="450376"/>
                </a:cubicBezTo>
                <a:cubicBezTo>
                  <a:pt x="300280" y="446887"/>
                  <a:pt x="286941" y="441277"/>
                  <a:pt x="273293" y="436728"/>
                </a:cubicBezTo>
                <a:cubicBezTo>
                  <a:pt x="259645" y="418531"/>
                  <a:pt x="240798" y="403256"/>
                  <a:pt x="232350" y="382137"/>
                </a:cubicBezTo>
                <a:cubicBezTo>
                  <a:pt x="222073" y="356444"/>
                  <a:pt x="224705" y="327264"/>
                  <a:pt x="218702" y="300251"/>
                </a:cubicBezTo>
                <a:cubicBezTo>
                  <a:pt x="215581" y="286207"/>
                  <a:pt x="209603" y="272955"/>
                  <a:pt x="205054" y="259307"/>
                </a:cubicBezTo>
                <a:cubicBezTo>
                  <a:pt x="209603" y="232012"/>
                  <a:pt x="212699" y="204434"/>
                  <a:pt x="218702" y="177421"/>
                </a:cubicBezTo>
                <a:cubicBezTo>
                  <a:pt x="227688" y="136983"/>
                  <a:pt x="254516" y="114284"/>
                  <a:pt x="218702" y="68239"/>
                </a:cubicBezTo>
                <a:cubicBezTo>
                  <a:pt x="185852" y="26004"/>
                  <a:pt x="141183" y="15104"/>
                  <a:pt x="95872" y="0"/>
                </a:cubicBezTo>
                <a:cubicBezTo>
                  <a:pt x="68577" y="4549"/>
                  <a:pt x="33553" y="-5919"/>
                  <a:pt x="13986" y="13648"/>
                </a:cubicBezTo>
                <a:cubicBezTo>
                  <a:pt x="-3217" y="30851"/>
                  <a:pt x="-6054" y="125075"/>
                  <a:pt x="13986" y="150125"/>
                </a:cubicBezTo>
                <a:cubicBezTo>
                  <a:pt x="22973" y="161359"/>
                  <a:pt x="40589" y="162626"/>
                  <a:pt x="54929" y="163773"/>
                </a:cubicBezTo>
                <a:cubicBezTo>
                  <a:pt x="154797" y="171763"/>
                  <a:pt x="255096" y="172872"/>
                  <a:pt x="355180" y="177421"/>
                </a:cubicBezTo>
                <a:cubicBezTo>
                  <a:pt x="368828" y="181970"/>
                  <a:pt x="385951" y="201241"/>
                  <a:pt x="396123" y="191068"/>
                </a:cubicBezTo>
                <a:cubicBezTo>
                  <a:pt x="407423" y="179768"/>
                  <a:pt x="356096" y="110556"/>
                  <a:pt x="355180" y="109182"/>
                </a:cubicBezTo>
                <a:cubicBezTo>
                  <a:pt x="327838" y="191207"/>
                  <a:pt x="293140" y="278248"/>
                  <a:pt x="355180" y="368489"/>
                </a:cubicBezTo>
                <a:cubicBezTo>
                  <a:pt x="380953" y="405977"/>
                  <a:pt x="446165" y="368489"/>
                  <a:pt x="491657" y="368489"/>
                </a:cubicBezTo>
              </a:path>
            </a:pathLst>
          </a:cu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730914" y="1678675"/>
            <a:ext cx="1973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chemeClr val="bg1"/>
                </a:solidFill>
              </a:rPr>
              <a:t>Arachidonic</a:t>
            </a:r>
            <a:r>
              <a:rPr lang="en-US" sz="2000" dirty="0">
                <a:solidFill>
                  <a:schemeClr val="bg1"/>
                </a:solidFill>
              </a:rPr>
              <a:t> acid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(C</a:t>
            </a:r>
            <a:r>
              <a:rPr lang="en-US" sz="2000" baseline="-25000" dirty="0">
                <a:solidFill>
                  <a:schemeClr val="bg1"/>
                </a:solidFill>
              </a:rPr>
              <a:t>20:4</a:t>
            </a:r>
            <a:r>
              <a:rPr lang="en-US" sz="2000" dirty="0">
                <a:solidFill>
                  <a:schemeClr val="bg1"/>
                </a:solidFill>
              </a:rPr>
              <a:t> fatty acid)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937984" y="3045637"/>
            <a:ext cx="286603" cy="3090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2265530" y="2470245"/>
            <a:ext cx="13647" cy="775227"/>
          </a:xfrm>
          <a:prstGeom prst="straightConnector1">
            <a:avLst/>
          </a:prstGeom>
          <a:ln w="7620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2254154" y="4437829"/>
            <a:ext cx="13647" cy="775227"/>
          </a:xfrm>
          <a:prstGeom prst="straightConnector1">
            <a:avLst/>
          </a:prstGeom>
          <a:ln w="7620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858030" y="5558216"/>
            <a:ext cx="1719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</a:rPr>
              <a:t>Lipoxin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9302" y="2541010"/>
            <a:ext cx="2029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15-Lipoxygenase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5445457" y="3245472"/>
            <a:ext cx="2700221" cy="2393084"/>
          </a:xfrm>
          <a:prstGeom prst="straightConnector1">
            <a:avLst/>
          </a:prstGeom>
          <a:ln w="76200">
            <a:solidFill>
              <a:srgbClr val="66FF3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9137172" y="1299599"/>
            <a:ext cx="27227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Polymorphonuclear</a:t>
            </a:r>
            <a:r>
              <a:rPr lang="en-US" sz="2400" dirty="0"/>
              <a:t> leukocytes</a:t>
            </a:r>
          </a:p>
        </p:txBody>
      </p:sp>
      <p:sp>
        <p:nvSpPr>
          <p:cNvPr id="23" name="Up Arrow 22"/>
          <p:cNvSpPr/>
          <p:nvPr/>
        </p:nvSpPr>
        <p:spPr>
          <a:xfrm flipV="1">
            <a:off x="8984387" y="3486083"/>
            <a:ext cx="446214" cy="1371779"/>
          </a:xfrm>
          <a:prstGeom prst="upArrow">
            <a:avLst/>
          </a:prstGeom>
          <a:solidFill>
            <a:schemeClr val="tx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819" y="1777914"/>
            <a:ext cx="1828800" cy="14675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10290" y="2470245"/>
            <a:ext cx="1491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apoptosis</a:t>
            </a:r>
          </a:p>
        </p:txBody>
      </p:sp>
    </p:spTree>
    <p:extLst>
      <p:ext uri="{BB962C8B-B14F-4D97-AF65-F5344CB8AC3E}">
        <p14:creationId xmlns:p14="http://schemas.microsoft.com/office/powerpoint/2010/main" val="685210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7606964" y="5111385"/>
            <a:ext cx="3261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Arial Black" pitchFamily="34" charset="0"/>
              </a:rPr>
              <a:t>Inflammation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3966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Century Gothic" panose="020B0502020202020204" pitchFamily="34" charset="0"/>
              </a:rPr>
              <a:t>Lipoxin Role in Resolution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300247" y="1282890"/>
            <a:ext cx="5554644" cy="544545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4320000">
            <a:off x="8398219" y="1681458"/>
            <a:ext cx="1554480" cy="166046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274" y="1490671"/>
            <a:ext cx="2834640" cy="951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274" y="3119423"/>
            <a:ext cx="2834640" cy="1253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274" y="5106284"/>
            <a:ext cx="2834640" cy="1427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Freeform 8"/>
          <p:cNvSpPr/>
          <p:nvPr/>
        </p:nvSpPr>
        <p:spPr>
          <a:xfrm>
            <a:off x="2510509" y="2525340"/>
            <a:ext cx="491657" cy="466208"/>
          </a:xfrm>
          <a:custGeom>
            <a:avLst/>
            <a:gdLst>
              <a:gd name="connsiteX0" fmla="*/ 41281 w 491657"/>
              <a:gd name="connsiteY0" fmla="*/ 0 h 466208"/>
              <a:gd name="connsiteX1" fmla="*/ 54929 w 491657"/>
              <a:gd name="connsiteY1" fmla="*/ 232012 h 466208"/>
              <a:gd name="connsiteX2" fmla="*/ 82224 w 491657"/>
              <a:gd name="connsiteY2" fmla="*/ 313898 h 466208"/>
              <a:gd name="connsiteX3" fmla="*/ 123168 w 491657"/>
              <a:gd name="connsiteY3" fmla="*/ 395785 h 466208"/>
              <a:gd name="connsiteX4" fmla="*/ 136815 w 491657"/>
              <a:gd name="connsiteY4" fmla="*/ 450376 h 466208"/>
              <a:gd name="connsiteX5" fmla="*/ 273293 w 491657"/>
              <a:gd name="connsiteY5" fmla="*/ 395785 h 466208"/>
              <a:gd name="connsiteX6" fmla="*/ 259645 w 491657"/>
              <a:gd name="connsiteY6" fmla="*/ 218364 h 466208"/>
              <a:gd name="connsiteX7" fmla="*/ 218702 w 491657"/>
              <a:gd name="connsiteY7" fmla="*/ 191068 h 466208"/>
              <a:gd name="connsiteX8" fmla="*/ 41281 w 491657"/>
              <a:gd name="connsiteY8" fmla="*/ 204716 h 466208"/>
              <a:gd name="connsiteX9" fmla="*/ 41281 w 491657"/>
              <a:gd name="connsiteY9" fmla="*/ 368489 h 466208"/>
              <a:gd name="connsiteX10" fmla="*/ 82224 w 491657"/>
              <a:gd name="connsiteY10" fmla="*/ 354842 h 466208"/>
              <a:gd name="connsiteX11" fmla="*/ 123168 w 491657"/>
              <a:gd name="connsiteY11" fmla="*/ 327546 h 466208"/>
              <a:gd name="connsiteX12" fmla="*/ 150463 w 491657"/>
              <a:gd name="connsiteY12" fmla="*/ 286603 h 466208"/>
              <a:gd name="connsiteX13" fmla="*/ 191407 w 491657"/>
              <a:gd name="connsiteY13" fmla="*/ 272955 h 466208"/>
              <a:gd name="connsiteX14" fmla="*/ 205054 w 491657"/>
              <a:gd name="connsiteY14" fmla="*/ 232012 h 466208"/>
              <a:gd name="connsiteX15" fmla="*/ 437066 w 491657"/>
              <a:gd name="connsiteY15" fmla="*/ 218364 h 466208"/>
              <a:gd name="connsiteX16" fmla="*/ 382475 w 491657"/>
              <a:gd name="connsiteY16" fmla="*/ 464024 h 466208"/>
              <a:gd name="connsiteX17" fmla="*/ 314236 w 491657"/>
              <a:gd name="connsiteY17" fmla="*/ 450376 h 466208"/>
              <a:gd name="connsiteX18" fmla="*/ 273293 w 491657"/>
              <a:gd name="connsiteY18" fmla="*/ 436728 h 466208"/>
              <a:gd name="connsiteX19" fmla="*/ 232350 w 491657"/>
              <a:gd name="connsiteY19" fmla="*/ 382137 h 466208"/>
              <a:gd name="connsiteX20" fmla="*/ 218702 w 491657"/>
              <a:gd name="connsiteY20" fmla="*/ 300251 h 466208"/>
              <a:gd name="connsiteX21" fmla="*/ 205054 w 491657"/>
              <a:gd name="connsiteY21" fmla="*/ 259307 h 466208"/>
              <a:gd name="connsiteX22" fmla="*/ 218702 w 491657"/>
              <a:gd name="connsiteY22" fmla="*/ 177421 h 466208"/>
              <a:gd name="connsiteX23" fmla="*/ 218702 w 491657"/>
              <a:gd name="connsiteY23" fmla="*/ 68239 h 466208"/>
              <a:gd name="connsiteX24" fmla="*/ 95872 w 491657"/>
              <a:gd name="connsiteY24" fmla="*/ 0 h 466208"/>
              <a:gd name="connsiteX25" fmla="*/ 13986 w 491657"/>
              <a:gd name="connsiteY25" fmla="*/ 13648 h 466208"/>
              <a:gd name="connsiteX26" fmla="*/ 13986 w 491657"/>
              <a:gd name="connsiteY26" fmla="*/ 150125 h 466208"/>
              <a:gd name="connsiteX27" fmla="*/ 54929 w 491657"/>
              <a:gd name="connsiteY27" fmla="*/ 163773 h 466208"/>
              <a:gd name="connsiteX28" fmla="*/ 355180 w 491657"/>
              <a:gd name="connsiteY28" fmla="*/ 177421 h 466208"/>
              <a:gd name="connsiteX29" fmla="*/ 396123 w 491657"/>
              <a:gd name="connsiteY29" fmla="*/ 191068 h 466208"/>
              <a:gd name="connsiteX30" fmla="*/ 355180 w 491657"/>
              <a:gd name="connsiteY30" fmla="*/ 109182 h 466208"/>
              <a:gd name="connsiteX31" fmla="*/ 355180 w 491657"/>
              <a:gd name="connsiteY31" fmla="*/ 368489 h 466208"/>
              <a:gd name="connsiteX32" fmla="*/ 491657 w 491657"/>
              <a:gd name="connsiteY32" fmla="*/ 368489 h 466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91657" h="466208">
                <a:moveTo>
                  <a:pt x="41281" y="0"/>
                </a:moveTo>
                <a:cubicBezTo>
                  <a:pt x="45830" y="77337"/>
                  <a:pt x="44909" y="155192"/>
                  <a:pt x="54929" y="232012"/>
                </a:cubicBezTo>
                <a:cubicBezTo>
                  <a:pt x="58650" y="260542"/>
                  <a:pt x="73126" y="286603"/>
                  <a:pt x="82224" y="313898"/>
                </a:cubicBezTo>
                <a:cubicBezTo>
                  <a:pt x="101059" y="370402"/>
                  <a:pt x="87892" y="342873"/>
                  <a:pt x="123168" y="395785"/>
                </a:cubicBezTo>
                <a:cubicBezTo>
                  <a:pt x="127717" y="413982"/>
                  <a:pt x="118849" y="444986"/>
                  <a:pt x="136815" y="450376"/>
                </a:cubicBezTo>
                <a:cubicBezTo>
                  <a:pt x="256859" y="486389"/>
                  <a:pt x="252583" y="457912"/>
                  <a:pt x="273293" y="395785"/>
                </a:cubicBezTo>
                <a:cubicBezTo>
                  <a:pt x="268744" y="336645"/>
                  <a:pt x="274928" y="275676"/>
                  <a:pt x="259645" y="218364"/>
                </a:cubicBezTo>
                <a:cubicBezTo>
                  <a:pt x="255419" y="202515"/>
                  <a:pt x="235073" y="192091"/>
                  <a:pt x="218702" y="191068"/>
                </a:cubicBezTo>
                <a:cubicBezTo>
                  <a:pt x="159502" y="187368"/>
                  <a:pt x="100421" y="200167"/>
                  <a:pt x="41281" y="204716"/>
                </a:cubicBezTo>
                <a:cubicBezTo>
                  <a:pt x="22055" y="262393"/>
                  <a:pt x="4713" y="295353"/>
                  <a:pt x="41281" y="368489"/>
                </a:cubicBezTo>
                <a:cubicBezTo>
                  <a:pt x="47714" y="381356"/>
                  <a:pt x="68576" y="359391"/>
                  <a:pt x="82224" y="354842"/>
                </a:cubicBezTo>
                <a:cubicBezTo>
                  <a:pt x="95872" y="345743"/>
                  <a:pt x="111569" y="339145"/>
                  <a:pt x="123168" y="327546"/>
                </a:cubicBezTo>
                <a:cubicBezTo>
                  <a:pt x="134766" y="315948"/>
                  <a:pt x="137655" y="296849"/>
                  <a:pt x="150463" y="286603"/>
                </a:cubicBezTo>
                <a:cubicBezTo>
                  <a:pt x="161697" y="277616"/>
                  <a:pt x="177759" y="277504"/>
                  <a:pt x="191407" y="272955"/>
                </a:cubicBezTo>
                <a:cubicBezTo>
                  <a:pt x="195956" y="259307"/>
                  <a:pt x="196067" y="243245"/>
                  <a:pt x="205054" y="232012"/>
                </a:cubicBezTo>
                <a:cubicBezTo>
                  <a:pt x="257598" y="166331"/>
                  <a:pt x="391291" y="215094"/>
                  <a:pt x="437066" y="218364"/>
                </a:cubicBezTo>
                <a:cubicBezTo>
                  <a:pt x="434657" y="259308"/>
                  <a:pt x="494669" y="464024"/>
                  <a:pt x="382475" y="464024"/>
                </a:cubicBezTo>
                <a:cubicBezTo>
                  <a:pt x="359278" y="464024"/>
                  <a:pt x="336740" y="456002"/>
                  <a:pt x="314236" y="450376"/>
                </a:cubicBezTo>
                <a:cubicBezTo>
                  <a:pt x="300280" y="446887"/>
                  <a:pt x="286941" y="441277"/>
                  <a:pt x="273293" y="436728"/>
                </a:cubicBezTo>
                <a:cubicBezTo>
                  <a:pt x="259645" y="418531"/>
                  <a:pt x="240798" y="403256"/>
                  <a:pt x="232350" y="382137"/>
                </a:cubicBezTo>
                <a:cubicBezTo>
                  <a:pt x="222073" y="356444"/>
                  <a:pt x="224705" y="327264"/>
                  <a:pt x="218702" y="300251"/>
                </a:cubicBezTo>
                <a:cubicBezTo>
                  <a:pt x="215581" y="286207"/>
                  <a:pt x="209603" y="272955"/>
                  <a:pt x="205054" y="259307"/>
                </a:cubicBezTo>
                <a:cubicBezTo>
                  <a:pt x="209603" y="232012"/>
                  <a:pt x="212699" y="204434"/>
                  <a:pt x="218702" y="177421"/>
                </a:cubicBezTo>
                <a:cubicBezTo>
                  <a:pt x="227688" y="136983"/>
                  <a:pt x="254516" y="114284"/>
                  <a:pt x="218702" y="68239"/>
                </a:cubicBezTo>
                <a:cubicBezTo>
                  <a:pt x="185852" y="26004"/>
                  <a:pt x="141183" y="15104"/>
                  <a:pt x="95872" y="0"/>
                </a:cubicBezTo>
                <a:cubicBezTo>
                  <a:pt x="68577" y="4549"/>
                  <a:pt x="33553" y="-5919"/>
                  <a:pt x="13986" y="13648"/>
                </a:cubicBezTo>
                <a:cubicBezTo>
                  <a:pt x="-3217" y="30851"/>
                  <a:pt x="-6054" y="125075"/>
                  <a:pt x="13986" y="150125"/>
                </a:cubicBezTo>
                <a:cubicBezTo>
                  <a:pt x="22973" y="161359"/>
                  <a:pt x="40589" y="162626"/>
                  <a:pt x="54929" y="163773"/>
                </a:cubicBezTo>
                <a:cubicBezTo>
                  <a:pt x="154797" y="171763"/>
                  <a:pt x="255096" y="172872"/>
                  <a:pt x="355180" y="177421"/>
                </a:cubicBezTo>
                <a:cubicBezTo>
                  <a:pt x="368828" y="181970"/>
                  <a:pt x="385951" y="201241"/>
                  <a:pt x="396123" y="191068"/>
                </a:cubicBezTo>
                <a:cubicBezTo>
                  <a:pt x="407423" y="179768"/>
                  <a:pt x="356096" y="110556"/>
                  <a:pt x="355180" y="109182"/>
                </a:cubicBezTo>
                <a:cubicBezTo>
                  <a:pt x="327838" y="191207"/>
                  <a:pt x="293140" y="278248"/>
                  <a:pt x="355180" y="368489"/>
                </a:cubicBezTo>
                <a:cubicBezTo>
                  <a:pt x="380953" y="405977"/>
                  <a:pt x="446165" y="368489"/>
                  <a:pt x="491657" y="368489"/>
                </a:cubicBezTo>
              </a:path>
            </a:pathLst>
          </a:cu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730914" y="1678675"/>
            <a:ext cx="1973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chemeClr val="bg1"/>
                </a:solidFill>
              </a:rPr>
              <a:t>Arachidonic</a:t>
            </a:r>
            <a:r>
              <a:rPr lang="en-US" sz="2000" dirty="0">
                <a:solidFill>
                  <a:schemeClr val="bg1"/>
                </a:solidFill>
              </a:rPr>
              <a:t> acid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(C</a:t>
            </a:r>
            <a:r>
              <a:rPr lang="en-US" sz="2000" baseline="-25000" dirty="0">
                <a:solidFill>
                  <a:schemeClr val="bg1"/>
                </a:solidFill>
              </a:rPr>
              <a:t>20:4</a:t>
            </a:r>
            <a:r>
              <a:rPr lang="en-US" sz="2000" dirty="0">
                <a:solidFill>
                  <a:schemeClr val="bg1"/>
                </a:solidFill>
              </a:rPr>
              <a:t> fatty acid)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937984" y="3045637"/>
            <a:ext cx="286603" cy="3090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2265530" y="2470245"/>
            <a:ext cx="13647" cy="775227"/>
          </a:xfrm>
          <a:prstGeom prst="straightConnector1">
            <a:avLst/>
          </a:prstGeom>
          <a:ln w="7620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2254154" y="4437829"/>
            <a:ext cx="13647" cy="775227"/>
          </a:xfrm>
          <a:prstGeom prst="straightConnector1">
            <a:avLst/>
          </a:prstGeom>
          <a:ln w="7620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858030" y="5558216"/>
            <a:ext cx="1719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</a:rPr>
              <a:t>Lipoxin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9302" y="2541010"/>
            <a:ext cx="2029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15-Lipoxygenase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5445457" y="3245472"/>
            <a:ext cx="2700221" cy="2393084"/>
          </a:xfrm>
          <a:prstGeom prst="straightConnector1">
            <a:avLst/>
          </a:prstGeom>
          <a:ln w="76200">
            <a:solidFill>
              <a:srgbClr val="66FF3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9137172" y="1299599"/>
            <a:ext cx="27227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Polymorphonuclear</a:t>
            </a:r>
            <a:r>
              <a:rPr lang="en-US" sz="2400" dirty="0"/>
              <a:t> leukocytes</a:t>
            </a:r>
          </a:p>
        </p:txBody>
      </p:sp>
      <p:sp>
        <p:nvSpPr>
          <p:cNvPr id="23" name="Up Arrow 22"/>
          <p:cNvSpPr/>
          <p:nvPr/>
        </p:nvSpPr>
        <p:spPr>
          <a:xfrm flipV="1">
            <a:off x="8984387" y="3486083"/>
            <a:ext cx="446214" cy="1371779"/>
          </a:xfrm>
          <a:prstGeom prst="upArrow">
            <a:avLst/>
          </a:prstGeom>
          <a:solidFill>
            <a:schemeClr val="tx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606961" y="5120352"/>
            <a:ext cx="3261816" cy="717741"/>
          </a:xfrm>
          <a:prstGeom prst="rect">
            <a:avLst/>
          </a:prstGeom>
          <a:solidFill>
            <a:srgbClr val="00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710290" y="2470245"/>
            <a:ext cx="1491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apoptosis</a:t>
            </a:r>
          </a:p>
        </p:txBody>
      </p:sp>
    </p:spTree>
    <p:extLst>
      <p:ext uri="{BB962C8B-B14F-4D97-AF65-F5344CB8AC3E}">
        <p14:creationId xmlns:p14="http://schemas.microsoft.com/office/powerpoint/2010/main" val="3670132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2484</TotalTime>
  <Words>390</Words>
  <Application>Microsoft Office PowerPoint</Application>
  <PresentationFormat>Widescreen</PresentationFormat>
  <Paragraphs>108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Arial Black</vt:lpstr>
      <vt:lpstr>Calibri</vt:lpstr>
      <vt:lpstr>Calibri Light</vt:lpstr>
      <vt:lpstr>Century Gothic</vt:lpstr>
      <vt:lpstr>Times New Roman</vt:lpstr>
      <vt:lpstr>Office Theme</vt:lpstr>
      <vt:lpstr>Measurement of the expression of the ALOX15 gene in wounds undergoing negative pressure wound therapy</vt:lpstr>
      <vt:lpstr>PowerPoint Presentation</vt:lpstr>
      <vt:lpstr>Problems With Inflammation</vt:lpstr>
      <vt:lpstr>Lipoxin Role in Resolution</vt:lpstr>
      <vt:lpstr>Lipoxin Role in Resolution</vt:lpstr>
      <vt:lpstr>Lipoxin Role in Resolution</vt:lpstr>
      <vt:lpstr>Lipoxin Role in Resolution</vt:lpstr>
      <vt:lpstr>Lipoxin Role in Resolution</vt:lpstr>
      <vt:lpstr>Lipoxin Role in Resolution</vt:lpstr>
      <vt:lpstr>Negative Pressure Wound Therapy</vt:lpstr>
      <vt:lpstr>NPWT Effect on Gene Expression</vt:lpstr>
      <vt:lpstr>Hypothesis</vt:lpstr>
      <vt:lpstr>Sampling</vt:lpstr>
      <vt:lpstr>qPCR</vt:lpstr>
      <vt:lpstr>Quantifying Gene Expression</vt:lpstr>
      <vt:lpstr>Antibody Structure</vt:lpstr>
      <vt:lpstr>qPCR Amplifies Transcripts</vt:lpstr>
      <vt:lpstr>qPCR Amplifies Transcripts</vt:lpstr>
      <vt:lpstr>qPCR Amplifies Transcripts</vt:lpstr>
      <vt:lpstr>qPCR Amplifies Transcripts</vt:lpstr>
      <vt:lpstr>qPCR Amplifies Transcripts</vt:lpstr>
      <vt:lpstr>Color Change Indicates Presence</vt:lpstr>
      <vt:lpstr>Quantifying Protein Levels</vt:lpstr>
      <vt:lpstr>Expected Results</vt:lpstr>
      <vt:lpstr>Why We Care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Measurement of the expression of the ALOX15 gene in wounds undergoing negative pressure wound therapy</dc:title>
  <dc:creator>Nate S.</dc:creator>
  <cp:lastModifiedBy>Nate S.</cp:lastModifiedBy>
  <cp:revision>66</cp:revision>
  <dcterms:created xsi:type="dcterms:W3CDTF">2016-05-04T19:01:31Z</dcterms:created>
  <dcterms:modified xsi:type="dcterms:W3CDTF">2016-05-13T15:54:24Z</dcterms:modified>
</cp:coreProperties>
</file>