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46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1" r:id="rId6"/>
    <p:sldId id="268" r:id="rId7"/>
    <p:sldId id="260" r:id="rId8"/>
    <p:sldId id="262" r:id="rId9"/>
    <p:sldId id="266" r:id="rId10"/>
    <p:sldId id="267" r:id="rId11"/>
    <p:sldId id="269" r:id="rId12"/>
    <p:sldId id="265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22" autoAdjust="0"/>
    <p:restoredTop sz="73778" autoAdjust="0"/>
  </p:normalViewPr>
  <p:slideViewPr>
    <p:cSldViewPr snapToGrid="0" snapToObjects="1">
      <p:cViewPr varScale="1">
        <p:scale>
          <a:sx n="81" d="100"/>
          <a:sy n="81" d="100"/>
        </p:scale>
        <p:origin x="-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E6B46-6CDB-0C43-A8D0-E879CDE6EA00}" type="datetimeFigureOut">
              <a:rPr lang="en-US" smtClean="0"/>
              <a:t>5/12/16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FB65C-8114-584C-85DF-ACC696A70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2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baseline="0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B65C-8114-584C-85DF-ACC696A700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22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B65C-8114-584C-85DF-ACC696A700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42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/>
              <a:buChar char="•"/>
            </a:pPr>
            <a:endParaRPr lang="en-US" baseline="0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B65C-8114-584C-85DF-ACC696A700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33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B65C-8114-584C-85DF-ACC696A700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20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On</a:t>
            </a:r>
            <a:r>
              <a:rPr lang="en-US" baseline="0" dirty="0" smtClean="0"/>
              <a:t>e method to overcome this problem is by increasing the amount of intracellular Calcium in these cells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err="1" smtClean="0"/>
              <a:t>Ca</a:t>
            </a:r>
            <a:r>
              <a:rPr lang="en-US" baseline="0" dirty="0" smtClean="0"/>
              <a:t>+ increases the ability of presynaptic cells to release vesicles</a:t>
            </a:r>
          </a:p>
          <a:p>
            <a:pPr marL="628650" lvl="1" indent="-171450">
              <a:buFont typeface="Arial"/>
              <a:buChar char="•"/>
            </a:pPr>
            <a:endParaRPr lang="en-US" baseline="0" dirty="0" smtClean="0"/>
          </a:p>
          <a:p>
            <a:pPr marL="628650" lvl="1" indent="-171450">
              <a:buFont typeface="Arial"/>
              <a:buChar char="•"/>
            </a:pPr>
            <a:endParaRPr lang="en-US" baseline="0" dirty="0" smtClean="0"/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Norepinephrine + a-adrenergic receptor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B65C-8114-584C-85DF-ACC696A700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52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B65C-8114-584C-85DF-ACC696A700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01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B65C-8114-584C-85DF-ACC696A700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80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FB65C-8114-584C-85DF-ACC696A700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2AAB8-1C0E-9F48-A81A-7AD0ECC9F194}" type="datetimeFigureOut">
              <a:rPr lang="en-US" smtClean="0"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95D95-6AFC-6941-BC9E-B124782B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2AAB8-1C0E-9F48-A81A-7AD0ECC9F194}" type="datetimeFigureOut">
              <a:rPr lang="en-US" smtClean="0"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95D95-6AFC-6941-BC9E-B124782B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2AAB8-1C0E-9F48-A81A-7AD0ECC9F194}" type="datetimeFigureOut">
              <a:rPr lang="en-US" smtClean="0"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95D95-6AFC-6941-BC9E-B124782B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2AAB8-1C0E-9F48-A81A-7AD0ECC9F194}" type="datetimeFigureOut">
              <a:rPr lang="en-US" smtClean="0"/>
              <a:t>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95D95-6AFC-6941-BC9E-B124782B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2AAB8-1C0E-9F48-A81A-7AD0ECC9F194}" type="datetimeFigureOut">
              <a:rPr lang="en-US" smtClean="0"/>
              <a:t>5/12/16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95D95-6AFC-6941-BC9E-B124782B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2AAB8-1C0E-9F48-A81A-7AD0ECC9F194}" type="datetimeFigureOut">
              <a:rPr lang="en-US" smtClean="0"/>
              <a:t>5/12/16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95D95-6AFC-6941-BC9E-B124782B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2AAB8-1C0E-9F48-A81A-7AD0ECC9F194}" type="datetimeFigureOut">
              <a:rPr lang="en-US" smtClean="0"/>
              <a:t>5/12/16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95D95-6AFC-6941-BC9E-B124782B8A1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2AAB8-1C0E-9F48-A81A-7AD0ECC9F194}" type="datetimeFigureOut">
              <a:rPr lang="en-US" smtClean="0"/>
              <a:t>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2AAB8-1C0E-9F48-A81A-7AD0ECC9F194}" type="datetimeFigureOut">
              <a:rPr lang="en-US" smtClean="0"/>
              <a:t>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95D95-6AFC-6941-BC9E-B124782B8A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42AAB8-1C0E-9F48-A81A-7AD0ECC9F194}" type="datetimeFigureOut">
              <a:rPr lang="en-US" smtClean="0"/>
              <a:t>5/12/16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195D95-6AFC-6941-BC9E-B124782B8A1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  <p:sldLayoutId id="2147484654" r:id="rId8"/>
    <p:sldLayoutId id="2147484655" r:id="rId9"/>
    <p:sldLayoutId id="2147484656" r:id="rId10"/>
    <p:sldLayoutId id="214748465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leica-microsystems.com/science-lab/the-patch-clamp-technique/" TargetMode="External"/><Relationship Id="rId12" Type="http://schemas.openxmlformats.org/officeDocument/2006/relationships/hyperlink" Target="http://brain.phgy.queensu.ca/pare/assets/Neurobiology2.pdf" TargetMode="External"/><Relationship Id="rId13" Type="http://schemas.openxmlformats.org/officeDocument/2006/relationships/hyperlink" Target="http://www.ncbi.nlm.nih.gov/books/NBK10802/" TargetMode="External"/><Relationship Id="rId14" Type="http://schemas.openxmlformats.org/officeDocument/2006/relationships/hyperlink" Target="http://www.ivyroses.com/Biology/Techniques/light-microscope-vs-electron-microscope.php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cbi.nlm.nih.gov/pubmed/18572275" TargetMode="External"/><Relationship Id="rId3" Type="http://schemas.openxmlformats.org/officeDocument/2006/relationships/hyperlink" Target="http://www.alz.org/facts/" TargetMode="External"/><Relationship Id="rId4" Type="http://schemas.openxmlformats.org/officeDocument/2006/relationships/hyperlink" Target="http://content.iospress.com/download/journal-of-alzheimers-disease/jad00350?id=journal-of-alzheimers-disease/jad00350" TargetMode="External"/><Relationship Id="rId5" Type="http://schemas.openxmlformats.org/officeDocument/2006/relationships/hyperlink" Target="http://www.news-medical.net/life-sciences/What-are-Tau-Proteins.aspx" TargetMode="External"/><Relationship Id="rId6" Type="http://schemas.openxmlformats.org/officeDocument/2006/relationships/hyperlink" Target="https://ghr.nlm.nih.gov/gene/APP" TargetMode="External"/><Relationship Id="rId7" Type="http://schemas.openxmlformats.org/officeDocument/2006/relationships/hyperlink" Target="http://www.nature.com/nature/journal/v490/n7419/fig_tab/490178a_F1.html" TargetMode="External"/><Relationship Id="rId8" Type="http://schemas.openxmlformats.org/officeDocument/2006/relationships/hyperlink" Target="http://www.ncbi.nlm.nih.gov/pubmed/25387333" TargetMode="External"/><Relationship Id="rId9" Type="http://schemas.openxmlformats.org/officeDocument/2006/relationships/hyperlink" Target="http://link.springer.com/article/10.1007/BF01794675" TargetMode="External"/><Relationship Id="rId10" Type="http://schemas.openxmlformats.org/officeDocument/2006/relationships/hyperlink" Target="http://www.ncbi.nlm.nih.gov/pmc/articles/PMC3476399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9203" y="627297"/>
            <a:ext cx="7981156" cy="244680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Measuring the Effect of Silencing the APP gene and Stimulating the </a:t>
            </a:r>
            <a:r>
              <a:rPr lang="en-US" b="1" dirty="0" err="1">
                <a:effectLst/>
              </a:rPr>
              <a:t>CaMKII</a:t>
            </a:r>
            <a:r>
              <a:rPr lang="en-US" b="1" dirty="0">
                <a:effectLst/>
              </a:rPr>
              <a:t> Pathway on Synaptic Plasticity in Alzheimer’s Disease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1823"/>
            <a:ext cx="6400800" cy="570813"/>
          </a:xfrm>
        </p:spPr>
        <p:txBody>
          <a:bodyPr>
            <a:normAutofit/>
          </a:bodyPr>
          <a:lstStyle/>
          <a:p>
            <a:r>
              <a:rPr lang="en-US" dirty="0" smtClean="0"/>
              <a:t>Harshita Nangunuri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9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r>
              <a:rPr lang="en-US" dirty="0" smtClean="0"/>
              <a:t>Patch Clamp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758" y="2368852"/>
            <a:ext cx="5727140" cy="418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286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 Results</a:t>
            </a:r>
          </a:p>
          <a:p>
            <a:pPr lvl="1"/>
            <a:r>
              <a:rPr lang="en-US" dirty="0" smtClean="0"/>
              <a:t>Silent APP Gene</a:t>
            </a:r>
          </a:p>
          <a:p>
            <a:pPr lvl="1"/>
            <a:r>
              <a:rPr lang="en-US" dirty="0" smtClean="0"/>
              <a:t>Improved synaptic activity</a:t>
            </a:r>
          </a:p>
        </p:txBody>
      </p:sp>
    </p:spTree>
    <p:extLst>
      <p:ext uri="{BB962C8B-B14F-4D97-AF65-F5344CB8AC3E}">
        <p14:creationId xmlns:p14="http://schemas.microsoft.com/office/powerpoint/2010/main" val="278250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520" y="1297278"/>
            <a:ext cx="8310168" cy="5545042"/>
          </a:xfrm>
        </p:spPr>
        <p:txBody>
          <a:bodyPr>
            <a:noAutofit/>
          </a:bodyPr>
          <a:lstStyle/>
          <a:p>
            <a:r>
              <a:rPr lang="en-US" sz="1000" dirty="0" smtClean="0"/>
              <a:t>Liang </a:t>
            </a:r>
            <a:r>
              <a:rPr lang="en-US" sz="1000" dirty="0"/>
              <a:t>et al. (2010). Neuronal gene expression in non-demented individuals with intermediate Alzheimer’s Disease neuropathology. Neurobiological Aging:549-566. (</a:t>
            </a:r>
            <a:r>
              <a:rPr lang="en-US" sz="1000" u="sng" dirty="0">
                <a:hlinkClick r:id="rId2"/>
              </a:rPr>
              <a:t>http://www.ncbi.nlm.nih.gov/pubmed/18572275</a:t>
            </a:r>
            <a:r>
              <a:rPr lang="en-US" sz="1000" dirty="0"/>
              <a:t>) </a:t>
            </a:r>
          </a:p>
          <a:p>
            <a:pPr lvl="0"/>
            <a:r>
              <a:rPr lang="en-US" sz="1000" dirty="0"/>
              <a:t>Latest Alzheimer's Facts and Figures. (2016). Retrieved May 07, 2016, from </a:t>
            </a:r>
            <a:r>
              <a:rPr lang="en-US" sz="1000" u="sng" dirty="0">
                <a:hlinkClick r:id="rId3"/>
              </a:rPr>
              <a:t>http://www.alz.org/facts/</a:t>
            </a:r>
            <a:endParaRPr lang="en-US" sz="1000" dirty="0"/>
          </a:p>
          <a:p>
            <a:pPr lvl="0"/>
            <a:r>
              <a:rPr lang="en-US" sz="1000" dirty="0"/>
              <a:t>Perez M, </a:t>
            </a:r>
            <a:r>
              <a:rPr lang="en-US" sz="1000" dirty="0" err="1"/>
              <a:t>Cuadros</a:t>
            </a:r>
            <a:r>
              <a:rPr lang="en-US" sz="1000" dirty="0"/>
              <a:t> R, Benitez M, Jimenez J (2004). Interaction of Alzheimer’s disease amyloid β peptide fragment 25–35 with tau protein, and with a tau peptide containing the microtubule binding domain. Journal of Alzheimer’s Disease 6:461-467. (</a:t>
            </a:r>
            <a:r>
              <a:rPr lang="en-US" sz="1000" u="sng" dirty="0">
                <a:hlinkClick r:id="rId4"/>
              </a:rPr>
              <a:t>http://content.iospress.com/download/journal-of-alzheimers-disease/jad00350?id=journal-of-alzheimers-disease%2Fjad00350</a:t>
            </a:r>
            <a:r>
              <a:rPr lang="en-US" sz="1000" dirty="0"/>
              <a:t>) </a:t>
            </a:r>
          </a:p>
          <a:p>
            <a:pPr lvl="0"/>
            <a:r>
              <a:rPr lang="en-US" sz="1000" dirty="0" err="1"/>
              <a:t>Mandal</a:t>
            </a:r>
            <a:r>
              <a:rPr lang="en-US" sz="1000" dirty="0"/>
              <a:t>, A. (2014, October 20). What are Tau Proteins? Retrieved May 07, 2016, from </a:t>
            </a:r>
            <a:r>
              <a:rPr lang="en-US" sz="1000" u="sng" dirty="0">
                <a:hlinkClick r:id="rId5"/>
              </a:rPr>
              <a:t>http://www.news-medical.net/life-sciences/What-are-Tau-Proteins.aspx</a:t>
            </a:r>
            <a:r>
              <a:rPr lang="en-US" sz="1000" u="sng" dirty="0"/>
              <a:t> </a:t>
            </a:r>
            <a:endParaRPr lang="en-US" sz="1000" dirty="0"/>
          </a:p>
          <a:p>
            <a:pPr lvl="0"/>
            <a:r>
              <a:rPr lang="en-US" sz="1000" dirty="0"/>
              <a:t>APP. (2016, April 26). Retrieved April 30, 2016, from </a:t>
            </a:r>
            <a:r>
              <a:rPr lang="en-US" sz="1000" u="sng" dirty="0">
                <a:hlinkClick r:id="rId6"/>
              </a:rPr>
              <a:t>https://ghr.nlm.nih.gov/gene/APP</a:t>
            </a:r>
            <a:r>
              <a:rPr lang="en-US" sz="1000" dirty="0"/>
              <a:t>  </a:t>
            </a:r>
          </a:p>
          <a:p>
            <a:pPr lvl="0"/>
            <a:r>
              <a:rPr lang="en-US" sz="1000" dirty="0"/>
              <a:t>Williams, J. T. (2012, October 11). Neuroscience: Promiscuous vesicles. Retrieved May 07, 2016, from </a:t>
            </a:r>
            <a:r>
              <a:rPr lang="en-US" sz="1000" u="sng" dirty="0">
                <a:hlinkClick r:id="rId7"/>
              </a:rPr>
              <a:t>http://www.nature.com/nature/journal/v490/n7419/fig_tab/490178a_F1.html</a:t>
            </a:r>
            <a:r>
              <a:rPr lang="en-US" sz="1000" u="sng" dirty="0"/>
              <a:t> </a:t>
            </a:r>
            <a:endParaRPr lang="en-US" sz="1000" dirty="0"/>
          </a:p>
          <a:p>
            <a:pPr lvl="0"/>
            <a:r>
              <a:rPr lang="en-US" sz="1000" dirty="0" err="1"/>
              <a:t>Laßek</a:t>
            </a:r>
            <a:r>
              <a:rPr lang="en-US" sz="1000" dirty="0"/>
              <a:t> et al. (2014). Amyloid precursor protein knockout diminishes synaptic vesicle proteins at the presynaptic active zone in mouse brain. Current Alzheimer Research 10:971-980. (</a:t>
            </a:r>
            <a:r>
              <a:rPr lang="en-US" sz="1000" u="sng" dirty="0">
                <a:hlinkClick r:id="rId8"/>
              </a:rPr>
              <a:t>http://www.ncbi.nlm.nih.gov/pubmed/25387333</a:t>
            </a:r>
            <a:r>
              <a:rPr lang="en-US" sz="1000" dirty="0"/>
              <a:t>)  </a:t>
            </a:r>
          </a:p>
          <a:p>
            <a:pPr lvl="0"/>
            <a:r>
              <a:rPr lang="en-US" sz="1000" dirty="0"/>
              <a:t>Simons, T. J. (1988). Calcium and neuronal function. Neurosurgical Review, 11(3):119-129. (</a:t>
            </a:r>
            <a:r>
              <a:rPr lang="en-US" sz="1000" u="sng" dirty="0">
                <a:hlinkClick r:id="rId9"/>
              </a:rPr>
              <a:t>http://link.springer.com/article/10.1007/BF01794675</a:t>
            </a:r>
            <a:r>
              <a:rPr lang="en-US" sz="1000" dirty="0"/>
              <a:t>) </a:t>
            </a:r>
          </a:p>
          <a:p>
            <a:pPr lvl="0"/>
            <a:r>
              <a:rPr lang="en-US" sz="1000" dirty="0" err="1"/>
              <a:t>Strack</a:t>
            </a:r>
            <a:r>
              <a:rPr lang="en-US" sz="1000" dirty="0"/>
              <a:t> S, Choi S, </a:t>
            </a:r>
            <a:r>
              <a:rPr lang="en-US" sz="1000" dirty="0" err="1"/>
              <a:t>Lovinger</a:t>
            </a:r>
            <a:r>
              <a:rPr lang="en-US" sz="1000" dirty="0"/>
              <a:t> D, </a:t>
            </a:r>
            <a:r>
              <a:rPr lang="en-US" sz="1000" dirty="0" err="1"/>
              <a:t>Colbran</a:t>
            </a:r>
            <a:r>
              <a:rPr lang="en-US" sz="1000" dirty="0"/>
              <a:t> R (1997). Translocation of </a:t>
            </a:r>
            <a:r>
              <a:rPr lang="en-US" sz="1000" dirty="0" err="1"/>
              <a:t>Autophosphorylated</a:t>
            </a:r>
            <a:r>
              <a:rPr lang="en-US" sz="1000" dirty="0"/>
              <a:t> Calcium/</a:t>
            </a:r>
            <a:r>
              <a:rPr lang="en-US" sz="1000" dirty="0" err="1"/>
              <a:t>Calmodulin</a:t>
            </a:r>
            <a:r>
              <a:rPr lang="en-US" sz="1000" dirty="0"/>
              <a:t>-dependent Protein Kinase II to the Postsynaptic Density. The Journal of Biological Chemistry 272(21):13467-13470. (http://</a:t>
            </a:r>
            <a:r>
              <a:rPr lang="en-US" sz="1000" dirty="0" err="1"/>
              <a:t>www.jbc.org</a:t>
            </a:r>
            <a:r>
              <a:rPr lang="en-US" sz="1000" dirty="0"/>
              <a:t>/content/272/21/13467.full.pdf+html)   </a:t>
            </a:r>
          </a:p>
          <a:p>
            <a:pPr lvl="0"/>
            <a:r>
              <a:rPr lang="en-US" sz="1000" dirty="0" err="1"/>
              <a:t>Seibenhener</a:t>
            </a:r>
            <a:r>
              <a:rPr lang="en-US" sz="1000" dirty="0"/>
              <a:t>, M. L., &amp; Wooten, M. W. (2012). Isolation and Culture of Hippocampal Neurons from Prenatal Mice. Journal of Visualized Experiments : </a:t>
            </a:r>
            <a:r>
              <a:rPr lang="en-US" sz="1000" dirty="0" err="1"/>
              <a:t>JoVE</a:t>
            </a:r>
            <a:r>
              <a:rPr lang="en-US" sz="1000" dirty="0"/>
              <a:t> 65:3634. (</a:t>
            </a:r>
            <a:r>
              <a:rPr lang="en-US" sz="1000" u="sng" dirty="0">
                <a:hlinkClick r:id="rId10"/>
              </a:rPr>
              <a:t>http://www.ncbi.nlm.nih.gov/pmc/articles/PMC3476399/</a:t>
            </a:r>
            <a:r>
              <a:rPr lang="en-US" sz="1000" dirty="0"/>
              <a:t>)</a:t>
            </a:r>
          </a:p>
          <a:p>
            <a:pPr lvl="0"/>
            <a:r>
              <a:rPr lang="en-US" sz="1000" dirty="0" err="1"/>
              <a:t>Veitinger</a:t>
            </a:r>
            <a:r>
              <a:rPr lang="en-US" sz="1000" dirty="0"/>
              <a:t>, S. (2011, November 09). The Patch-Clamp Technique. Retrieved May 07, 2016, from </a:t>
            </a:r>
            <a:r>
              <a:rPr lang="en-US" sz="1000" u="sng" dirty="0">
                <a:hlinkClick r:id="rId11"/>
              </a:rPr>
              <a:t>http://www.leica-microsystems.com/science-lab/the-patch-clamp-technique/</a:t>
            </a:r>
            <a:r>
              <a:rPr lang="en-US" sz="1000" u="sng" dirty="0"/>
              <a:t>  </a:t>
            </a:r>
            <a:endParaRPr lang="en-US" sz="1000" dirty="0"/>
          </a:p>
          <a:p>
            <a:pPr lvl="0"/>
            <a:r>
              <a:rPr lang="en-US" sz="1000" dirty="0" err="1"/>
              <a:t>Zito</a:t>
            </a:r>
            <a:r>
              <a:rPr lang="en-US" sz="1000" dirty="0"/>
              <a:t> K and </a:t>
            </a:r>
            <a:r>
              <a:rPr lang="en-US" sz="1000" dirty="0" err="1"/>
              <a:t>Scheuss</a:t>
            </a:r>
            <a:r>
              <a:rPr lang="en-US" sz="1000" dirty="0"/>
              <a:t> V (2009). NMDA Receptor Function and Physiological Modulation. Encyclopedia of Neuroscience:1157-1164. (</a:t>
            </a:r>
            <a:r>
              <a:rPr lang="en-US" sz="1000" u="sng" dirty="0">
                <a:hlinkClick r:id="rId12"/>
              </a:rPr>
              <a:t>http://brain.phgy.queensu.ca/pare/assets/Neurobiology2.pdf</a:t>
            </a:r>
            <a:r>
              <a:rPr lang="en-US" sz="1000" dirty="0"/>
              <a:t>)   </a:t>
            </a:r>
          </a:p>
          <a:p>
            <a:pPr lvl="0"/>
            <a:r>
              <a:rPr lang="en-US" sz="1000" dirty="0" err="1"/>
              <a:t>Purves</a:t>
            </a:r>
            <a:r>
              <a:rPr lang="en-US" sz="1000" dirty="0"/>
              <a:t>, D., &amp; Williams, S. M. (2001). Neuroscience. 2nd edition. </a:t>
            </a:r>
            <a:r>
              <a:rPr lang="en-US" sz="1000" dirty="0" err="1"/>
              <a:t>Sinauer</a:t>
            </a:r>
            <a:r>
              <a:rPr lang="en-US" sz="1000" dirty="0"/>
              <a:t> Associates. Retrieved April 30, 2016, from </a:t>
            </a:r>
            <a:r>
              <a:rPr lang="en-US" sz="1000" u="sng" dirty="0">
                <a:hlinkClick r:id="rId13"/>
              </a:rPr>
              <a:t>http://www.ncbi.nlm.nih.gov/books/NBK10802/</a:t>
            </a:r>
            <a:endParaRPr lang="en-US" sz="1000" dirty="0"/>
          </a:p>
          <a:p>
            <a:pPr lvl="0"/>
            <a:r>
              <a:rPr lang="en-US" sz="1000" dirty="0"/>
              <a:t>Morgan, W. F., &amp; Day, J. P. (1995). The Introduction of Proteins into Mammalian Cells by Electroporation. Methods of Molecular Biology, 48:63-71 (http://</a:t>
            </a:r>
            <a:r>
              <a:rPr lang="en-US" sz="1000" dirty="0" err="1"/>
              <a:t>link.springer.com</a:t>
            </a:r>
            <a:r>
              <a:rPr lang="en-US" sz="1000" dirty="0"/>
              <a:t>/protocol/10.1385/0-89603-304-X:63)</a:t>
            </a:r>
          </a:p>
          <a:p>
            <a:pPr lvl="0"/>
            <a:r>
              <a:rPr lang="en-US" sz="1000" dirty="0"/>
              <a:t>Light Microscope </a:t>
            </a:r>
            <a:r>
              <a:rPr lang="en-US" sz="1000" dirty="0" err="1"/>
              <a:t>vs</a:t>
            </a:r>
            <a:r>
              <a:rPr lang="en-US" sz="1000" dirty="0"/>
              <a:t> Electron Microscope. (</a:t>
            </a:r>
            <a:r>
              <a:rPr lang="en-US" sz="1000" dirty="0" err="1"/>
              <a:t>n.d.</a:t>
            </a:r>
            <a:r>
              <a:rPr lang="en-US" sz="1000" dirty="0"/>
              <a:t>). Retrieved May 01, 2016, from </a:t>
            </a:r>
            <a:r>
              <a:rPr lang="en-US" sz="1000" u="sng" dirty="0">
                <a:hlinkClick r:id="rId14"/>
              </a:rPr>
              <a:t>http://www.ivyroses.com/Biology/Techniques/light-microscope-vs-electron-microscope.php</a:t>
            </a:r>
            <a:r>
              <a:rPr lang="en-US" sz="1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394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8889" y="2799055"/>
            <a:ext cx="2756747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86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Alzheimer’s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Hallmark Symptoms</a:t>
            </a:r>
          </a:p>
          <a:p>
            <a:pPr lvl="1"/>
            <a:r>
              <a:rPr lang="en-US" dirty="0" smtClean="0"/>
              <a:t>Senile Plaques (SPs)</a:t>
            </a:r>
          </a:p>
          <a:p>
            <a:pPr lvl="2"/>
            <a:r>
              <a:rPr lang="en-US" dirty="0" smtClean="0"/>
              <a:t>B-amyloid peptide</a:t>
            </a:r>
          </a:p>
          <a:p>
            <a:pPr lvl="1"/>
            <a:r>
              <a:rPr lang="en-US" dirty="0" smtClean="0"/>
              <a:t>Neurofibrillary Tangles (NFTs)</a:t>
            </a:r>
          </a:p>
          <a:p>
            <a:pPr lvl="2"/>
            <a:r>
              <a:rPr lang="en-US" dirty="0" smtClean="0"/>
              <a:t>Tau protein</a:t>
            </a:r>
          </a:p>
          <a:p>
            <a:endParaRPr lang="en-US" dirty="0" smtClean="0"/>
          </a:p>
        </p:txBody>
      </p:sp>
      <p:pic>
        <p:nvPicPr>
          <p:cNvPr id="4" name="Picture 3" descr="Figure 11 - Neuronfibrillar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604" y="3950284"/>
            <a:ext cx="4933514" cy="27088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09773" y="6688723"/>
            <a:ext cx="253422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/>
              <a:t>http://</a:t>
            </a:r>
            <a:r>
              <a:rPr lang="en-US" sz="500" dirty="0" err="1"/>
              <a:t>www.spice</a:t>
            </a:r>
            <a:r>
              <a:rPr lang="en-US" sz="500" dirty="0"/>
              <a:t>-of-</a:t>
            </a:r>
            <a:r>
              <a:rPr lang="en-US" sz="500" dirty="0" err="1"/>
              <a:t>life.com</a:t>
            </a:r>
            <a:r>
              <a:rPr lang="en-US" sz="500" dirty="0"/>
              <a:t>/columns/thesis/Figure%2011%20-%20Neuronfibrillary.jpg</a:t>
            </a:r>
          </a:p>
        </p:txBody>
      </p:sp>
    </p:spTree>
    <p:extLst>
      <p:ext uri="{BB962C8B-B14F-4D97-AF65-F5344CB8AC3E}">
        <p14:creationId xmlns:p14="http://schemas.microsoft.com/office/powerpoint/2010/main" val="14948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Gene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Amyloid precursor protein</a:t>
            </a:r>
          </a:p>
          <a:p>
            <a:r>
              <a:rPr lang="en-US" dirty="0"/>
              <a:t>B-amyloid peptide</a:t>
            </a:r>
          </a:p>
          <a:p>
            <a:pPr lvl="1"/>
            <a:r>
              <a:rPr lang="en-US" dirty="0"/>
              <a:t>Affects synaptic plasticity</a:t>
            </a:r>
          </a:p>
          <a:p>
            <a:pPr lvl="1"/>
            <a:r>
              <a:rPr lang="en-US" dirty="0"/>
              <a:t>Forms senile plaques (SPs) in AD </a:t>
            </a:r>
            <a:r>
              <a:rPr lang="en-US" dirty="0" smtClean="0"/>
              <a:t>patients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037" y="3764434"/>
            <a:ext cx="5195482" cy="290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14313"/>
          </a:xfrm>
        </p:spPr>
        <p:txBody>
          <a:bodyPr/>
          <a:lstStyle/>
          <a:p>
            <a:r>
              <a:rPr lang="en-US" dirty="0" smtClean="0"/>
              <a:t>Problems with APP Gene Knockout</a:t>
            </a:r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4" name="Picture 3" descr="490178a-f1.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769" y="2447927"/>
            <a:ext cx="6250805" cy="382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19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purpose of this experiment is to determine a method in which the ability of presynaptic neurons to secrete presynaptic vesicles containing neurotransmitters is not compromised when the APP gene is knocked </a:t>
            </a:r>
            <a:r>
              <a:rPr lang="en-US" dirty="0" smtClean="0"/>
              <a:t>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60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1:</a:t>
            </a:r>
          </a:p>
          <a:p>
            <a:pPr lvl="1"/>
            <a:r>
              <a:rPr lang="en-US" dirty="0" smtClean="0"/>
              <a:t>Increase intracellular </a:t>
            </a:r>
            <a:r>
              <a:rPr lang="en-US" dirty="0" err="1" smtClean="0"/>
              <a:t>Ca</a:t>
            </a:r>
            <a:r>
              <a:rPr lang="en-US" dirty="0" smtClean="0"/>
              <a:t>+</a:t>
            </a:r>
            <a:endParaRPr lang="en-US" dirty="0"/>
          </a:p>
          <a:p>
            <a:r>
              <a:rPr lang="en-US" dirty="0" smtClean="0"/>
              <a:t>Method 2:</a:t>
            </a:r>
          </a:p>
          <a:p>
            <a:pPr lvl="1"/>
            <a:r>
              <a:rPr lang="en-US" dirty="0" smtClean="0"/>
              <a:t>Lower threshold for vesicle release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05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CaMKII</a:t>
            </a:r>
            <a:r>
              <a:rPr lang="en-US" dirty="0" smtClean="0"/>
              <a:t> Pathway</a:t>
            </a:r>
            <a:endParaRPr lang="en-US" dirty="0"/>
          </a:p>
        </p:txBody>
      </p:sp>
      <p:pic>
        <p:nvPicPr>
          <p:cNvPr id="5" name="Picture 4" descr="main-qimg-12969c313f9ce29abe65a2f8241279a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101" y="1540030"/>
            <a:ext cx="4793510" cy="48279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15854" y="6691297"/>
            <a:ext cx="292814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/>
              <a:t>https://</a:t>
            </a:r>
            <a:r>
              <a:rPr lang="en-US" sz="500" dirty="0" err="1"/>
              <a:t>qph.is.quoracdn.net</a:t>
            </a:r>
            <a:r>
              <a:rPr lang="en-US" sz="500" dirty="0"/>
              <a:t>/main-qimg-12969c313f9ce29abe65a2f8241279a2?convert_to_webp=true</a:t>
            </a:r>
          </a:p>
        </p:txBody>
      </p:sp>
    </p:spTree>
    <p:extLst>
      <p:ext uri="{BB962C8B-B14F-4D97-AF65-F5344CB8AC3E}">
        <p14:creationId xmlns:p14="http://schemas.microsoft.com/office/powerpoint/2010/main" val="207598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 </a:t>
            </a:r>
            <a:r>
              <a:rPr lang="en-US" dirty="0" smtClean="0"/>
              <a:t>hippocampal </a:t>
            </a:r>
            <a:r>
              <a:rPr lang="en-US" dirty="0" smtClean="0"/>
              <a:t>cell</a:t>
            </a:r>
          </a:p>
          <a:p>
            <a:r>
              <a:rPr lang="en-US" dirty="0" smtClean="0"/>
              <a:t>Trituration</a:t>
            </a:r>
          </a:p>
          <a:p>
            <a:pPr lvl="1"/>
            <a:r>
              <a:rPr lang="en-US" dirty="0" err="1" smtClean="0"/>
              <a:t>Seibenhener</a:t>
            </a:r>
            <a:r>
              <a:rPr lang="en-US" dirty="0" smtClean="0"/>
              <a:t> et al. (2012)</a:t>
            </a:r>
          </a:p>
          <a:p>
            <a:r>
              <a:rPr lang="en-US" dirty="0" smtClean="0"/>
              <a:t>Electroporation</a:t>
            </a:r>
          </a:p>
          <a:p>
            <a:pPr lvl="1"/>
            <a:r>
              <a:rPr lang="en-US" dirty="0" smtClean="0"/>
              <a:t>Morgan et al. (1995)</a:t>
            </a:r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493" y="4187567"/>
            <a:ext cx="5168893" cy="252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40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95970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3 </a:t>
            </a:r>
            <a:r>
              <a:rPr lang="en-US" dirty="0" smtClean="0"/>
              <a:t>Groups</a:t>
            </a:r>
          </a:p>
          <a:p>
            <a:pPr lvl="1"/>
            <a:r>
              <a:rPr lang="en-US" dirty="0" err="1" smtClean="0"/>
              <a:t>siRNA</a:t>
            </a:r>
            <a:endParaRPr lang="en-US" dirty="0" smtClean="0"/>
          </a:p>
        </p:txBody>
      </p:sp>
      <p:pic>
        <p:nvPicPr>
          <p:cNvPr id="4" name="Picture 3" descr="normal_ian-symbol-petri-dis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121" y="2428286"/>
            <a:ext cx="2509617" cy="897188"/>
          </a:xfrm>
          <a:prstGeom prst="rect">
            <a:avLst/>
          </a:prstGeom>
        </p:spPr>
      </p:pic>
      <p:pic>
        <p:nvPicPr>
          <p:cNvPr id="5" name="Picture 4" descr="normal_ian-symbol-petri-dis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738" y="4246484"/>
            <a:ext cx="2509617" cy="897188"/>
          </a:xfrm>
          <a:prstGeom prst="rect">
            <a:avLst/>
          </a:prstGeom>
        </p:spPr>
      </p:pic>
      <p:pic>
        <p:nvPicPr>
          <p:cNvPr id="6" name="Picture 5" descr="normal_ian-symbol-petri-dis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355" y="2407504"/>
            <a:ext cx="2509617" cy="8971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93121" y="3494749"/>
            <a:ext cx="2448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Control group</a:t>
            </a:r>
          </a:p>
          <a:p>
            <a:pPr algn="ctr"/>
            <a:r>
              <a:rPr lang="en-US" dirty="0" smtClean="0"/>
              <a:t>(APP Gene Active, No </a:t>
            </a:r>
            <a:r>
              <a:rPr lang="en-US" dirty="0" smtClean="0"/>
              <a:t>NMDA </a:t>
            </a:r>
            <a:r>
              <a:rPr lang="en-US" dirty="0" smtClean="0"/>
              <a:t>Present)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12355" y="3494749"/>
            <a:ext cx="2734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Positive Control</a:t>
            </a:r>
            <a:endParaRPr lang="en-US" dirty="0" smtClean="0"/>
          </a:p>
          <a:p>
            <a:pPr algn="ctr"/>
            <a:r>
              <a:rPr lang="en-US" dirty="0" smtClean="0"/>
              <a:t>(APP Gene Silenced, Incubated with </a:t>
            </a:r>
            <a:r>
              <a:rPr lang="en-US" dirty="0" smtClean="0"/>
              <a:t>NMDA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41212" y="5453761"/>
            <a:ext cx="2874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Negative Control</a:t>
            </a:r>
            <a:endParaRPr lang="en-US" dirty="0" smtClean="0"/>
          </a:p>
          <a:p>
            <a:pPr algn="ctr"/>
            <a:r>
              <a:rPr lang="en-US" dirty="0" smtClean="0"/>
              <a:t>(APP Gene Silenced, No </a:t>
            </a:r>
            <a:r>
              <a:rPr lang="en-US" dirty="0" smtClean="0"/>
              <a:t>NMDA </a:t>
            </a:r>
            <a:r>
              <a:rPr lang="en-US" dirty="0" smtClean="0"/>
              <a:t>Present)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32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896</TotalTime>
  <Words>953</Words>
  <Application>Microsoft Macintosh PowerPoint</Application>
  <PresentationFormat>On-screen Show (4:3)</PresentationFormat>
  <Paragraphs>75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Measuring the Effect of Silencing the APP gene and Stimulating the CaMKII Pathway on Synaptic Plasticity in Alzheimer’s Disease</vt:lpstr>
      <vt:lpstr>Alzheimer’s Disease</vt:lpstr>
      <vt:lpstr>APP Gene</vt:lpstr>
      <vt:lpstr>Previous Research</vt:lpstr>
      <vt:lpstr>Central Question</vt:lpstr>
      <vt:lpstr>PowerPoint Presentation</vt:lpstr>
      <vt:lpstr>CaMKII Pathway</vt:lpstr>
      <vt:lpstr>Experiment</vt:lpstr>
      <vt:lpstr>Experiment</vt:lpstr>
      <vt:lpstr>Experiment</vt:lpstr>
      <vt:lpstr>Discussion</vt:lpstr>
      <vt:lpstr>References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the Effect of Knockout APP and Increased Calcium Levels on Synaptic Plasticity in Alzheimer’s disease</dc:title>
  <dc:creator>Harshita Nangunuri</dc:creator>
  <cp:lastModifiedBy>Harshita Nangunuri</cp:lastModifiedBy>
  <cp:revision>126</cp:revision>
  <dcterms:created xsi:type="dcterms:W3CDTF">2016-05-04T03:26:46Z</dcterms:created>
  <dcterms:modified xsi:type="dcterms:W3CDTF">2016-05-13T14:46:04Z</dcterms:modified>
</cp:coreProperties>
</file>