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Part of the ISWI family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i.org/10.2174/138920212803251373" TargetMode="External"/><Relationship Id="rId4" Type="http://schemas.openxmlformats.org/officeDocument/2006/relationships/hyperlink" Target="https://upload.wikimedia.org/wikipedia/commons/3/3d/Gene_therapy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Relationship Id="rId5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375" y="156150"/>
            <a:ext cx="1438225" cy="14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ctrTitle"/>
          </p:nvPr>
        </p:nvSpPr>
        <p:spPr>
          <a:xfrm>
            <a:off x="269625" y="1000100"/>
            <a:ext cx="8520600" cy="1682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/>
              <a:t>BPTF role in PI3K-AKT pathway in breast cancer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75000" y="19520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Michael Livingston 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82199"/>
            <a:ext cx="9143999" cy="246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Western Blot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5650124" y="1229075"/>
            <a:ext cx="1990299" cy="23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596525" y="3616775"/>
            <a:ext cx="36288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096675" y="3732500"/>
            <a:ext cx="3628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37" name="Shape 137"/>
          <p:cNvSpPr txBox="1"/>
          <p:nvPr/>
        </p:nvSpPr>
        <p:spPr>
          <a:xfrm>
            <a:off x="5650125" y="695075"/>
            <a:ext cx="792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Secondary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Detection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25" y="1147225"/>
            <a:ext cx="3978075" cy="239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Previous Study’s Results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4347900" cy="261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Dai et al (2015) examined the effects of BPTF on lung cancer cell lines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Reported that BPTF regulates PI3K-AKT signaling pathway in lung cancer (Fig).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816675" y="873025"/>
            <a:ext cx="12834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600" y="642175"/>
            <a:ext cx="4172699" cy="385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220150" y="3071400"/>
            <a:ext cx="3000000" cy="14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Will knockout of BPTF decrease expression of proteins related to PI3K-AKT pathway in breast cancer cell lines?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205700" y="2224250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Questions or Comments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References 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980475"/>
            <a:ext cx="8520600" cy="40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Tessa G. Montague; Jose M. Cruz; James A. Gagnon; George M. Church; Eivind Valen. (2014). CHOPCHOP: a CRISPR/Cas9 and TALEN web tool for genome editing. Nucleic Acids Res. 42. W401-W407 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"GeneArt CRISPR Products and Services." Thermo Fisher Scientific. N.p., n.d. Web. 30 Apr. 2016.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Luo, Ji, Brendan D. Manning, and Lewis C. Cantley. "Targeting the PI3K-Akt pathway in human cancer: rationale and promise." Cancer cell 4.4 (2003): 257-262.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Vos, Pieter, et al. "AFLP: a new technique for DNA fingerprinting." Nucleic acids research 23.21 (1995): 4407-4414.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Liu, B., Yip, R. K., &amp; Zhou, Z. (2012). Chromatin Remodeling, DNA Damage Repair and Aging. Current Genomics, 13(7), 533–547.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http://doi.org/10.2174/138920212803251373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Raab, J. R., Resnick, S., &amp; Magnuson, T. (2015). Genome-Wide Transcriptional Regulation Mediated by Biochemically Distinct SWI/SNF Complexes. PLoS Genet, 11(12), e1005748.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/>
              <a:t>-Kim, K. H., Kim, W., Howard, T. P., Vazquez, F., Tsherniak, A., Wu, J. N., ... &amp; Orkin, S. H. (2015). SWI/SNF-mutant cancers depend on catalytic and non-catalytic activity of EZH2. Nature medicine, 21(12), 1491-1496.</a:t>
            </a:r>
          </a:p>
          <a:p>
            <a:pPr lv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https://upload.wikimedia.org/wikipedia/commons/3/3d/Gene_therapy.jpg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7646">
            <a:off x="3018479" y="363351"/>
            <a:ext cx="2458890" cy="170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349" y="2417598"/>
            <a:ext cx="6253550" cy="2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281750" y="4628100"/>
            <a:ext cx="2279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40,000 people per year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Cancer?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4681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>
                <a:solidFill>
                  <a:schemeClr val="dk1"/>
                </a:solidFill>
              </a:rPr>
              <a:t>Normal cells acquiring tumor promoting traits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1100">
                <a:solidFill>
                  <a:schemeClr val="dk1"/>
                </a:solidFill>
              </a:rPr>
              <a:t>uncontrolled cell growth 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1100">
                <a:solidFill>
                  <a:schemeClr val="dk1"/>
                </a:solidFill>
              </a:rPr>
              <a:t>avoiding detection by the immune system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 sz="1100">
                <a:solidFill>
                  <a:schemeClr val="dk1"/>
                </a:solidFill>
              </a:rPr>
              <a:t>overriding DNA damage checkpoints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100">
                <a:solidFill>
                  <a:schemeClr val="dk1"/>
                </a:solidFill>
              </a:rPr>
              <a:t>Dysregulated Gene Expression 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100">
                <a:solidFill>
                  <a:schemeClr val="dk1"/>
                </a:solidFill>
              </a:rPr>
              <a:t>Nucleosome Remodeling complexes 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100"/>
              <a:t>ATP-dependent </a:t>
            </a: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050" y="1104600"/>
            <a:ext cx="3912399" cy="293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Nucleosome Remodeling Factor (NURF)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30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2300"/>
              </a:spcBef>
              <a:spcAft>
                <a:spcPts val="1200"/>
              </a:spcAft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</a:rPr>
              <a:t>Largest subunit: Bromodomain PHD finger transcription factor (BPTF)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">
            <a:off x="4827125" y="1821648"/>
            <a:ext cx="3725575" cy="301745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 rot="-232119">
            <a:off x="753190" y="2628279"/>
            <a:ext cx="4001818" cy="20133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Functional role in tumor progression is incompletely understood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PI3K-AKT Pathway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515000" y="1253250"/>
            <a:ext cx="7741200" cy="247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Regulates many normal cellular processes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 proliferation, survival, and growth.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Processes that are critical for tumor growth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Overview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5225"/>
            <a:ext cx="47898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CRISPR/Cas9 knockout BPTF gene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Overexpress BPTF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Transfect cell lines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Western Blot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4186325" y="2250950"/>
            <a:ext cx="38919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chemeClr val="dk1"/>
                </a:solidFill>
              </a:rPr>
              <a:t>Will knockout of BPTF decrease expression of proteins related to PI3K-AKT pathway in breast cancer cell lines?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229050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6190"/>
              <a:buFont typeface="Arial"/>
              <a:buNone/>
            </a:pPr>
            <a:r>
              <a:rPr lang="en"/>
              <a:t>CRISPR/Cas9 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53775" y="1125450"/>
            <a:ext cx="39378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Used to knockout BPTF gene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275" y="1942475"/>
            <a:ext cx="3039000" cy="28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 rot="-1032722">
            <a:off x="4188548" y="956535"/>
            <a:ext cx="2635947" cy="7044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Target sequence: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“AGAGGAGGACATGGTCTCCGAGG”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85125"/>
            <a:ext cx="8520600" cy="126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Generate recombinant adenoviruses via Co-transfection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369050" y="2014325"/>
            <a:ext cx="1371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Co-Electroporate vectors into E.coli 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2990000" y="2680150"/>
            <a:ext cx="2244600" cy="513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600" y="1509000"/>
            <a:ext cx="1910149" cy="181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2125" y="3485050"/>
            <a:ext cx="1371600" cy="137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 flipH="1" rot="10800000">
            <a:off x="2915750" y="3988900"/>
            <a:ext cx="2371800" cy="363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0100" y="2654462"/>
            <a:ext cx="2236324" cy="19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6128325" y="1175900"/>
            <a:ext cx="1598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Screen E.coli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037725" y="1561950"/>
            <a:ext cx="17799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-</a:t>
            </a:r>
            <a:r>
              <a:rPr b="1" lang="en" sz="1100">
                <a:solidFill>
                  <a:schemeClr val="dk1"/>
                </a:solidFill>
              </a:rPr>
              <a:t>Recombinants</a:t>
            </a:r>
            <a:r>
              <a:rPr lang="en" sz="1100">
                <a:solidFill>
                  <a:schemeClr val="dk1"/>
                </a:solidFill>
              </a:rPr>
              <a:t> are white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-Non-recombinants are blue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11700" y="4309750"/>
            <a:ext cx="12255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Adenoviral backbone vector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Transfect Cell Lines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450" y="1071024"/>
            <a:ext cx="3573249" cy="360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