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72" r:id="rId4"/>
    <p:sldId id="273" r:id="rId5"/>
    <p:sldId id="274" r:id="rId6"/>
    <p:sldId id="275" r:id="rId7"/>
    <p:sldId id="276" r:id="rId8"/>
    <p:sldId id="259" r:id="rId9"/>
    <p:sldId id="277" r:id="rId10"/>
    <p:sldId id="278" r:id="rId11"/>
    <p:sldId id="279" r:id="rId12"/>
    <p:sldId id="280" r:id="rId13"/>
    <p:sldId id="262" r:id="rId14"/>
    <p:sldId id="271" r:id="rId15"/>
  </p:sldIdLst>
  <p:sldSz cx="9144000" cy="5143500" type="screen16x9"/>
  <p:notesSz cx="6858000" cy="9144000"/>
  <p:embeddedFontLst>
    <p:embeddedFont>
      <p:font typeface="Oswald" panose="020B0604020202020204" charset="0"/>
      <p:regular r:id="rId17"/>
      <p:bold r:id="rId18"/>
    </p:embeddedFont>
    <p:embeddedFont>
      <p:font typeface="Average"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62C"/>
    <a:srgbClr val="8DCE46"/>
    <a:srgbClr val="476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EF68CF-8DA4-46DB-BD7F-C2B6EE1C0C10}">
  <a:tblStyle styleId="{6EEF68CF-8DA4-46DB-BD7F-C2B6EE1C0C10}"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72" autoAdjust="0"/>
  </p:normalViewPr>
  <p:slideViewPr>
    <p:cSldViewPr snapToGrid="0">
      <p:cViewPr varScale="1">
        <p:scale>
          <a:sx n="119" d="100"/>
          <a:sy n="119" d="100"/>
        </p:scale>
        <p:origin x="81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World Dementia Prevalence</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Sheet1!$B$2:$B$6</c:f>
              <c:numCache>
                <c:formatCode>General</c:formatCode>
                <c:ptCount val="5"/>
                <c:pt idx="0">
                  <c:v>24</c:v>
                </c:pt>
                <c:pt idx="1">
                  <c:v>33</c:v>
                </c:pt>
                <c:pt idx="2">
                  <c:v>42</c:v>
                </c:pt>
                <c:pt idx="3">
                  <c:v>62</c:v>
                </c:pt>
                <c:pt idx="4">
                  <c:v>81</c:v>
                </c:pt>
              </c:numCache>
            </c:numRef>
          </c:val>
          <c:smooth val="0"/>
          <c:extLst>
            <c:ext xmlns:c16="http://schemas.microsoft.com/office/drawing/2014/chart" uri="{C3380CC4-5D6E-409C-BE32-E72D297353CC}">
              <c16:uniqueId val="{00000000-22A4-4061-9CA2-8A8C2C8A6259}"/>
            </c:ext>
          </c:extLst>
        </c:ser>
        <c:ser>
          <c:idx val="1"/>
          <c:order val="1"/>
          <c:tx>
            <c:strRef>
              <c:f>Sheet1!$C$1</c:f>
              <c:strCache>
                <c:ptCount val="1"/>
                <c:pt idx="0">
                  <c:v>Column1</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Sheet1!$C$2:$C$6</c:f>
              <c:numCache>
                <c:formatCode>General</c:formatCode>
                <c:ptCount val="5"/>
              </c:numCache>
            </c:numRef>
          </c:val>
          <c:smooth val="0"/>
          <c:extLst>
            <c:ext xmlns:c16="http://schemas.microsoft.com/office/drawing/2014/chart" uri="{C3380CC4-5D6E-409C-BE32-E72D297353CC}">
              <c16:uniqueId val="{00000001-22A4-4061-9CA2-8A8C2C8A6259}"/>
            </c:ext>
          </c:extLst>
        </c:ser>
        <c:ser>
          <c:idx val="2"/>
          <c:order val="2"/>
          <c:tx>
            <c:strRef>
              <c:f>Sheet1!$D$1</c:f>
              <c:strCache>
                <c:ptCount val="1"/>
                <c:pt idx="0">
                  <c:v>Column2</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2000</c:v>
                </c:pt>
                <c:pt idx="1">
                  <c:v>2010</c:v>
                </c:pt>
                <c:pt idx="2">
                  <c:v>2020</c:v>
                </c:pt>
                <c:pt idx="3">
                  <c:v>2030</c:v>
                </c:pt>
                <c:pt idx="4">
                  <c:v>2040</c:v>
                </c:pt>
              </c:numCache>
            </c:numRef>
          </c:cat>
          <c:val>
            <c:numRef>
              <c:f>Sheet1!$D$2:$D$6</c:f>
              <c:numCache>
                <c:formatCode>General</c:formatCode>
                <c:ptCount val="5"/>
              </c:numCache>
            </c:numRef>
          </c:val>
          <c:smooth val="0"/>
          <c:extLst>
            <c:ext xmlns:c16="http://schemas.microsoft.com/office/drawing/2014/chart" uri="{C3380CC4-5D6E-409C-BE32-E72D297353CC}">
              <c16:uniqueId val="{00000002-22A4-4061-9CA2-8A8C2C8A6259}"/>
            </c:ext>
          </c:extLst>
        </c:ser>
        <c:dLbls>
          <c:dLblPos val="ctr"/>
          <c:showLegendKey val="0"/>
          <c:showVal val="1"/>
          <c:showCatName val="0"/>
          <c:showSerName val="0"/>
          <c:showPercent val="0"/>
          <c:showBubbleSize val="0"/>
        </c:dLbls>
        <c:marker val="1"/>
        <c:smooth val="0"/>
        <c:axId val="1173444591"/>
        <c:axId val="1173440015"/>
      </c:lineChart>
      <c:catAx>
        <c:axId val="1173444591"/>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Year</a:t>
                </a:r>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73440015"/>
        <c:crosses val="autoZero"/>
        <c:auto val="1"/>
        <c:lblAlgn val="ctr"/>
        <c:lblOffset val="100"/>
        <c:noMultiLvlLbl val="0"/>
      </c:catAx>
      <c:valAx>
        <c:axId val="1173440015"/>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Number of People (millions)</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173444591"/>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These cultures will then be added to a buffer</a:t>
            </a:r>
            <a:r>
              <a:rPr lang="en-US" baseline="0" dirty="0" smtClean="0"/>
              <a:t> which will serve to lyse the DNA from the RNA. As you can see in this image, an RNA binding membrane is then added to the solution and is centrifuged. RNA binds and settles to the bottom, while the DNA is washed away. This leaves just the RNA.</a:t>
            </a:r>
            <a:endParaRPr dirty="0"/>
          </a:p>
        </p:txBody>
      </p:sp>
    </p:spTree>
    <p:extLst>
      <p:ext uri="{BB962C8B-B14F-4D97-AF65-F5344CB8AC3E}">
        <p14:creationId xmlns:p14="http://schemas.microsoft.com/office/powerpoint/2010/main" val="3373188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 </a:t>
            </a:r>
            <a:r>
              <a:rPr lang="en-US" dirty="0" smtClean="0"/>
              <a:t>isolated RNA is then analyzed</a:t>
            </a:r>
            <a:r>
              <a:rPr lang="en-US" baseline="0" dirty="0" smtClean="0"/>
              <a:t> for expression using a process called </a:t>
            </a:r>
            <a:r>
              <a:rPr lang="en-US" baseline="0" dirty="0" err="1" smtClean="0"/>
              <a:t>taqman</a:t>
            </a:r>
            <a:r>
              <a:rPr lang="en-US" baseline="0" dirty="0" smtClean="0"/>
              <a:t> low-density microarrays. What this process essentially does is add a probe into the RNA by means of reverse transcription. Then as </a:t>
            </a:r>
            <a:r>
              <a:rPr lang="en-US" baseline="0" dirty="0" err="1" smtClean="0"/>
              <a:t>taq</a:t>
            </a:r>
            <a:r>
              <a:rPr lang="en-US" baseline="0" dirty="0" smtClean="0"/>
              <a:t> polymerase synthesizes new RNA from my base RNA, it will eventually reach these probes. It simply cleaves the probes and continues on with transcription. Once light is shone onto these separated probes, the green portion, known as the reporter, fluoresces, and these fluorescent grids can be analyzed using the </a:t>
            </a:r>
            <a:r>
              <a:rPr lang="en-US" baseline="0" dirty="0" err="1" smtClean="0"/>
              <a:t>taqman</a:t>
            </a:r>
            <a:r>
              <a:rPr lang="en-US" baseline="0" dirty="0" smtClean="0"/>
              <a:t> software. The software is able to tell us whether the miRNA was down-regulated if less fluorescence is present between the two samples. </a:t>
            </a:r>
            <a:endParaRPr dirty="0"/>
          </a:p>
        </p:txBody>
      </p:sp>
    </p:spTree>
    <p:extLst>
      <p:ext uri="{BB962C8B-B14F-4D97-AF65-F5344CB8AC3E}">
        <p14:creationId xmlns:p14="http://schemas.microsoft.com/office/powerpoint/2010/main" val="4263288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 </a:t>
            </a:r>
            <a:r>
              <a:rPr lang="en-US" dirty="0" smtClean="0"/>
              <a:t>isolated RNA is then analyzed</a:t>
            </a:r>
            <a:r>
              <a:rPr lang="en-US" baseline="0" dirty="0" smtClean="0"/>
              <a:t> for expression using a process called </a:t>
            </a:r>
            <a:r>
              <a:rPr lang="en-US" baseline="0" dirty="0" err="1" smtClean="0"/>
              <a:t>taqman</a:t>
            </a:r>
            <a:r>
              <a:rPr lang="en-US" baseline="0" dirty="0" smtClean="0"/>
              <a:t> low-density microarrays. What this process essentially does is add a probe into the RNA by means of reverse transcription. Then as </a:t>
            </a:r>
            <a:r>
              <a:rPr lang="en-US" baseline="0" dirty="0" err="1" smtClean="0"/>
              <a:t>taq</a:t>
            </a:r>
            <a:r>
              <a:rPr lang="en-US" baseline="0" dirty="0" smtClean="0"/>
              <a:t> polymerase synthesizes new RNA from my base RNA, it will eventually reach these probes. It simply cleaves the probes and continues on with transcription. Once light is shone onto these separated probes, the green portion, known as the reporter, fluoresces, and these fluorescent grids can be analyzed using the </a:t>
            </a:r>
            <a:r>
              <a:rPr lang="en-US" baseline="0" dirty="0" err="1" smtClean="0"/>
              <a:t>taqman</a:t>
            </a:r>
            <a:r>
              <a:rPr lang="en-US" baseline="0" dirty="0" smtClean="0"/>
              <a:t> software. The software is able to tell us whether the miRNA was down-regulated if less fluorescence is present between the two samples. </a:t>
            </a:r>
            <a:endParaRPr dirty="0"/>
          </a:p>
        </p:txBody>
      </p:sp>
    </p:spTree>
    <p:extLst>
      <p:ext uri="{BB962C8B-B14F-4D97-AF65-F5344CB8AC3E}">
        <p14:creationId xmlns:p14="http://schemas.microsoft.com/office/powerpoint/2010/main" val="373561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Ideally, my experiment would result in less fluorescence of miRNA that has been affected by the point mutation in FOXP2. From this, I would be able to add to this green circle that represents</a:t>
            </a:r>
            <a:r>
              <a:rPr lang="en-US" baseline="0" dirty="0" smtClean="0"/>
              <a:t> FOXP2. The purple and orange represent the amyloid beta genes reference earlier, and have found specific miRNAs that both affect (red) and are affected (black) by these genes. Moreover, should I find a commonality between these genes and the FOXP2 gene, I might be able to conclude that there is an umbrella network of miRNAs for dementia. </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dirty="0"/>
              <a:t>Currently, </a:t>
            </a:r>
            <a:r>
              <a:rPr lang="en" dirty="0" smtClean="0"/>
              <a:t>dementia</a:t>
            </a:r>
            <a:r>
              <a:rPr lang="en" baseline="0" dirty="0" smtClean="0"/>
              <a:t> prevalence is projected to double every 20 years by the year 2040. Dementia, characterized by cognitive decline, is most often associated with neurodegeneration, memory loss, and speech deficiencies. Two disorders that encompass these symptoms are Alzheimer’s disease and primary progressive aphasia. </a:t>
            </a:r>
            <a:endParaRPr lang="e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So here</a:t>
            </a:r>
            <a:r>
              <a:rPr lang="en-US" baseline="0" dirty="0" smtClean="0"/>
              <a:t> you can see a cell, this is the nucleus and this is the cytoplasm. The DNA within the nucleus encodes for both messenger RNA and micro RNA. MicroRNA is sent out of the nucleus where is it processed into mature miRNA. Likewise, the messenger RNA is sent into the cytoplasm where it would eventually meet up with the ribosome complex and begin translation. This, however, doesn’t happen. Instead, the mature miRNA is incorporated into a complex called the RNA induced silencing complex RISC. RISC targets sites on the messenger RNA and initiates degradation. </a:t>
            </a:r>
            <a:endParaRPr dirty="0"/>
          </a:p>
        </p:txBody>
      </p:sp>
    </p:spTree>
    <p:extLst>
      <p:ext uri="{BB962C8B-B14F-4D97-AF65-F5344CB8AC3E}">
        <p14:creationId xmlns:p14="http://schemas.microsoft.com/office/powerpoint/2010/main" val="4139367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This mRNA</a:t>
            </a:r>
            <a:r>
              <a:rPr lang="en-US" baseline="0" dirty="0" smtClean="0"/>
              <a:t> degradation thus leads to a silencing affect on the gene and lowers expression. </a:t>
            </a:r>
            <a:endParaRPr dirty="0"/>
          </a:p>
        </p:txBody>
      </p:sp>
    </p:spTree>
    <p:extLst>
      <p:ext uri="{BB962C8B-B14F-4D97-AF65-F5344CB8AC3E}">
        <p14:creationId xmlns:p14="http://schemas.microsoft.com/office/powerpoint/2010/main" val="309851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Different</a:t>
            </a:r>
            <a:r>
              <a:rPr lang="en-US" baseline="0" dirty="0" smtClean="0"/>
              <a:t> genes that are involved in AD and PPA have been studied regarding this process, like BACE1, APP, and FOXP2. BACE1 and APP are genes that are often associated with the amyloid beta pathway, which is the most commonly associated pathway with Alzheimer’s disease. FOXP2, however, is a gene associated with </a:t>
            </a:r>
            <a:r>
              <a:rPr lang="en-US" dirty="0" smtClean="0"/>
              <a:t>Language acquisition,</a:t>
            </a:r>
            <a:r>
              <a:rPr lang="en-US" baseline="0" dirty="0" smtClean="0"/>
              <a:t> production, and impairment. FOXP2 has not been thoroughly studied as a contributor to dementia but because of AD and PPA’s highly likelihood of speech deficiencies, I wanted to look at this gene further. </a:t>
            </a:r>
            <a:endParaRPr dirty="0"/>
          </a:p>
        </p:txBody>
      </p:sp>
    </p:spTree>
    <p:extLst>
      <p:ext uri="{BB962C8B-B14F-4D97-AF65-F5344CB8AC3E}">
        <p14:creationId xmlns:p14="http://schemas.microsoft.com/office/powerpoint/2010/main" val="353623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baseline="0" dirty="0" smtClean="0"/>
              <a:t>Previous studies have focused on the amyloid beta cascade. Here, the amyloid precursor protein gene encodes for a protein that can normally is 40 polypeptides in length. When mutated though, the chain is made up of 42 polypeptides, and this chain has been directly linked to the plaques that cause AD. Ab42 has been found to not only have less expression as a result of certain miRNAs because of the silencing </a:t>
            </a:r>
            <a:r>
              <a:rPr lang="en-US" baseline="0" dirty="0" err="1" smtClean="0"/>
              <a:t>complez</a:t>
            </a:r>
            <a:r>
              <a:rPr lang="en-US" baseline="0" dirty="0" smtClean="0"/>
              <a:t> I spoke about, but it was also found to down-regulate miRNAs themselves when mutated. </a:t>
            </a:r>
            <a:endParaRPr dirty="0"/>
          </a:p>
        </p:txBody>
      </p:sp>
    </p:spTree>
    <p:extLst>
      <p:ext uri="{BB962C8B-B14F-4D97-AF65-F5344CB8AC3E}">
        <p14:creationId xmlns:p14="http://schemas.microsoft.com/office/powerpoint/2010/main" val="347404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For this reason, I wanted to see if the FOXP2 gene, when mutated,</a:t>
            </a:r>
            <a:r>
              <a:rPr lang="en-US" baseline="0" dirty="0" smtClean="0"/>
              <a:t> would also regulate miRNA expression.</a:t>
            </a:r>
            <a:endParaRPr dirty="0"/>
          </a:p>
        </p:txBody>
      </p:sp>
    </p:spTree>
    <p:extLst>
      <p:ext uri="{BB962C8B-B14F-4D97-AF65-F5344CB8AC3E}">
        <p14:creationId xmlns:p14="http://schemas.microsoft.com/office/powerpoint/2010/main" val="2546947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My experiment was comprised of three separate steps.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During the first step, cell preparation, I will use</a:t>
            </a:r>
            <a:r>
              <a:rPr lang="en-US" baseline="0" dirty="0" smtClean="0"/>
              <a:t> mouse frontotemporal cells as the base. The frontotemporal region of the brain is the one most associated with language impairment. Half of my samples will contain the unaltered FOXP2 gene, while the other half will contain the point mutation affected FOXP2 gene.</a:t>
            </a:r>
            <a:endParaRPr dirty="0"/>
          </a:p>
        </p:txBody>
      </p:sp>
    </p:spTree>
    <p:extLst>
      <p:ext uri="{BB962C8B-B14F-4D97-AF65-F5344CB8AC3E}">
        <p14:creationId xmlns:p14="http://schemas.microsoft.com/office/powerpoint/2010/main" val="326344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Clr>
                <a:schemeClr val="dk1"/>
              </a:buClr>
              <a:buSzPct val="100000"/>
              <a:buNone/>
              <a:defRPr sz="2100">
                <a:solidFill>
                  <a:schemeClr val="dk1"/>
                </a:solidFill>
              </a:defRPr>
            </a:lvl1pPr>
            <a:lvl2pPr lvl="1" algn="ctr" rtl="0">
              <a:lnSpc>
                <a:spcPct val="100000"/>
              </a:lnSpc>
              <a:spcBef>
                <a:spcPts val="0"/>
              </a:spcBef>
              <a:spcAft>
                <a:spcPts val="0"/>
              </a:spcAft>
              <a:buClr>
                <a:schemeClr val="dk1"/>
              </a:buClr>
              <a:buSzPct val="100000"/>
              <a:buNone/>
              <a:defRPr sz="2100">
                <a:solidFill>
                  <a:schemeClr val="dk1"/>
                </a:solidFill>
              </a:defRPr>
            </a:lvl2pPr>
            <a:lvl3pPr lvl="2" algn="ctr" rtl="0">
              <a:lnSpc>
                <a:spcPct val="100000"/>
              </a:lnSpc>
              <a:spcBef>
                <a:spcPts val="0"/>
              </a:spcBef>
              <a:spcAft>
                <a:spcPts val="0"/>
              </a:spcAft>
              <a:buClr>
                <a:schemeClr val="dk1"/>
              </a:buClr>
              <a:buSzPct val="100000"/>
              <a:buNone/>
              <a:defRPr sz="2100">
                <a:solidFill>
                  <a:schemeClr val="dk1"/>
                </a:solidFill>
              </a:defRPr>
            </a:lvl3pPr>
            <a:lvl4pPr lvl="3" algn="ctr" rtl="0">
              <a:lnSpc>
                <a:spcPct val="100000"/>
              </a:lnSpc>
              <a:spcBef>
                <a:spcPts val="0"/>
              </a:spcBef>
              <a:spcAft>
                <a:spcPts val="0"/>
              </a:spcAft>
              <a:buClr>
                <a:schemeClr val="dk1"/>
              </a:buClr>
              <a:buSzPct val="100000"/>
              <a:buNone/>
              <a:defRPr sz="2100">
                <a:solidFill>
                  <a:schemeClr val="dk1"/>
                </a:solidFill>
              </a:defRPr>
            </a:lvl4pPr>
            <a:lvl5pPr lvl="4" algn="ctr" rtl="0">
              <a:lnSpc>
                <a:spcPct val="100000"/>
              </a:lnSpc>
              <a:spcBef>
                <a:spcPts val="0"/>
              </a:spcBef>
              <a:spcAft>
                <a:spcPts val="0"/>
              </a:spcAft>
              <a:buClr>
                <a:schemeClr val="dk1"/>
              </a:buClr>
              <a:buSzPct val="100000"/>
              <a:buNone/>
              <a:defRPr sz="2100">
                <a:solidFill>
                  <a:schemeClr val="dk1"/>
                </a:solidFill>
              </a:defRPr>
            </a:lvl5pPr>
            <a:lvl6pPr lvl="5" algn="ctr" rtl="0">
              <a:lnSpc>
                <a:spcPct val="100000"/>
              </a:lnSpc>
              <a:spcBef>
                <a:spcPts val="0"/>
              </a:spcBef>
              <a:spcAft>
                <a:spcPts val="0"/>
              </a:spcAft>
              <a:buClr>
                <a:schemeClr val="dk1"/>
              </a:buClr>
              <a:buSzPct val="100000"/>
              <a:buNone/>
              <a:defRPr sz="2100">
                <a:solidFill>
                  <a:schemeClr val="dk1"/>
                </a:solidFill>
              </a:defRPr>
            </a:lvl6pPr>
            <a:lvl7pPr lvl="6" algn="ctr" rtl="0">
              <a:lnSpc>
                <a:spcPct val="100000"/>
              </a:lnSpc>
              <a:spcBef>
                <a:spcPts val="0"/>
              </a:spcBef>
              <a:spcAft>
                <a:spcPts val="0"/>
              </a:spcAft>
              <a:buClr>
                <a:schemeClr val="dk1"/>
              </a:buClr>
              <a:buSzPct val="100000"/>
              <a:buNone/>
              <a:defRPr sz="2100">
                <a:solidFill>
                  <a:schemeClr val="dk1"/>
                </a:solidFill>
              </a:defRPr>
            </a:lvl7pPr>
            <a:lvl8pPr lvl="7" algn="ctr" rtl="0">
              <a:lnSpc>
                <a:spcPct val="100000"/>
              </a:lnSpc>
              <a:spcBef>
                <a:spcPts val="0"/>
              </a:spcBef>
              <a:spcAft>
                <a:spcPts val="0"/>
              </a:spcAft>
              <a:buClr>
                <a:schemeClr val="dk1"/>
              </a:buClr>
              <a:buSzPct val="100000"/>
              <a:buNone/>
              <a:defRPr sz="2100">
                <a:solidFill>
                  <a:schemeClr val="dk1"/>
                </a:solidFill>
              </a:defRPr>
            </a:lvl8pPr>
            <a:lvl9pPr lvl="8" algn="ctr" rtl="0">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rt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rtl="0">
              <a:spcBef>
                <a:spcPts val="0"/>
              </a:spcBef>
              <a:buClr>
                <a:schemeClr val="dk1"/>
              </a:buClr>
              <a:buSzPct val="100000"/>
              <a:buFont typeface="Oswald"/>
              <a:buNone/>
              <a:defRPr sz="3000">
                <a:solidFill>
                  <a:schemeClr val="dk1"/>
                </a:solidFill>
                <a:latin typeface="Oswald"/>
                <a:ea typeface="Oswald"/>
                <a:cs typeface="Oswald"/>
                <a:sym typeface="Oswald"/>
              </a:defRPr>
            </a:lvl2pPr>
            <a:lvl3pPr lvl="2" rtl="0">
              <a:spcBef>
                <a:spcPts val="0"/>
              </a:spcBef>
              <a:buClr>
                <a:schemeClr val="dk1"/>
              </a:buClr>
              <a:buSzPct val="100000"/>
              <a:buFont typeface="Oswald"/>
              <a:buNone/>
              <a:defRPr sz="3000">
                <a:solidFill>
                  <a:schemeClr val="dk1"/>
                </a:solidFill>
                <a:latin typeface="Oswald"/>
                <a:ea typeface="Oswald"/>
                <a:cs typeface="Oswald"/>
                <a:sym typeface="Oswald"/>
              </a:defRPr>
            </a:lvl3pPr>
            <a:lvl4pPr lvl="3" rtl="0">
              <a:spcBef>
                <a:spcPts val="0"/>
              </a:spcBef>
              <a:buClr>
                <a:schemeClr val="dk1"/>
              </a:buClr>
              <a:buSzPct val="100000"/>
              <a:buFont typeface="Oswald"/>
              <a:buNone/>
              <a:defRPr sz="3000">
                <a:solidFill>
                  <a:schemeClr val="dk1"/>
                </a:solidFill>
                <a:latin typeface="Oswald"/>
                <a:ea typeface="Oswald"/>
                <a:cs typeface="Oswald"/>
                <a:sym typeface="Oswald"/>
              </a:defRPr>
            </a:lvl4pPr>
            <a:lvl5pPr lvl="4" rtl="0">
              <a:spcBef>
                <a:spcPts val="0"/>
              </a:spcBef>
              <a:buClr>
                <a:schemeClr val="dk1"/>
              </a:buClr>
              <a:buSzPct val="100000"/>
              <a:buFont typeface="Oswald"/>
              <a:buNone/>
              <a:defRPr sz="3000">
                <a:solidFill>
                  <a:schemeClr val="dk1"/>
                </a:solidFill>
                <a:latin typeface="Oswald"/>
                <a:ea typeface="Oswald"/>
                <a:cs typeface="Oswald"/>
                <a:sym typeface="Oswald"/>
              </a:defRPr>
            </a:lvl5pPr>
            <a:lvl6pPr lvl="5" rtl="0">
              <a:spcBef>
                <a:spcPts val="0"/>
              </a:spcBef>
              <a:buClr>
                <a:schemeClr val="dk1"/>
              </a:buClr>
              <a:buSzPct val="100000"/>
              <a:buFont typeface="Oswald"/>
              <a:buNone/>
              <a:defRPr sz="3000">
                <a:solidFill>
                  <a:schemeClr val="dk1"/>
                </a:solidFill>
                <a:latin typeface="Oswald"/>
                <a:ea typeface="Oswald"/>
                <a:cs typeface="Oswald"/>
                <a:sym typeface="Oswald"/>
              </a:defRPr>
            </a:lvl6pPr>
            <a:lvl7pPr lvl="6" rtl="0">
              <a:spcBef>
                <a:spcPts val="0"/>
              </a:spcBef>
              <a:buClr>
                <a:schemeClr val="dk1"/>
              </a:buClr>
              <a:buSzPct val="100000"/>
              <a:buFont typeface="Oswald"/>
              <a:buNone/>
              <a:defRPr sz="3000">
                <a:solidFill>
                  <a:schemeClr val="dk1"/>
                </a:solidFill>
                <a:latin typeface="Oswald"/>
                <a:ea typeface="Oswald"/>
                <a:cs typeface="Oswald"/>
                <a:sym typeface="Oswald"/>
              </a:defRPr>
            </a:lvl7pPr>
            <a:lvl8pPr lvl="7" rtl="0">
              <a:spcBef>
                <a:spcPts val="0"/>
              </a:spcBef>
              <a:buClr>
                <a:schemeClr val="dk1"/>
              </a:buClr>
              <a:buSzPct val="100000"/>
              <a:buFont typeface="Oswald"/>
              <a:buNone/>
              <a:defRPr sz="3000">
                <a:solidFill>
                  <a:schemeClr val="dk1"/>
                </a:solidFill>
                <a:latin typeface="Oswald"/>
                <a:ea typeface="Oswald"/>
                <a:cs typeface="Oswald"/>
                <a:sym typeface="Oswald"/>
              </a:defRPr>
            </a:lvl8pPr>
            <a:lvl9pPr lvl="8" rtl="0">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rtl="0">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lvl="0">
              <a:spcBef>
                <a:spcPts val="0"/>
              </a:spcBef>
              <a:buNone/>
            </a:pPr>
            <a:r>
              <a:rPr lang="en" dirty="0" smtClean="0"/>
              <a:t>Down-Regulation of miRNAs by Mutated FOXP2</a:t>
            </a:r>
            <a:endParaRPr lang="en" dirty="0"/>
          </a:p>
        </p:txBody>
      </p:sp>
      <p:sp>
        <p:nvSpPr>
          <p:cNvPr id="60" name="Shape 60"/>
          <p:cNvSpPr txBox="1">
            <a:spLocks noGrp="1"/>
          </p:cNvSpPr>
          <p:nvPr>
            <p:ph type="subTitle" idx="1"/>
          </p:nvPr>
        </p:nvSpPr>
        <p:spPr>
          <a:xfrm>
            <a:off x="671250" y="3174874"/>
            <a:ext cx="7801500" cy="1557900"/>
          </a:xfrm>
          <a:prstGeom prst="rect">
            <a:avLst/>
          </a:prstGeom>
        </p:spPr>
        <p:txBody>
          <a:bodyPr lIns="91425" tIns="91425" rIns="91425" bIns="91425" anchor="t" anchorCtr="0">
            <a:noAutofit/>
          </a:bodyPr>
          <a:lstStyle/>
          <a:p>
            <a:pPr lvl="0">
              <a:spcBef>
                <a:spcPts val="0"/>
              </a:spcBef>
              <a:buNone/>
            </a:pPr>
            <a:r>
              <a:rPr lang="en" dirty="0"/>
              <a:t>Ellen </a:t>
            </a:r>
            <a:r>
              <a:rPr lang="en" dirty="0" smtClean="0"/>
              <a:t>Korcovelos</a:t>
            </a:r>
          </a:p>
          <a:p>
            <a:pPr lvl="0">
              <a:spcBef>
                <a:spcPts val="0"/>
              </a:spcBef>
              <a:buNone/>
            </a:pPr>
            <a:r>
              <a:rPr lang="en" dirty="0" smtClean="0"/>
              <a:t>May 11, 2016</a:t>
            </a:r>
            <a:endParaRPr lang="en" dirty="0"/>
          </a:p>
          <a:p>
            <a:pPr lvl="0">
              <a:spcBef>
                <a:spcPts val="0"/>
              </a:spcBef>
              <a:buNone/>
            </a:pPr>
            <a:r>
              <a:rPr lang="en" dirty="0" smtClean="0"/>
              <a:t>BNFO 300</a:t>
            </a:r>
            <a:endParaRPr lang="en"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a:solidFill>
            <a:schemeClr val="tx1">
              <a:lumMod val="65000"/>
            </a:schemeClr>
          </a:solidFill>
        </p:grpSpPr>
        <p:sp>
          <p:nvSpPr>
            <p:cNvPr id="81" name="Shape 81"/>
            <p:cNvSpPr txBox="1"/>
            <p:nvPr/>
          </p:nvSpPr>
          <p:spPr>
            <a:xfrm>
              <a:off x="431925"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½ point mutation affected FOXP2</a:t>
            </a:r>
            <a:endParaRPr lang="en" sz="1600" dirty="0"/>
          </a:p>
        </p:txBody>
      </p:sp>
      <p:grpSp>
        <p:nvGrpSpPr>
          <p:cNvPr id="85" name="Shape 85"/>
          <p:cNvGrpSpPr/>
          <p:nvPr/>
        </p:nvGrpSpPr>
        <p:grpSpPr>
          <a:xfrm>
            <a:off x="3320450" y="1304875"/>
            <a:ext cx="2632500" cy="3416400"/>
            <a:chOff x="3320450" y="1304875"/>
            <a:chExt cx="2632500" cy="3416400"/>
          </a:xfrm>
        </p:grpSpPr>
        <p:sp>
          <p:nvSpPr>
            <p:cNvPr id="86" name="Shape 86"/>
            <p:cNvSpPr txBox="1"/>
            <p:nvPr/>
          </p:nvSpPr>
          <p:spPr>
            <a:xfrm>
              <a:off x="3324050"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a:solidFill>
            <a:schemeClr val="tx1">
              <a:lumMod val="65000"/>
            </a:schemeClr>
          </a:solidFill>
        </p:grpSpPr>
        <p:sp>
          <p:nvSpPr>
            <p:cNvPr id="91" name="Shape 91"/>
            <p:cNvSpPr/>
            <p:nvPr/>
          </p:nvSpPr>
          <p:spPr>
            <a:xfrm>
              <a:off x="621540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grp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tx1">
              <a:lumMod val="65000"/>
            </a:schemeClr>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tx1">
              <a:lumMod val="65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bg2">
              <a:lumMod val="20000"/>
              <a:lumOff val="80000"/>
            </a:schemeClr>
          </a:solidFill>
        </p:grpSpPr>
        <p:sp>
          <p:nvSpPr>
            <p:cNvPr id="5" name="Flowchart: Manual Operation 4"/>
            <p:cNvSpPr/>
            <p:nvPr/>
          </p:nvSpPr>
          <p:spPr>
            <a:xfrm>
              <a:off x="3593631" y="3708449"/>
              <a:ext cx="480548" cy="747150"/>
            </a:xfrm>
            <a:prstGeom prst="flowChartManualOperation">
              <a:avLst/>
            </a:prstGeom>
            <a:solidFill>
              <a:schemeClr val="accent5">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solidFill>
              <a:schemeClr val="accent5">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tx1">
              <a:lumMod val="6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 descr="SPin_RNA_Tiss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0266" y="731375"/>
            <a:ext cx="1324917" cy="355208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39908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a:solidFill>
            <a:schemeClr val="tx1">
              <a:lumMod val="65000"/>
            </a:schemeClr>
          </a:solidFill>
        </p:grpSpPr>
        <p:sp>
          <p:nvSpPr>
            <p:cNvPr id="81" name="Shape 81"/>
            <p:cNvSpPr txBox="1"/>
            <p:nvPr/>
          </p:nvSpPr>
          <p:spPr>
            <a:xfrm>
              <a:off x="431925"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½ point mutation affected FOXP2</a:t>
            </a:r>
            <a:endParaRPr lang="en" sz="1600" dirty="0"/>
          </a:p>
        </p:txBody>
      </p:sp>
      <p:grpSp>
        <p:nvGrpSpPr>
          <p:cNvPr id="85" name="Shape 85"/>
          <p:cNvGrpSpPr/>
          <p:nvPr/>
        </p:nvGrpSpPr>
        <p:grpSpPr>
          <a:xfrm>
            <a:off x="3320450" y="1304875"/>
            <a:ext cx="2632500" cy="3416400"/>
            <a:chOff x="3320450" y="1304875"/>
            <a:chExt cx="2632500" cy="3416400"/>
          </a:xfrm>
          <a:solidFill>
            <a:schemeClr val="tx1">
              <a:lumMod val="65000"/>
            </a:schemeClr>
          </a:solidFill>
        </p:grpSpPr>
        <p:sp>
          <p:nvSpPr>
            <p:cNvPr id="86" name="Shape 86"/>
            <p:cNvSpPr txBox="1"/>
            <p:nvPr/>
          </p:nvSpPr>
          <p:spPr>
            <a:xfrm>
              <a:off x="3324050"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p:grpSpPr>
        <p:sp>
          <p:nvSpPr>
            <p:cNvPr id="91" name="Shape 91"/>
            <p:cNvSpPr/>
            <p:nvPr/>
          </p:nvSpPr>
          <p:spPr>
            <a:xfrm>
              <a:off x="621540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tx1">
              <a:lumMod val="65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tx1">
              <a:lumMod val="65000"/>
            </a:schemeClr>
          </a:solidFill>
        </p:grpSpPr>
        <p:sp>
          <p:nvSpPr>
            <p:cNvPr id="5" name="Flowchart: Manual Operation 4"/>
            <p:cNvSpPr/>
            <p:nvPr/>
          </p:nvSpPr>
          <p:spPr>
            <a:xfrm>
              <a:off x="359363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131" y="1157438"/>
            <a:ext cx="2857500" cy="1400175"/>
          </a:xfrm>
          <a:prstGeom prst="rect">
            <a:avLst/>
          </a:prstGeom>
          <a:ln>
            <a:solidFill>
              <a:schemeClr val="accent1"/>
            </a:solid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654" y="1137897"/>
            <a:ext cx="2922454" cy="1484586"/>
          </a:xfrm>
          <a:prstGeom prst="rect">
            <a:avLst/>
          </a:prstGeom>
        </p:spPr>
      </p:pic>
    </p:spTree>
    <p:extLst>
      <p:ext uri="{BB962C8B-B14F-4D97-AF65-F5344CB8AC3E}">
        <p14:creationId xmlns:p14="http://schemas.microsoft.com/office/powerpoint/2010/main" val="3884529201"/>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a:solidFill>
            <a:schemeClr val="tx1">
              <a:lumMod val="65000"/>
            </a:schemeClr>
          </a:solidFill>
        </p:grpSpPr>
        <p:sp>
          <p:nvSpPr>
            <p:cNvPr id="81" name="Shape 81"/>
            <p:cNvSpPr txBox="1"/>
            <p:nvPr/>
          </p:nvSpPr>
          <p:spPr>
            <a:xfrm>
              <a:off x="431925"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½ point mutation affected FOXP2</a:t>
            </a:r>
            <a:endParaRPr lang="en" sz="1600" dirty="0"/>
          </a:p>
        </p:txBody>
      </p:sp>
      <p:grpSp>
        <p:nvGrpSpPr>
          <p:cNvPr id="85" name="Shape 85"/>
          <p:cNvGrpSpPr/>
          <p:nvPr/>
        </p:nvGrpSpPr>
        <p:grpSpPr>
          <a:xfrm>
            <a:off x="3320450" y="1304875"/>
            <a:ext cx="2632500" cy="3416400"/>
            <a:chOff x="3320450" y="1304875"/>
            <a:chExt cx="2632500" cy="3416400"/>
          </a:xfrm>
          <a:solidFill>
            <a:schemeClr val="tx1">
              <a:lumMod val="65000"/>
            </a:schemeClr>
          </a:solidFill>
        </p:grpSpPr>
        <p:sp>
          <p:nvSpPr>
            <p:cNvPr id="86" name="Shape 86"/>
            <p:cNvSpPr txBox="1"/>
            <p:nvPr/>
          </p:nvSpPr>
          <p:spPr>
            <a:xfrm>
              <a:off x="3324050"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p:grpSpPr>
        <p:sp>
          <p:nvSpPr>
            <p:cNvPr id="91" name="Shape 91"/>
            <p:cNvSpPr/>
            <p:nvPr/>
          </p:nvSpPr>
          <p:spPr>
            <a:xfrm>
              <a:off x="621540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tx1">
              <a:lumMod val="65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tx1">
              <a:lumMod val="65000"/>
            </a:schemeClr>
          </a:solidFill>
        </p:grpSpPr>
        <p:sp>
          <p:nvSpPr>
            <p:cNvPr id="5" name="Flowchart: Manual Operation 4"/>
            <p:cNvSpPr/>
            <p:nvPr/>
          </p:nvSpPr>
          <p:spPr>
            <a:xfrm>
              <a:off x="359363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131" y="1157438"/>
            <a:ext cx="2857500" cy="1400175"/>
          </a:xfrm>
          <a:prstGeom prst="rect">
            <a:avLst/>
          </a:prstGeom>
          <a:ln>
            <a:solidFill>
              <a:schemeClr val="accent1"/>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5436" y="2904834"/>
            <a:ext cx="3976935" cy="1594881"/>
          </a:xfrm>
          <a:prstGeom prst="rect">
            <a:avLst/>
          </a:prstGeom>
          <a:ln>
            <a:solidFill>
              <a:schemeClr val="accent1"/>
            </a:solidFill>
          </a:ln>
        </p:spPr>
      </p:pic>
    </p:spTree>
    <p:extLst>
      <p:ext uri="{BB962C8B-B14F-4D97-AF65-F5344CB8AC3E}">
        <p14:creationId xmlns:p14="http://schemas.microsoft.com/office/powerpoint/2010/main" val="356475408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6" presetClass="emph" presetSubtype="0" fill="hold" nodeType="withEffect">
                                  <p:stCondLst>
                                    <p:cond delay="0"/>
                                  </p:stCondLst>
                                  <p:childTnLst>
                                    <p:animScale>
                                      <p:cBhvr>
                                        <p:cTn id="8" dur="2000" fill="hold"/>
                                        <p:tgtEl>
                                          <p:spTgt spid="4"/>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65500" y="1733850"/>
            <a:ext cx="4045199" cy="1675800"/>
          </a:xfrm>
          <a:prstGeom prst="rect">
            <a:avLst/>
          </a:prstGeom>
        </p:spPr>
        <p:txBody>
          <a:bodyPr lIns="91425" tIns="91425" rIns="91425" bIns="91425" anchor="ctr" anchorCtr="0">
            <a:noAutofit/>
          </a:bodyPr>
          <a:lstStyle/>
          <a:p>
            <a:pPr lvl="0">
              <a:spcBef>
                <a:spcPts val="0"/>
              </a:spcBef>
              <a:buNone/>
            </a:pPr>
            <a:r>
              <a:rPr lang="en" dirty="0" smtClean="0"/>
              <a:t>Possible Results</a:t>
            </a:r>
            <a:endParaRPr lang="e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1707" y="989703"/>
            <a:ext cx="4316262" cy="2761138"/>
          </a:xfrm>
          <a:prstGeom prst="rect">
            <a:avLst/>
          </a:prstGeom>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Thank you.</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dirty="0"/>
              <a:t>I</a:t>
            </a:r>
            <a:r>
              <a:rPr lang="en" dirty="0" smtClean="0"/>
              <a:t>ssue </a:t>
            </a:r>
            <a:r>
              <a:rPr lang="en" dirty="0"/>
              <a:t>at hand</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lang="en" dirty="0"/>
          </a:p>
        </p:txBody>
      </p:sp>
      <p:graphicFrame>
        <p:nvGraphicFramePr>
          <p:cNvPr id="5" name="Chart 4"/>
          <p:cNvGraphicFramePr/>
          <p:nvPr>
            <p:extLst>
              <p:ext uri="{D42A27DB-BD31-4B8C-83A1-F6EECF244321}">
                <p14:modId xmlns:p14="http://schemas.microsoft.com/office/powerpoint/2010/main" val="4194951033"/>
              </p:ext>
            </p:extLst>
          </p:nvPr>
        </p:nvGraphicFramePr>
        <p:xfrm>
          <a:off x="3588717" y="1152475"/>
          <a:ext cx="5391827" cy="3278301"/>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a:xfrm>
            <a:off x="952404" y="1319987"/>
            <a:ext cx="1764631"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Dementia</a:t>
            </a:r>
            <a:endParaRPr lang="en-US" sz="1800" dirty="0">
              <a:solidFill>
                <a:schemeClr val="tx1"/>
              </a:solidFill>
            </a:endParaRPr>
          </a:p>
        </p:txBody>
      </p:sp>
      <p:sp>
        <p:nvSpPr>
          <p:cNvPr id="10" name="Rounded Rectangle 9"/>
          <p:cNvSpPr/>
          <p:nvPr/>
        </p:nvSpPr>
        <p:spPr>
          <a:xfrm>
            <a:off x="228969"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Neurodegeneration</a:t>
            </a:r>
            <a:endParaRPr lang="en-US" sz="700" dirty="0">
              <a:solidFill>
                <a:schemeClr val="tx1"/>
              </a:solidFill>
            </a:endParaRPr>
          </a:p>
        </p:txBody>
      </p:sp>
      <p:sp>
        <p:nvSpPr>
          <p:cNvPr id="19" name="Rounded Rectangle 18"/>
          <p:cNvSpPr/>
          <p:nvPr/>
        </p:nvSpPr>
        <p:spPr>
          <a:xfrm>
            <a:off x="1320812"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Memory Loss</a:t>
            </a:r>
            <a:endParaRPr lang="en-US" sz="700" dirty="0">
              <a:solidFill>
                <a:schemeClr val="tx1"/>
              </a:solidFill>
            </a:endParaRPr>
          </a:p>
        </p:txBody>
      </p:sp>
      <p:sp>
        <p:nvSpPr>
          <p:cNvPr id="20" name="Rounded Rectangle 19"/>
          <p:cNvSpPr/>
          <p:nvPr/>
        </p:nvSpPr>
        <p:spPr>
          <a:xfrm>
            <a:off x="2412655" y="2375642"/>
            <a:ext cx="1027816" cy="320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smtClean="0">
                <a:solidFill>
                  <a:schemeClr val="tx1"/>
                </a:solidFill>
              </a:rPr>
              <a:t>Speech Deficiencies</a:t>
            </a:r>
            <a:endParaRPr lang="en-US" sz="700" dirty="0">
              <a:solidFill>
                <a:schemeClr val="tx1"/>
              </a:solidFill>
            </a:endParaRPr>
          </a:p>
        </p:txBody>
      </p:sp>
      <p:cxnSp>
        <p:nvCxnSpPr>
          <p:cNvPr id="13" name="Straight Arrow Connector 12"/>
          <p:cNvCxnSpPr>
            <a:stCxn id="7" idx="2"/>
            <a:endCxn id="10" idx="0"/>
          </p:cNvCxnSpPr>
          <p:nvPr/>
        </p:nvCxnSpPr>
        <p:spPr>
          <a:xfrm flipH="1">
            <a:off x="742877" y="1929587"/>
            <a:ext cx="1091843"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19" idx="0"/>
          </p:cNvCxnSpPr>
          <p:nvPr/>
        </p:nvCxnSpPr>
        <p:spPr>
          <a:xfrm>
            <a:off x="1834720" y="1929587"/>
            <a:ext cx="0"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2"/>
            <a:endCxn id="20" idx="0"/>
          </p:cNvCxnSpPr>
          <p:nvPr/>
        </p:nvCxnSpPr>
        <p:spPr>
          <a:xfrm>
            <a:off x="1834720" y="1929587"/>
            <a:ext cx="1091843" cy="44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957719" y="3026234"/>
            <a:ext cx="1753999"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Alzheimer’s Disease</a:t>
            </a:r>
          </a:p>
        </p:txBody>
      </p:sp>
      <p:sp>
        <p:nvSpPr>
          <p:cNvPr id="28" name="Rounded Rectangle 27"/>
          <p:cNvSpPr/>
          <p:nvPr/>
        </p:nvSpPr>
        <p:spPr>
          <a:xfrm>
            <a:off x="957720" y="3299523"/>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Mild Cognitive Impairment</a:t>
            </a:r>
          </a:p>
        </p:txBody>
      </p:sp>
      <p:sp>
        <p:nvSpPr>
          <p:cNvPr id="29" name="Rounded Rectangle 28"/>
          <p:cNvSpPr/>
          <p:nvPr/>
        </p:nvSpPr>
        <p:spPr>
          <a:xfrm>
            <a:off x="957719" y="3567031"/>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Frontotemporal Dementia</a:t>
            </a:r>
          </a:p>
        </p:txBody>
      </p:sp>
      <p:sp>
        <p:nvSpPr>
          <p:cNvPr id="30" name="Rounded Rectangle 29"/>
          <p:cNvSpPr/>
          <p:nvPr/>
        </p:nvSpPr>
        <p:spPr>
          <a:xfrm>
            <a:off x="957719" y="3834539"/>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Primary Progressive Aphasia</a:t>
            </a:r>
          </a:p>
        </p:txBody>
      </p:sp>
      <p:sp>
        <p:nvSpPr>
          <p:cNvPr id="31" name="Rounded Rectangle 30"/>
          <p:cNvSpPr/>
          <p:nvPr/>
        </p:nvSpPr>
        <p:spPr>
          <a:xfrm>
            <a:off x="957719" y="4102047"/>
            <a:ext cx="1753998" cy="232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Vascular Dementia</a:t>
            </a:r>
          </a:p>
        </p:txBody>
      </p:sp>
      <p:cxnSp>
        <p:nvCxnSpPr>
          <p:cNvPr id="24" name="Straight Arrow Connector 23"/>
          <p:cNvCxnSpPr>
            <a:stCxn id="10" idx="2"/>
            <a:endCxn id="22" idx="0"/>
          </p:cNvCxnSpPr>
          <p:nvPr/>
        </p:nvCxnSpPr>
        <p:spPr>
          <a:xfrm>
            <a:off x="742877" y="2696484"/>
            <a:ext cx="1091842"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2"/>
            <a:endCxn id="22" idx="0"/>
          </p:cNvCxnSpPr>
          <p:nvPr/>
        </p:nvCxnSpPr>
        <p:spPr>
          <a:xfrm flipH="1">
            <a:off x="1834719" y="2696484"/>
            <a:ext cx="1"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0" idx="2"/>
            <a:endCxn id="22" idx="0"/>
          </p:cNvCxnSpPr>
          <p:nvPr/>
        </p:nvCxnSpPr>
        <p:spPr>
          <a:xfrm flipH="1">
            <a:off x="1834719" y="2696484"/>
            <a:ext cx="1091844" cy="32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3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7" presetClass="emph" presetSubtype="2" fill="hold" grpId="0" nodeType="clickEffect">
                                  <p:stCondLst>
                                    <p:cond delay="0"/>
                                  </p:stCondLst>
                                  <p:childTnLst>
                                    <p:animClr clrSpc="rgb" dir="cw">
                                      <p:cBhvr>
                                        <p:cTn id="51" dur="2000" fill="hold"/>
                                        <p:tgtEl>
                                          <p:spTgt spid="22"/>
                                        </p:tgtEl>
                                        <p:attrNameLst>
                                          <p:attrName>stroke.color</p:attrName>
                                        </p:attrNameLst>
                                      </p:cBhvr>
                                      <p:to>
                                        <a:schemeClr val="hlink"/>
                                      </p:to>
                                    </p:animClr>
                                    <p:set>
                                      <p:cBhvr>
                                        <p:cTn id="52" dur="2000" fill="hold"/>
                                        <p:tgtEl>
                                          <p:spTgt spid="22"/>
                                        </p:tgtEl>
                                        <p:attrNameLst>
                                          <p:attrName>stroke.on</p:attrName>
                                        </p:attrNameLst>
                                      </p:cBhvr>
                                      <p:to>
                                        <p:strVal val="true"/>
                                      </p:to>
                                    </p:set>
                                  </p:childTnLst>
                                </p:cTn>
                              </p:par>
                              <p:par>
                                <p:cTn id="53" presetID="7" presetClass="emph" presetSubtype="2" fill="hold" grpId="0" nodeType="withEffect">
                                  <p:stCondLst>
                                    <p:cond delay="0"/>
                                  </p:stCondLst>
                                  <p:childTnLst>
                                    <p:animClr clrSpc="rgb" dir="cw">
                                      <p:cBhvr>
                                        <p:cTn id="54" dur="2000" fill="hold"/>
                                        <p:tgtEl>
                                          <p:spTgt spid="30"/>
                                        </p:tgtEl>
                                        <p:attrNameLst>
                                          <p:attrName>stroke.color</p:attrName>
                                        </p:attrNameLst>
                                      </p:cBhvr>
                                      <p:to>
                                        <a:schemeClr val="hlink"/>
                                      </p:to>
                                    </p:animClr>
                                    <p:set>
                                      <p:cBhvr>
                                        <p:cTn id="55" dur="2000" fill="hold"/>
                                        <p:tgtEl>
                                          <p:spTgt spid="3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P spid="7" grpId="0" animBg="1"/>
      <p:bldP spid="10" grpId="0" animBg="1"/>
      <p:bldP spid="19" grpId="0" animBg="1"/>
      <p:bldP spid="20" grpId="0" animBg="1"/>
      <p:bldP spid="22" grpId="0" animBg="1"/>
      <p:bldP spid="22" grpId="1" animBg="1"/>
      <p:bldP spid="28" grpId="0" animBg="1"/>
      <p:bldP spid="29" grpId="0" animBg="1"/>
      <p:bldP spid="30" grpId="0" animBg="1"/>
      <p:bldP spid="30" grpId="1"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chemeClr val="accent5">
                    <a:lumMod val="75000"/>
                  </a:schemeClr>
                </a:solidFill>
              </a:rPr>
              <a:t>Mature miRNA</a:t>
            </a:r>
            <a:endParaRPr lang="en-US" dirty="0">
              <a:solidFill>
                <a:schemeClr val="accent5">
                  <a:lumMod val="75000"/>
                </a:schemeClr>
              </a:solidFill>
            </a:endParaRPr>
          </a:p>
        </p:txBody>
      </p:sp>
      <p:sp>
        <p:nvSpPr>
          <p:cNvPr id="2" name="TextBox 1"/>
          <p:cNvSpPr txBox="1"/>
          <p:nvPr/>
        </p:nvSpPr>
        <p:spPr>
          <a:xfrm>
            <a:off x="6737292" y="2017016"/>
            <a:ext cx="1408267" cy="646331"/>
          </a:xfrm>
          <a:prstGeom prst="rect">
            <a:avLst/>
          </a:prstGeom>
          <a:noFill/>
        </p:spPr>
        <p:txBody>
          <a:bodyPr wrap="square" rtlCol="0">
            <a:spAutoFit/>
          </a:bodyPr>
          <a:lstStyle/>
          <a:p>
            <a:pPr algn="ctr"/>
            <a:r>
              <a:rPr lang="en-US" sz="1200" dirty="0" smtClean="0">
                <a:solidFill>
                  <a:schemeClr val="accent6"/>
                </a:solidFill>
              </a:rPr>
              <a:t>RISC = </a:t>
            </a:r>
            <a:r>
              <a:rPr lang="en-US" sz="1200" dirty="0">
                <a:solidFill>
                  <a:schemeClr val="accent6"/>
                </a:solidFill>
              </a:rPr>
              <a:t>R</a:t>
            </a:r>
            <a:r>
              <a:rPr lang="en-US" sz="1200" dirty="0" smtClean="0">
                <a:solidFill>
                  <a:schemeClr val="accent6"/>
                </a:solidFill>
              </a:rPr>
              <a:t>NA-induced silencing complex</a:t>
            </a:r>
            <a:endParaRPr lang="en-US" sz="1200" dirty="0">
              <a:solidFill>
                <a:schemeClr val="accent6"/>
              </a:solidFill>
            </a:endParaRPr>
          </a:p>
        </p:txBody>
      </p:sp>
    </p:spTree>
    <p:extLst>
      <p:ext uri="{BB962C8B-B14F-4D97-AF65-F5344CB8AC3E}">
        <p14:creationId xmlns:p14="http://schemas.microsoft.com/office/powerpoint/2010/main" val="17860576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500"/>
                                        <p:tgtEl>
                                          <p:spTgt spid="4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1"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500"/>
                                        <p:tgtEl>
                                          <p:spTgt spid="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5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500"/>
                                        <p:tgtEl>
                                          <p:spTgt spid="45"/>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3"/>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03"/>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04"/>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05"/>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0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12" grpId="0" animBg="1"/>
      <p:bldP spid="40" grpId="0" animBg="1"/>
      <p:bldP spid="15" grpId="0" animBg="1"/>
      <p:bldP spid="16" grpId="0" animBg="1"/>
      <p:bldP spid="50" grpId="0" animBg="1"/>
      <p:bldP spid="51" grpId="0" animBg="1"/>
      <p:bldP spid="52" grpId="0" animBg="1"/>
      <p:bldP spid="47" grpId="0" animBg="1"/>
      <p:bldP spid="53" grpId="0" animBg="1"/>
      <p:bldP spid="78" grpId="0" animBg="1"/>
      <p:bldP spid="103" grpId="0" animBg="1"/>
      <p:bldP spid="104" grpId="0" animBg="1"/>
      <p:bldP spid="105" grpId="0" animBg="1"/>
      <p:bldP spid="106" grpId="0" animBg="1"/>
      <p:bldP spid="56" grpId="0"/>
      <p:bldP spid="107" grpId="0"/>
      <p:bldP spid="108" grpId="0"/>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2" name="Oval 1"/>
          <p:cNvSpPr/>
          <p:nvPr/>
        </p:nvSpPr>
        <p:spPr>
          <a:xfrm>
            <a:off x="7100435" y="2872292"/>
            <a:ext cx="1139923" cy="90445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505854" y="4347868"/>
            <a:ext cx="3344185" cy="307777"/>
          </a:xfrm>
          <a:prstGeom prst="rect">
            <a:avLst/>
          </a:prstGeom>
          <a:noFill/>
        </p:spPr>
        <p:txBody>
          <a:bodyPr wrap="none" rtlCol="0">
            <a:spAutoFit/>
          </a:bodyPr>
          <a:lstStyle/>
          <a:p>
            <a:r>
              <a:rPr lang="en-US" dirty="0" smtClean="0">
                <a:solidFill>
                  <a:srgbClr val="FFFF00"/>
                </a:solidFill>
              </a:rPr>
              <a:t>mRNA decay	gene expression</a:t>
            </a:r>
            <a:endParaRPr lang="en-US" dirty="0">
              <a:solidFill>
                <a:srgbClr val="FFFF00"/>
              </a:solidFill>
            </a:endParaRPr>
          </a:p>
        </p:txBody>
      </p:sp>
      <p:cxnSp>
        <p:nvCxnSpPr>
          <p:cNvPr id="6" name="Straight Arrow Connector 5"/>
          <p:cNvCxnSpPr/>
          <p:nvPr/>
        </p:nvCxnSpPr>
        <p:spPr>
          <a:xfrm flipV="1">
            <a:off x="5425171" y="4289178"/>
            <a:ext cx="0" cy="36646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244854" y="4279937"/>
            <a:ext cx="1643" cy="375708"/>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66818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7" name="TextBox 6"/>
          <p:cNvSpPr txBox="1"/>
          <p:nvPr/>
        </p:nvSpPr>
        <p:spPr>
          <a:xfrm>
            <a:off x="215153" y="1452282"/>
            <a:ext cx="774571" cy="307777"/>
          </a:xfrm>
          <a:prstGeom prst="rect">
            <a:avLst/>
          </a:prstGeom>
          <a:noFill/>
        </p:spPr>
        <p:txBody>
          <a:bodyPr wrap="none" rtlCol="0">
            <a:spAutoFit/>
          </a:bodyPr>
          <a:lstStyle/>
          <a:p>
            <a:r>
              <a:rPr lang="en-US" dirty="0" smtClean="0">
                <a:solidFill>
                  <a:srgbClr val="FFC000"/>
                </a:solidFill>
              </a:rPr>
              <a:t>BACE1</a:t>
            </a:r>
            <a:endParaRPr lang="en-US" dirty="0">
              <a:solidFill>
                <a:srgbClr val="FFC000"/>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6" name="TextBox 35"/>
          <p:cNvSpPr txBox="1"/>
          <p:nvPr/>
        </p:nvSpPr>
        <p:spPr>
          <a:xfrm>
            <a:off x="1605007" y="1561435"/>
            <a:ext cx="772969" cy="307777"/>
          </a:xfrm>
          <a:prstGeom prst="rect">
            <a:avLst/>
          </a:prstGeom>
          <a:noFill/>
        </p:spPr>
        <p:txBody>
          <a:bodyPr wrap="none" rtlCol="0">
            <a:spAutoFit/>
          </a:bodyPr>
          <a:lstStyle/>
          <a:p>
            <a:r>
              <a:rPr lang="en-US" dirty="0" smtClean="0">
                <a:solidFill>
                  <a:srgbClr val="FFC000"/>
                </a:solidFill>
              </a:rPr>
              <a:t>FOXP2</a:t>
            </a:r>
            <a:endParaRPr lang="en-US" dirty="0">
              <a:solidFill>
                <a:srgbClr val="FFC000"/>
              </a:solidFill>
            </a:endParaRPr>
          </a:p>
        </p:txBody>
      </p:sp>
    </p:spTree>
    <p:extLst>
      <p:ext uri="{BB962C8B-B14F-4D97-AF65-F5344CB8AC3E}">
        <p14:creationId xmlns:p14="http://schemas.microsoft.com/office/powerpoint/2010/main" val="327906504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7100435" y="2979534"/>
            <a:ext cx="950194" cy="546707"/>
            <a:chOff x="7100435" y="2979534"/>
            <a:chExt cx="950194" cy="546707"/>
          </a:xfrm>
        </p:grpSpPr>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3" name="TextBox 32"/>
          <p:cNvSpPr txBox="1"/>
          <p:nvPr/>
        </p:nvSpPr>
        <p:spPr>
          <a:xfrm>
            <a:off x="1795240" y="1564034"/>
            <a:ext cx="606256" cy="307777"/>
          </a:xfrm>
          <a:prstGeom prst="rect">
            <a:avLst/>
          </a:prstGeom>
          <a:noFill/>
        </p:spPr>
        <p:txBody>
          <a:bodyPr wrap="none" rtlCol="0">
            <a:spAutoFit/>
          </a:bodyPr>
          <a:lstStyle/>
          <a:p>
            <a:r>
              <a:rPr lang="en-US" dirty="0" smtClean="0">
                <a:solidFill>
                  <a:srgbClr val="FFC000"/>
                </a:solidFill>
              </a:rPr>
              <a:t>A</a:t>
            </a:r>
            <a:r>
              <a:rPr lang="el-GR" dirty="0">
                <a:solidFill>
                  <a:srgbClr val="FFC000"/>
                </a:solidFill>
              </a:rPr>
              <a:t>β</a:t>
            </a:r>
            <a:r>
              <a:rPr lang="en-US" dirty="0" smtClean="0">
                <a:solidFill>
                  <a:srgbClr val="FFC000"/>
                </a:solidFill>
                <a:latin typeface="+mj-lt"/>
              </a:rPr>
              <a:t>42</a:t>
            </a:r>
            <a:endParaRPr lang="en-US" dirty="0">
              <a:solidFill>
                <a:srgbClr val="FFC000"/>
              </a:solidFill>
              <a:latin typeface="+mj-lt"/>
            </a:endParaRPr>
          </a:p>
        </p:txBody>
      </p:sp>
      <p:cxnSp>
        <p:nvCxnSpPr>
          <p:cNvPr id="4" name="Elbow Connector 3"/>
          <p:cNvCxnSpPr>
            <a:stCxn id="35" idx="2"/>
            <a:endCxn id="33" idx="1"/>
          </p:cNvCxnSpPr>
          <p:nvPr/>
        </p:nvCxnSpPr>
        <p:spPr>
          <a:xfrm rot="16200000" flipH="1">
            <a:off x="1464827" y="1387509"/>
            <a:ext cx="226231" cy="434595"/>
          </a:xfrm>
          <a:prstGeom prst="bent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99239" y="2300203"/>
            <a:ext cx="75681" cy="247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10435" y="707118"/>
            <a:ext cx="1107996" cy="523220"/>
          </a:xfrm>
          <a:prstGeom prst="rect">
            <a:avLst/>
          </a:prstGeom>
          <a:noFill/>
        </p:spPr>
        <p:txBody>
          <a:bodyPr wrap="none" rtlCol="0">
            <a:spAutoFit/>
          </a:bodyPr>
          <a:lstStyle/>
          <a:p>
            <a:r>
              <a:rPr lang="en-US" dirty="0">
                <a:solidFill>
                  <a:srgbClr val="FFC000"/>
                </a:solidFill>
              </a:rPr>
              <a:t>A</a:t>
            </a:r>
            <a:r>
              <a:rPr lang="el-GR" dirty="0">
                <a:solidFill>
                  <a:srgbClr val="FFC000"/>
                </a:solidFill>
              </a:rPr>
              <a:t>β</a:t>
            </a:r>
            <a:r>
              <a:rPr lang="en-US" dirty="0" smtClean="0">
                <a:solidFill>
                  <a:srgbClr val="FFC000"/>
                </a:solidFill>
              </a:rPr>
              <a:t>42	</a:t>
            </a:r>
            <a:endParaRPr lang="en-US" dirty="0">
              <a:solidFill>
                <a:srgbClr val="FFC000"/>
              </a:solidFill>
            </a:endParaRPr>
          </a:p>
          <a:p>
            <a:endParaRPr lang="en-US" dirty="0"/>
          </a:p>
        </p:txBody>
      </p:sp>
      <p:sp>
        <p:nvSpPr>
          <p:cNvPr id="57" name="Freeform 56"/>
          <p:cNvSpPr/>
          <p:nvPr/>
        </p:nvSpPr>
        <p:spPr>
          <a:xfrm>
            <a:off x="8237106" y="731375"/>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7471959" y="757827"/>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6903868" y="1124867"/>
            <a:ext cx="1107996" cy="523220"/>
          </a:xfrm>
          <a:prstGeom prst="rect">
            <a:avLst/>
          </a:prstGeom>
          <a:noFill/>
        </p:spPr>
        <p:txBody>
          <a:bodyPr wrap="none" rtlCol="0">
            <a:spAutoFit/>
          </a:bodyPr>
          <a:lstStyle/>
          <a:p>
            <a:r>
              <a:rPr lang="en-US" dirty="0">
                <a:solidFill>
                  <a:srgbClr val="FFC000"/>
                </a:solidFill>
              </a:rPr>
              <a:t>A</a:t>
            </a:r>
            <a:r>
              <a:rPr lang="el-GR" dirty="0">
                <a:solidFill>
                  <a:srgbClr val="FFC000"/>
                </a:solidFill>
              </a:rPr>
              <a:t>β</a:t>
            </a:r>
            <a:r>
              <a:rPr lang="en-US" dirty="0" smtClean="0">
                <a:solidFill>
                  <a:srgbClr val="FFC000"/>
                </a:solidFill>
              </a:rPr>
              <a:t>42	</a:t>
            </a:r>
            <a:endParaRPr lang="en-US" dirty="0">
              <a:solidFill>
                <a:srgbClr val="FFC000"/>
              </a:solidFill>
            </a:endParaRPr>
          </a:p>
          <a:p>
            <a:endParaRPr lang="en-US" dirty="0"/>
          </a:p>
        </p:txBody>
      </p:sp>
      <p:sp>
        <p:nvSpPr>
          <p:cNvPr id="59" name="Freeform 58"/>
          <p:cNvSpPr/>
          <p:nvPr/>
        </p:nvSpPr>
        <p:spPr>
          <a:xfrm>
            <a:off x="8230539" y="1149124"/>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Left Arrow 59"/>
          <p:cNvSpPr/>
          <p:nvPr/>
        </p:nvSpPr>
        <p:spPr>
          <a:xfrm rot="10800000">
            <a:off x="7505570" y="1174819"/>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42886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5">
                                            <p:txEl>
                                              <p:pRg st="0" end="0"/>
                                            </p:txEl>
                                          </p:spTgt>
                                        </p:tgtEl>
                                        <p:attrNameLst>
                                          <p:attrName>style.color</p:attrName>
                                        </p:attrNameLst>
                                      </p:cBhvr>
                                      <p:to>
                                        <a:srgbClr val="F7221D"/>
                                      </p:to>
                                    </p:animClr>
                                  </p:childTnLst>
                                </p:cTn>
                              </p:par>
                              <p:par>
                                <p:cTn id="7" presetID="10"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fade">
                                      <p:cBhvr>
                                        <p:cTn id="23" dur="500"/>
                                        <p:tgtEl>
                                          <p:spTgt spid="5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fade">
                                      <p:cBhvr>
                                        <p:cTn id="31" dur="500"/>
                                        <p:tgtEl>
                                          <p:spTgt spid="5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P spid="57" grpId="0" animBg="1"/>
      <p:bldP spid="17" grpId="0" animBg="1"/>
      <p:bldP spid="58" grpId="0"/>
      <p:bldP spid="59" grpId="0" animBg="1"/>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miRNAs and dementia</a:t>
            </a:r>
            <a:endParaRPr lang="en" dirty="0"/>
          </a:p>
        </p:txBody>
      </p:sp>
      <p:sp>
        <p:nvSpPr>
          <p:cNvPr id="3" name="Arc 2"/>
          <p:cNvSpPr/>
          <p:nvPr/>
        </p:nvSpPr>
        <p:spPr>
          <a:xfrm rot="5400000">
            <a:off x="209184" y="2005731"/>
            <a:ext cx="2751221" cy="3240506"/>
          </a:xfrm>
          <a:prstGeom prst="arc">
            <a:avLst>
              <a:gd name="adj1" fmla="val 16606238"/>
              <a:gd name="adj2" fmla="val 0"/>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a:off x="493632" y="1017725"/>
            <a:ext cx="2751221" cy="3240506"/>
          </a:xfrm>
          <a:prstGeom prst="arc">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 name="Group 4"/>
          <p:cNvGrpSpPr/>
          <p:nvPr/>
        </p:nvGrpSpPr>
        <p:grpSpPr>
          <a:xfrm>
            <a:off x="906212" y="2180630"/>
            <a:ext cx="1187114" cy="377201"/>
            <a:chOff x="906212" y="2180630"/>
            <a:chExt cx="1187114" cy="377201"/>
          </a:xfrm>
        </p:grpSpPr>
        <p:sp>
          <p:nvSpPr>
            <p:cNvPr id="12" name="Freeform 11"/>
            <p:cNvSpPr/>
            <p:nvPr/>
          </p:nvSpPr>
          <p:spPr>
            <a:xfrm>
              <a:off x="1090695"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rot="10495456">
              <a:off x="906212" y="2180630"/>
              <a:ext cx="1002631" cy="377201"/>
            </a:xfrm>
            <a:custGeom>
              <a:avLst/>
              <a:gdLst>
                <a:gd name="connsiteX0" fmla="*/ 0 w 1002631"/>
                <a:gd name="connsiteY0" fmla="*/ 369002 h 377201"/>
                <a:gd name="connsiteX1" fmla="*/ 240631 w 1002631"/>
                <a:gd name="connsiteY1" fmla="*/ 34 h 377201"/>
                <a:gd name="connsiteX2" fmla="*/ 393031 w 1002631"/>
                <a:gd name="connsiteY2" fmla="*/ 344939 h 377201"/>
                <a:gd name="connsiteX3" fmla="*/ 617621 w 1002631"/>
                <a:gd name="connsiteY3" fmla="*/ 24097 h 377201"/>
                <a:gd name="connsiteX4" fmla="*/ 802105 w 1002631"/>
                <a:gd name="connsiteY4" fmla="*/ 377023 h 377201"/>
                <a:gd name="connsiteX5" fmla="*/ 1002631 w 1002631"/>
                <a:gd name="connsiteY5" fmla="*/ 72223 h 37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2631" h="377201">
                  <a:moveTo>
                    <a:pt x="0" y="369002"/>
                  </a:moveTo>
                  <a:cubicBezTo>
                    <a:pt x="87563" y="186523"/>
                    <a:pt x="175126" y="4044"/>
                    <a:pt x="240631" y="34"/>
                  </a:cubicBezTo>
                  <a:cubicBezTo>
                    <a:pt x="306136" y="-3976"/>
                    <a:pt x="330199" y="340928"/>
                    <a:pt x="393031" y="344939"/>
                  </a:cubicBezTo>
                  <a:cubicBezTo>
                    <a:pt x="455863" y="348949"/>
                    <a:pt x="549442" y="18750"/>
                    <a:pt x="617621" y="24097"/>
                  </a:cubicBezTo>
                  <a:cubicBezTo>
                    <a:pt x="685800" y="29444"/>
                    <a:pt x="737937" y="369002"/>
                    <a:pt x="802105" y="377023"/>
                  </a:cubicBezTo>
                  <a:cubicBezTo>
                    <a:pt x="866273" y="385044"/>
                    <a:pt x="937126" y="120349"/>
                    <a:pt x="1002631" y="72223"/>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reeform 14"/>
          <p:cNvSpPr/>
          <p:nvPr/>
        </p:nvSpPr>
        <p:spPr>
          <a:xfrm>
            <a:off x="773344" y="3313021"/>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2264130" y="3270167"/>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2" idx="2"/>
          </p:cNvCxnSpPr>
          <p:nvPr/>
        </p:nvCxnSpPr>
        <p:spPr>
          <a:xfrm flipH="1">
            <a:off x="953060" y="2525569"/>
            <a:ext cx="530666" cy="64857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2" idx="4"/>
          </p:cNvCxnSpPr>
          <p:nvPr/>
        </p:nvCxnSpPr>
        <p:spPr>
          <a:xfrm>
            <a:off x="1892800" y="2557653"/>
            <a:ext cx="371330" cy="57287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055686"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3911620" y="3496526"/>
            <a:ext cx="634701" cy="280217"/>
          </a:xfrm>
          <a:custGeom>
            <a:avLst/>
            <a:gdLst>
              <a:gd name="connsiteX0" fmla="*/ 0 w 634701"/>
              <a:gd name="connsiteY0" fmla="*/ 226393 h 280217"/>
              <a:gd name="connsiteX1" fmla="*/ 150607 w 634701"/>
              <a:gd name="connsiteY1" fmla="*/ 482 h 280217"/>
              <a:gd name="connsiteX2" fmla="*/ 301214 w 634701"/>
              <a:gd name="connsiteY2" fmla="*/ 280181 h 280217"/>
              <a:gd name="connsiteX3" fmla="*/ 516367 w 634701"/>
              <a:gd name="connsiteY3" fmla="*/ 21997 h 280217"/>
              <a:gd name="connsiteX4" fmla="*/ 634701 w 634701"/>
              <a:gd name="connsiteY4" fmla="*/ 269423 h 280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01" h="280217">
                <a:moveTo>
                  <a:pt x="0" y="226393"/>
                </a:moveTo>
                <a:cubicBezTo>
                  <a:pt x="50202" y="108955"/>
                  <a:pt x="100405" y="-8483"/>
                  <a:pt x="150607" y="482"/>
                </a:cubicBezTo>
                <a:cubicBezTo>
                  <a:pt x="200809" y="9447"/>
                  <a:pt x="240254" y="276595"/>
                  <a:pt x="301214" y="280181"/>
                </a:cubicBezTo>
                <a:cubicBezTo>
                  <a:pt x="362174" y="283767"/>
                  <a:pt x="460786" y="23790"/>
                  <a:pt x="516367" y="21997"/>
                </a:cubicBezTo>
                <a:cubicBezTo>
                  <a:pt x="571948" y="20204"/>
                  <a:pt x="471543" y="310661"/>
                  <a:pt x="634701" y="269423"/>
                </a:cubicBezTo>
              </a:path>
            </a:pathLst>
          </a:cu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5317595" y="1966172"/>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717448" y="2278449"/>
            <a:ext cx="1280442" cy="97002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540399" y="3593238"/>
            <a:ext cx="2231317" cy="923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5729909" y="2169752"/>
            <a:ext cx="1309116" cy="1100415"/>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flipV="1">
            <a:off x="4622012" y="3270167"/>
            <a:ext cx="2402732" cy="366467"/>
          </a:xfrm>
          <a:prstGeom prst="bentConnector3">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5830646" y="2278449"/>
            <a:ext cx="1021976" cy="712177"/>
          </a:xfrm>
          <a:custGeom>
            <a:avLst/>
            <a:gdLst>
              <a:gd name="connsiteX0" fmla="*/ 182880 w 763793"/>
              <a:gd name="connsiteY0" fmla="*/ 140100 h 509384"/>
              <a:gd name="connsiteX1" fmla="*/ 182880 w 763793"/>
              <a:gd name="connsiteY1" fmla="*/ 140100 h 509384"/>
              <a:gd name="connsiteX2" fmla="*/ 279699 w 763793"/>
              <a:gd name="connsiteY2" fmla="*/ 161615 h 509384"/>
              <a:gd name="connsiteX3" fmla="*/ 355003 w 763793"/>
              <a:gd name="connsiteY3" fmla="*/ 129342 h 509384"/>
              <a:gd name="connsiteX4" fmla="*/ 398033 w 763793"/>
              <a:gd name="connsiteY4" fmla="*/ 107827 h 509384"/>
              <a:gd name="connsiteX5" fmla="*/ 473337 w 763793"/>
              <a:gd name="connsiteY5" fmla="*/ 54038 h 509384"/>
              <a:gd name="connsiteX6" fmla="*/ 527125 w 763793"/>
              <a:gd name="connsiteY6" fmla="*/ 250 h 509384"/>
              <a:gd name="connsiteX7" fmla="*/ 559398 w 763793"/>
              <a:gd name="connsiteY7" fmla="*/ 11008 h 509384"/>
              <a:gd name="connsiteX8" fmla="*/ 602429 w 763793"/>
              <a:gd name="connsiteY8" fmla="*/ 64796 h 509384"/>
              <a:gd name="connsiteX9" fmla="*/ 623944 w 763793"/>
              <a:gd name="connsiteY9" fmla="*/ 97069 h 509384"/>
              <a:gd name="connsiteX10" fmla="*/ 720763 w 763793"/>
              <a:gd name="connsiteY10" fmla="*/ 183130 h 509384"/>
              <a:gd name="connsiteX11" fmla="*/ 742278 w 763793"/>
              <a:gd name="connsiteY11" fmla="*/ 215403 h 509384"/>
              <a:gd name="connsiteX12" fmla="*/ 763793 w 763793"/>
              <a:gd name="connsiteY12" fmla="*/ 279949 h 509384"/>
              <a:gd name="connsiteX13" fmla="*/ 753036 w 763793"/>
              <a:gd name="connsiteY13" fmla="*/ 312222 h 509384"/>
              <a:gd name="connsiteX14" fmla="*/ 688490 w 763793"/>
              <a:gd name="connsiteY14" fmla="*/ 333737 h 509384"/>
              <a:gd name="connsiteX15" fmla="*/ 623944 w 763793"/>
              <a:gd name="connsiteY15" fmla="*/ 322980 h 509384"/>
              <a:gd name="connsiteX16" fmla="*/ 505610 w 763793"/>
              <a:gd name="connsiteY16" fmla="*/ 344495 h 509384"/>
              <a:gd name="connsiteX17" fmla="*/ 484094 w 763793"/>
              <a:gd name="connsiteY17" fmla="*/ 366010 h 509384"/>
              <a:gd name="connsiteX18" fmla="*/ 462579 w 763793"/>
              <a:gd name="connsiteY18" fmla="*/ 430556 h 509384"/>
              <a:gd name="connsiteX19" fmla="*/ 451821 w 763793"/>
              <a:gd name="connsiteY19" fmla="*/ 505860 h 509384"/>
              <a:gd name="connsiteX20" fmla="*/ 387276 w 763793"/>
              <a:gd name="connsiteY20" fmla="*/ 484344 h 509384"/>
              <a:gd name="connsiteX21" fmla="*/ 355003 w 763793"/>
              <a:gd name="connsiteY21" fmla="*/ 473587 h 509384"/>
              <a:gd name="connsiteX22" fmla="*/ 322730 w 763793"/>
              <a:gd name="connsiteY22" fmla="*/ 462829 h 509384"/>
              <a:gd name="connsiteX23" fmla="*/ 247426 w 763793"/>
              <a:gd name="connsiteY23" fmla="*/ 398283 h 509384"/>
              <a:gd name="connsiteX24" fmla="*/ 204396 w 763793"/>
              <a:gd name="connsiteY24" fmla="*/ 301464 h 509384"/>
              <a:gd name="connsiteX25" fmla="*/ 193638 w 763793"/>
              <a:gd name="connsiteY25" fmla="*/ 269191 h 509384"/>
              <a:gd name="connsiteX26" fmla="*/ 129092 w 763793"/>
              <a:gd name="connsiteY26" fmla="*/ 247676 h 509384"/>
              <a:gd name="connsiteX27" fmla="*/ 0 w 763793"/>
              <a:gd name="connsiteY27" fmla="*/ 226161 h 509384"/>
              <a:gd name="connsiteX28" fmla="*/ 10758 w 763793"/>
              <a:gd name="connsiteY28" fmla="*/ 150857 h 509384"/>
              <a:gd name="connsiteX29" fmla="*/ 43031 w 763793"/>
              <a:gd name="connsiteY29" fmla="*/ 129342 h 509384"/>
              <a:gd name="connsiteX30" fmla="*/ 75304 w 763793"/>
              <a:gd name="connsiteY30" fmla="*/ 118584 h 509384"/>
              <a:gd name="connsiteX31" fmla="*/ 182880 w 763793"/>
              <a:gd name="connsiteY31" fmla="*/ 140100 h 50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793" h="509384">
                <a:moveTo>
                  <a:pt x="182880" y="140100"/>
                </a:moveTo>
                <a:lnTo>
                  <a:pt x="182880" y="140100"/>
                </a:lnTo>
                <a:cubicBezTo>
                  <a:pt x="215153" y="147272"/>
                  <a:pt x="246723" y="159260"/>
                  <a:pt x="279699" y="161615"/>
                </a:cubicBezTo>
                <a:cubicBezTo>
                  <a:pt x="348035" y="166496"/>
                  <a:pt x="318004" y="154007"/>
                  <a:pt x="355003" y="129342"/>
                </a:cubicBezTo>
                <a:cubicBezTo>
                  <a:pt x="368346" y="120447"/>
                  <a:pt x="384984" y="117148"/>
                  <a:pt x="398033" y="107827"/>
                </a:cubicBezTo>
                <a:cubicBezTo>
                  <a:pt x="499798" y="35137"/>
                  <a:pt x="355400" y="113008"/>
                  <a:pt x="473337" y="54038"/>
                </a:cubicBezTo>
                <a:cubicBezTo>
                  <a:pt x="485888" y="35212"/>
                  <a:pt x="500230" y="4732"/>
                  <a:pt x="527125" y="250"/>
                </a:cubicBezTo>
                <a:cubicBezTo>
                  <a:pt x="538310" y="-1614"/>
                  <a:pt x="548640" y="7422"/>
                  <a:pt x="559398" y="11008"/>
                </a:cubicBezTo>
                <a:cubicBezTo>
                  <a:pt x="625619" y="110341"/>
                  <a:pt x="541114" y="-11847"/>
                  <a:pt x="602429" y="64796"/>
                </a:cubicBezTo>
                <a:cubicBezTo>
                  <a:pt x="610506" y="74892"/>
                  <a:pt x="615354" y="87406"/>
                  <a:pt x="623944" y="97069"/>
                </a:cubicBezTo>
                <a:cubicBezTo>
                  <a:pt x="677535" y="157360"/>
                  <a:pt x="671712" y="150430"/>
                  <a:pt x="720763" y="183130"/>
                </a:cubicBezTo>
                <a:cubicBezTo>
                  <a:pt x="727935" y="193888"/>
                  <a:pt x="737027" y="203588"/>
                  <a:pt x="742278" y="215403"/>
                </a:cubicBezTo>
                <a:cubicBezTo>
                  <a:pt x="751489" y="236127"/>
                  <a:pt x="763793" y="279949"/>
                  <a:pt x="763793" y="279949"/>
                </a:cubicBezTo>
                <a:cubicBezTo>
                  <a:pt x="760207" y="290707"/>
                  <a:pt x="762263" y="305631"/>
                  <a:pt x="753036" y="312222"/>
                </a:cubicBezTo>
                <a:cubicBezTo>
                  <a:pt x="734581" y="325404"/>
                  <a:pt x="688490" y="333737"/>
                  <a:pt x="688490" y="333737"/>
                </a:cubicBezTo>
                <a:cubicBezTo>
                  <a:pt x="666975" y="330151"/>
                  <a:pt x="645756" y="322980"/>
                  <a:pt x="623944" y="322980"/>
                </a:cubicBezTo>
                <a:cubicBezTo>
                  <a:pt x="563120" y="322980"/>
                  <a:pt x="550997" y="329365"/>
                  <a:pt x="505610" y="344495"/>
                </a:cubicBezTo>
                <a:cubicBezTo>
                  <a:pt x="498438" y="351667"/>
                  <a:pt x="488630" y="356938"/>
                  <a:pt x="484094" y="366010"/>
                </a:cubicBezTo>
                <a:cubicBezTo>
                  <a:pt x="473951" y="386295"/>
                  <a:pt x="462579" y="430556"/>
                  <a:pt x="462579" y="430556"/>
                </a:cubicBezTo>
                <a:cubicBezTo>
                  <a:pt x="458993" y="455657"/>
                  <a:pt x="472454" y="491122"/>
                  <a:pt x="451821" y="505860"/>
                </a:cubicBezTo>
                <a:cubicBezTo>
                  <a:pt x="433366" y="519042"/>
                  <a:pt x="408791" y="491516"/>
                  <a:pt x="387276" y="484344"/>
                </a:cubicBezTo>
                <a:lnTo>
                  <a:pt x="355003" y="473587"/>
                </a:lnTo>
                <a:lnTo>
                  <a:pt x="322730" y="462829"/>
                </a:lnTo>
                <a:cubicBezTo>
                  <a:pt x="270557" y="410656"/>
                  <a:pt x="296577" y="431050"/>
                  <a:pt x="247426" y="398283"/>
                </a:cubicBezTo>
                <a:cubicBezTo>
                  <a:pt x="213331" y="347139"/>
                  <a:pt x="230000" y="378277"/>
                  <a:pt x="204396" y="301464"/>
                </a:cubicBezTo>
                <a:cubicBezTo>
                  <a:pt x="200810" y="290706"/>
                  <a:pt x="204396" y="272777"/>
                  <a:pt x="193638" y="269191"/>
                </a:cubicBezTo>
                <a:cubicBezTo>
                  <a:pt x="172123" y="262019"/>
                  <a:pt x="151463" y="251404"/>
                  <a:pt x="129092" y="247676"/>
                </a:cubicBezTo>
                <a:lnTo>
                  <a:pt x="0" y="226161"/>
                </a:lnTo>
                <a:cubicBezTo>
                  <a:pt x="3586" y="201060"/>
                  <a:pt x="460" y="174028"/>
                  <a:pt x="10758" y="150857"/>
                </a:cubicBezTo>
                <a:cubicBezTo>
                  <a:pt x="16009" y="139042"/>
                  <a:pt x="31467" y="135124"/>
                  <a:pt x="43031" y="129342"/>
                </a:cubicBezTo>
                <a:cubicBezTo>
                  <a:pt x="53173" y="124271"/>
                  <a:pt x="64234" y="121044"/>
                  <a:pt x="75304" y="118584"/>
                </a:cubicBezTo>
                <a:cubicBezTo>
                  <a:pt x="129017" y="106648"/>
                  <a:pt x="164951" y="136514"/>
                  <a:pt x="182880" y="140100"/>
                </a:cubicBezTo>
                <a:close/>
              </a:path>
            </a:pathLst>
          </a:cu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solidFill>
              </a:rPr>
              <a:t>RISC</a:t>
            </a:r>
            <a:endParaRPr lang="en-US" dirty="0">
              <a:solidFill>
                <a:schemeClr val="accent6"/>
              </a:solidFill>
            </a:endParaRPr>
          </a:p>
        </p:txBody>
      </p:sp>
      <p:cxnSp>
        <p:nvCxnSpPr>
          <p:cNvPr id="49" name="Straight Arrow Connector 48"/>
          <p:cNvCxnSpPr/>
          <p:nvPr/>
        </p:nvCxnSpPr>
        <p:spPr>
          <a:xfrm flipV="1">
            <a:off x="4546321" y="2137016"/>
            <a:ext cx="649623" cy="3273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7100435" y="2979534"/>
            <a:ext cx="950194" cy="546707"/>
            <a:chOff x="7100435" y="2979534"/>
            <a:chExt cx="950194" cy="546707"/>
          </a:xfrm>
        </p:grpSpPr>
        <p:sp>
          <p:nvSpPr>
            <p:cNvPr id="53" name="Arc 52"/>
            <p:cNvSpPr/>
            <p:nvPr/>
          </p:nvSpPr>
          <p:spPr>
            <a:xfrm>
              <a:off x="7100435" y="3226835"/>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p:cNvSpPr/>
            <p:nvPr/>
          </p:nvSpPr>
          <p:spPr>
            <a:xfrm flipV="1">
              <a:off x="7358618" y="3227492"/>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Arc 102"/>
            <p:cNvSpPr/>
            <p:nvPr/>
          </p:nvSpPr>
          <p:spPr>
            <a:xfrm>
              <a:off x="7358618" y="3151129"/>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Arc 103"/>
            <p:cNvSpPr/>
            <p:nvPr/>
          </p:nvSpPr>
          <p:spPr>
            <a:xfrm>
              <a:off x="7616801" y="3343942"/>
              <a:ext cx="243902" cy="1191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nvSpPr>
          <p:spPr>
            <a:xfrm flipV="1">
              <a:off x="7663354" y="2979534"/>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Arc 105"/>
            <p:cNvSpPr/>
            <p:nvPr/>
          </p:nvSpPr>
          <p:spPr>
            <a:xfrm flipV="1">
              <a:off x="7838999" y="3294438"/>
              <a:ext cx="211630" cy="231803"/>
            </a:xfrm>
            <a:prstGeom prst="arc">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6" name="TextBox 55"/>
          <p:cNvSpPr txBox="1"/>
          <p:nvPr/>
        </p:nvSpPr>
        <p:spPr>
          <a:xfrm>
            <a:off x="311700" y="3636634"/>
            <a:ext cx="713657" cy="307777"/>
          </a:xfrm>
          <a:prstGeom prst="rect">
            <a:avLst/>
          </a:prstGeom>
          <a:noFill/>
        </p:spPr>
        <p:txBody>
          <a:bodyPr wrap="none" rtlCol="0">
            <a:spAutoFit/>
          </a:bodyPr>
          <a:lstStyle/>
          <a:p>
            <a:r>
              <a:rPr lang="en-US" dirty="0" smtClean="0">
                <a:solidFill>
                  <a:schemeClr val="accent4"/>
                </a:solidFill>
              </a:rPr>
              <a:t>mRNA</a:t>
            </a:r>
            <a:endParaRPr lang="en-US" dirty="0">
              <a:solidFill>
                <a:schemeClr val="accent4"/>
              </a:solidFill>
            </a:endParaRPr>
          </a:p>
        </p:txBody>
      </p:sp>
      <p:sp>
        <p:nvSpPr>
          <p:cNvPr id="107" name="TextBox 106"/>
          <p:cNvSpPr txBox="1"/>
          <p:nvPr/>
        </p:nvSpPr>
        <p:spPr>
          <a:xfrm>
            <a:off x="1963716" y="3681305"/>
            <a:ext cx="753732" cy="307777"/>
          </a:xfrm>
          <a:prstGeom prst="rect">
            <a:avLst/>
          </a:prstGeom>
          <a:noFill/>
        </p:spPr>
        <p:txBody>
          <a:bodyPr wrap="none" rtlCol="0">
            <a:spAutoFit/>
          </a:bodyPr>
          <a:lstStyle/>
          <a:p>
            <a:r>
              <a:rPr lang="en-US" dirty="0" smtClean="0">
                <a:solidFill>
                  <a:srgbClr val="92D050"/>
                </a:solidFill>
              </a:rPr>
              <a:t>miRNA</a:t>
            </a:r>
            <a:endParaRPr lang="en-US" dirty="0">
              <a:solidFill>
                <a:srgbClr val="92D050"/>
              </a:solidFill>
            </a:endParaRPr>
          </a:p>
        </p:txBody>
      </p:sp>
      <p:sp>
        <p:nvSpPr>
          <p:cNvPr id="108" name="TextBox 107"/>
          <p:cNvSpPr txBox="1"/>
          <p:nvPr/>
        </p:nvSpPr>
        <p:spPr>
          <a:xfrm>
            <a:off x="4871132" y="1532742"/>
            <a:ext cx="1359668" cy="307777"/>
          </a:xfrm>
          <a:prstGeom prst="rect">
            <a:avLst/>
          </a:prstGeom>
          <a:noFill/>
        </p:spPr>
        <p:txBody>
          <a:bodyPr wrap="none" rtlCol="0">
            <a:spAutoFit/>
          </a:bodyPr>
          <a:lstStyle/>
          <a:p>
            <a:r>
              <a:rPr lang="en-US" dirty="0" smtClean="0">
                <a:solidFill>
                  <a:srgbClr val="476D1D"/>
                </a:solidFill>
              </a:rPr>
              <a:t>Mature miRNA</a:t>
            </a:r>
            <a:endParaRPr lang="en-US" dirty="0">
              <a:solidFill>
                <a:srgbClr val="476D1D"/>
              </a:solidFill>
            </a:endParaRPr>
          </a:p>
        </p:txBody>
      </p:sp>
      <p:sp>
        <p:nvSpPr>
          <p:cNvPr id="35" name="TextBox 34"/>
          <p:cNvSpPr txBox="1"/>
          <p:nvPr/>
        </p:nvSpPr>
        <p:spPr>
          <a:xfrm>
            <a:off x="1087974" y="1183915"/>
            <a:ext cx="545342" cy="307777"/>
          </a:xfrm>
          <a:prstGeom prst="rect">
            <a:avLst/>
          </a:prstGeom>
          <a:noFill/>
        </p:spPr>
        <p:txBody>
          <a:bodyPr wrap="none" rtlCol="0">
            <a:spAutoFit/>
          </a:bodyPr>
          <a:lstStyle/>
          <a:p>
            <a:r>
              <a:rPr lang="en-US" dirty="0" smtClean="0">
                <a:solidFill>
                  <a:srgbClr val="FFC000"/>
                </a:solidFill>
              </a:rPr>
              <a:t>APP</a:t>
            </a:r>
            <a:endParaRPr lang="en-US" dirty="0">
              <a:solidFill>
                <a:srgbClr val="FFC000"/>
              </a:solidFill>
            </a:endParaRPr>
          </a:p>
        </p:txBody>
      </p:sp>
      <p:sp>
        <p:nvSpPr>
          <p:cNvPr id="33" name="TextBox 32"/>
          <p:cNvSpPr txBox="1"/>
          <p:nvPr/>
        </p:nvSpPr>
        <p:spPr>
          <a:xfrm>
            <a:off x="1795240" y="1564034"/>
            <a:ext cx="606256" cy="307777"/>
          </a:xfrm>
          <a:prstGeom prst="rect">
            <a:avLst/>
          </a:prstGeom>
          <a:noFill/>
        </p:spPr>
        <p:txBody>
          <a:bodyPr wrap="none" rtlCol="0">
            <a:spAutoFit/>
          </a:bodyPr>
          <a:lstStyle/>
          <a:p>
            <a:r>
              <a:rPr lang="en-US" dirty="0" smtClean="0">
                <a:solidFill>
                  <a:srgbClr val="FFC000"/>
                </a:solidFill>
              </a:rPr>
              <a:t>A</a:t>
            </a:r>
            <a:r>
              <a:rPr lang="el-GR" dirty="0">
                <a:solidFill>
                  <a:srgbClr val="FFC000"/>
                </a:solidFill>
              </a:rPr>
              <a:t>β</a:t>
            </a:r>
            <a:r>
              <a:rPr lang="en-US" dirty="0" smtClean="0">
                <a:solidFill>
                  <a:srgbClr val="FFC000"/>
                </a:solidFill>
                <a:latin typeface="+mj-lt"/>
              </a:rPr>
              <a:t>42</a:t>
            </a:r>
            <a:endParaRPr lang="en-US" dirty="0">
              <a:solidFill>
                <a:srgbClr val="FFC000"/>
              </a:solidFill>
              <a:latin typeface="+mj-lt"/>
            </a:endParaRPr>
          </a:p>
        </p:txBody>
      </p:sp>
      <p:cxnSp>
        <p:nvCxnSpPr>
          <p:cNvPr id="4" name="Elbow Connector 3"/>
          <p:cNvCxnSpPr>
            <a:stCxn id="35" idx="2"/>
            <a:endCxn id="33" idx="1"/>
          </p:cNvCxnSpPr>
          <p:nvPr/>
        </p:nvCxnSpPr>
        <p:spPr>
          <a:xfrm rot="16200000" flipH="1">
            <a:off x="1464827" y="1387509"/>
            <a:ext cx="226231" cy="434595"/>
          </a:xfrm>
          <a:prstGeom prst="bent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99239" y="2300203"/>
            <a:ext cx="75681" cy="2471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31003" y="707118"/>
            <a:ext cx="1107996" cy="523220"/>
          </a:xfrm>
          <a:prstGeom prst="rect">
            <a:avLst/>
          </a:prstGeom>
          <a:noFill/>
        </p:spPr>
        <p:txBody>
          <a:bodyPr wrap="none" rtlCol="0">
            <a:spAutoFit/>
          </a:bodyPr>
          <a:lstStyle/>
          <a:p>
            <a:r>
              <a:rPr lang="en-US" dirty="0" smtClean="0">
                <a:solidFill>
                  <a:srgbClr val="FFC000"/>
                </a:solidFill>
              </a:rPr>
              <a:t>FOXP2	</a:t>
            </a:r>
            <a:endParaRPr lang="en-US" dirty="0">
              <a:solidFill>
                <a:srgbClr val="FFC000"/>
              </a:solidFill>
            </a:endParaRPr>
          </a:p>
          <a:p>
            <a:endParaRPr lang="en-US" dirty="0"/>
          </a:p>
        </p:txBody>
      </p:sp>
      <p:sp>
        <p:nvSpPr>
          <p:cNvPr id="57" name="Freeform 56"/>
          <p:cNvSpPr/>
          <p:nvPr/>
        </p:nvSpPr>
        <p:spPr>
          <a:xfrm>
            <a:off x="8237106" y="731375"/>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7471959" y="757827"/>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6729860" y="1104023"/>
            <a:ext cx="1107996" cy="523220"/>
          </a:xfrm>
          <a:prstGeom prst="rect">
            <a:avLst/>
          </a:prstGeom>
          <a:noFill/>
        </p:spPr>
        <p:txBody>
          <a:bodyPr wrap="none" rtlCol="0">
            <a:spAutoFit/>
          </a:bodyPr>
          <a:lstStyle/>
          <a:p>
            <a:r>
              <a:rPr lang="en-US" dirty="0" smtClean="0">
                <a:solidFill>
                  <a:srgbClr val="FFC000"/>
                </a:solidFill>
              </a:rPr>
              <a:t>FOXP2	</a:t>
            </a:r>
            <a:endParaRPr lang="en-US" dirty="0">
              <a:solidFill>
                <a:srgbClr val="FFC000"/>
              </a:solidFill>
            </a:endParaRPr>
          </a:p>
          <a:p>
            <a:endParaRPr lang="en-US" dirty="0"/>
          </a:p>
        </p:txBody>
      </p:sp>
      <p:sp>
        <p:nvSpPr>
          <p:cNvPr id="59" name="Freeform 58"/>
          <p:cNvSpPr/>
          <p:nvPr/>
        </p:nvSpPr>
        <p:spPr>
          <a:xfrm>
            <a:off x="8230539" y="1149124"/>
            <a:ext cx="376518" cy="302065"/>
          </a:xfrm>
          <a:custGeom>
            <a:avLst/>
            <a:gdLst>
              <a:gd name="connsiteX0" fmla="*/ 0 w 376518"/>
              <a:gd name="connsiteY0" fmla="*/ 237322 h 302065"/>
              <a:gd name="connsiteX1" fmla="*/ 139850 w 376518"/>
              <a:gd name="connsiteY1" fmla="*/ 654 h 302065"/>
              <a:gd name="connsiteX2" fmla="*/ 236669 w 376518"/>
              <a:gd name="connsiteY2" fmla="*/ 301868 h 302065"/>
              <a:gd name="connsiteX3" fmla="*/ 376518 w 376518"/>
              <a:gd name="connsiteY3" fmla="*/ 43684 h 302065"/>
            </a:gdLst>
            <a:ahLst/>
            <a:cxnLst>
              <a:cxn ang="0">
                <a:pos x="connsiteX0" y="connsiteY0"/>
              </a:cxn>
              <a:cxn ang="0">
                <a:pos x="connsiteX1" y="connsiteY1"/>
              </a:cxn>
              <a:cxn ang="0">
                <a:pos x="connsiteX2" y="connsiteY2"/>
              </a:cxn>
              <a:cxn ang="0">
                <a:pos x="connsiteX3" y="connsiteY3"/>
              </a:cxn>
            </a:cxnLst>
            <a:rect l="l" t="t" r="r" b="b"/>
            <a:pathLst>
              <a:path w="376518" h="302065">
                <a:moveTo>
                  <a:pt x="0" y="237322"/>
                </a:moveTo>
                <a:cubicBezTo>
                  <a:pt x="50202" y="113609"/>
                  <a:pt x="100405" y="-10104"/>
                  <a:pt x="139850" y="654"/>
                </a:cubicBezTo>
                <a:cubicBezTo>
                  <a:pt x="179295" y="11412"/>
                  <a:pt x="197224" y="294696"/>
                  <a:pt x="236669" y="301868"/>
                </a:cubicBezTo>
                <a:cubicBezTo>
                  <a:pt x="276114" y="309040"/>
                  <a:pt x="326316" y="118987"/>
                  <a:pt x="376518" y="43684"/>
                </a:cubicBezTo>
              </a:path>
            </a:pathLst>
          </a:custGeom>
          <a:noFill/>
          <a:ln>
            <a:solidFill>
              <a:srgbClr val="476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Left Arrow 59"/>
          <p:cNvSpPr/>
          <p:nvPr/>
        </p:nvSpPr>
        <p:spPr>
          <a:xfrm rot="10800000">
            <a:off x="7505570" y="1174819"/>
            <a:ext cx="666858" cy="210901"/>
          </a:xfrm>
          <a:prstGeom prst="leftArrow">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7616801" y="1048985"/>
            <a:ext cx="372218" cy="461665"/>
          </a:xfrm>
          <a:prstGeom prst="rect">
            <a:avLst/>
          </a:prstGeom>
          <a:noFill/>
        </p:spPr>
        <p:txBody>
          <a:bodyPr wrap="none" rtlCol="0">
            <a:spAutoFit/>
          </a:bodyPr>
          <a:lstStyle/>
          <a:p>
            <a:r>
              <a:rPr lang="en-US" sz="2400" b="1" dirty="0" smtClean="0">
                <a:solidFill>
                  <a:srgbClr val="FF0000"/>
                </a:solidFill>
              </a:rPr>
              <a:t>?</a:t>
            </a:r>
            <a:endParaRPr lang="en-US" sz="2400" b="1" dirty="0">
              <a:solidFill>
                <a:srgbClr val="FF0000"/>
              </a:solidFill>
            </a:endParaRPr>
          </a:p>
        </p:txBody>
      </p:sp>
    </p:spTree>
    <p:extLst>
      <p:ext uri="{BB962C8B-B14F-4D97-AF65-F5344CB8AC3E}">
        <p14:creationId xmlns:p14="http://schemas.microsoft.com/office/powerpoint/2010/main" val="322812503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p:grpSpPr>
        <p:sp>
          <p:nvSpPr>
            <p:cNvPr id="81" name="Shape 81"/>
            <p:cNvSpPr txBox="1"/>
            <p:nvPr/>
          </p:nvSpPr>
          <p:spPr>
            <a:xfrm>
              <a:off x="431925"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½ point mutation affected FOXP2</a:t>
            </a:r>
            <a:endParaRPr lang="en" sz="1600" dirty="0"/>
          </a:p>
        </p:txBody>
      </p:sp>
      <p:grpSp>
        <p:nvGrpSpPr>
          <p:cNvPr id="85" name="Shape 85"/>
          <p:cNvGrpSpPr/>
          <p:nvPr/>
        </p:nvGrpSpPr>
        <p:grpSpPr>
          <a:xfrm>
            <a:off x="3320450" y="1304875"/>
            <a:ext cx="2632500" cy="3416400"/>
            <a:chOff x="3320450" y="1304875"/>
            <a:chExt cx="2632500" cy="3416400"/>
          </a:xfrm>
        </p:grpSpPr>
        <p:sp>
          <p:nvSpPr>
            <p:cNvPr id="86" name="Shape 86"/>
            <p:cNvSpPr txBox="1"/>
            <p:nvPr/>
          </p:nvSpPr>
          <p:spPr>
            <a:xfrm>
              <a:off x="3324050"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p:grpSpPr>
        <p:sp>
          <p:nvSpPr>
            <p:cNvPr id="91" name="Shape 91"/>
            <p:cNvSpPr/>
            <p:nvPr/>
          </p:nvSpPr>
          <p:spPr>
            <a:xfrm>
              <a:off x="621540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bg2">
              <a:lumMod val="20000"/>
              <a:lumOff val="80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bg2">
              <a:lumMod val="20000"/>
              <a:lumOff val="80000"/>
            </a:schemeClr>
          </a:solidFill>
        </p:grpSpPr>
        <p:sp>
          <p:nvSpPr>
            <p:cNvPr id="5" name="Flowchart: Manual Operation 4"/>
            <p:cNvSpPr/>
            <p:nvPr/>
          </p:nvSpPr>
          <p:spPr>
            <a:xfrm>
              <a:off x="3593631" y="3708449"/>
              <a:ext cx="480548" cy="747150"/>
            </a:xfrm>
            <a:prstGeom prst="flowChartManualOperation">
              <a:avLst/>
            </a:prstGeom>
            <a:solidFill>
              <a:schemeClr val="accent5">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solidFill>
              <a:schemeClr val="accent5">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accent5">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dirty="0" smtClean="0"/>
              <a:t>My experiment</a:t>
            </a:r>
            <a:endParaRPr lang="en" dirty="0"/>
          </a:p>
        </p:txBody>
      </p:sp>
      <p:grpSp>
        <p:nvGrpSpPr>
          <p:cNvPr id="80" name="Shape 80"/>
          <p:cNvGrpSpPr/>
          <p:nvPr/>
        </p:nvGrpSpPr>
        <p:grpSpPr>
          <a:xfrm>
            <a:off x="431925" y="1304875"/>
            <a:ext cx="2628925" cy="3416400"/>
            <a:chOff x="431925" y="1304875"/>
            <a:chExt cx="2628925" cy="3416400"/>
          </a:xfrm>
        </p:grpSpPr>
        <p:sp>
          <p:nvSpPr>
            <p:cNvPr id="81" name="Shape 81"/>
            <p:cNvSpPr txBox="1"/>
            <p:nvPr/>
          </p:nvSpPr>
          <p:spPr>
            <a:xfrm>
              <a:off x="431925" y="1304875"/>
              <a:ext cx="2628900" cy="464100"/>
            </a:xfrm>
            <a:prstGeom prst="rect">
              <a:avLst/>
            </a:prstGeom>
            <a:solidFill>
              <a:schemeClr val="dk1"/>
            </a:solidFill>
            <a:ln>
              <a:noFill/>
            </a:ln>
          </p:spPr>
          <p:txBody>
            <a:bodyPr lIns="91425" tIns="91425" rIns="91425" bIns="91425" anchor="ctr" anchorCtr="0">
              <a:noAutofit/>
            </a:bodyPr>
            <a:lstStyle/>
            <a:p>
              <a:pPr lvl="0" rtl="0">
                <a:spcBef>
                  <a:spcPts val="0"/>
                </a:spcBef>
                <a:buNone/>
              </a:pPr>
              <a:endParaRPr/>
            </a:p>
          </p:txBody>
        </p:sp>
        <p:sp>
          <p:nvSpPr>
            <p:cNvPr id="82" name="Shape 82"/>
            <p:cNvSpPr/>
            <p:nvPr/>
          </p:nvSpPr>
          <p:spPr>
            <a:xfrm>
              <a:off x="431950" y="1304875"/>
              <a:ext cx="2628900" cy="3416400"/>
            </a:xfrm>
            <a:prstGeom prst="rect">
              <a:avLst/>
            </a:prstGeom>
            <a:no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Shape 83"/>
          <p:cNvSpPr txBox="1">
            <a:spLocks noGrp="1"/>
          </p:cNvSpPr>
          <p:nvPr>
            <p:ph type="body" idx="4294967295"/>
          </p:nvPr>
        </p:nvSpPr>
        <p:spPr>
          <a:xfrm>
            <a:off x="506425" y="1304875"/>
            <a:ext cx="2494500" cy="461400"/>
          </a:xfrm>
          <a:prstGeom prst="rect">
            <a:avLst/>
          </a:prstGeom>
        </p:spPr>
        <p:txBody>
          <a:bodyPr lIns="91425" tIns="91425" rIns="91425" bIns="91425" anchor="t" anchorCtr="0">
            <a:noAutofit/>
          </a:bodyPr>
          <a:lstStyle/>
          <a:p>
            <a:pPr lvl="0" rtl="0">
              <a:spcBef>
                <a:spcPts val="0"/>
              </a:spcBef>
              <a:spcAft>
                <a:spcPts val="0"/>
              </a:spcAft>
              <a:buNone/>
            </a:pPr>
            <a:r>
              <a:rPr lang="en" dirty="0" smtClean="0">
                <a:solidFill>
                  <a:schemeClr val="lt1"/>
                </a:solidFill>
              </a:rPr>
              <a:t>Cell Preparation</a:t>
            </a:r>
            <a:endParaRPr lang="en" dirty="0">
              <a:solidFill>
                <a:schemeClr val="lt1"/>
              </a:solidFill>
            </a:endParaRPr>
          </a:p>
        </p:txBody>
      </p:sp>
      <p:sp>
        <p:nvSpPr>
          <p:cNvPr id="84" name="Shape 84"/>
          <p:cNvSpPr txBox="1">
            <a:spLocks noGrp="1"/>
          </p:cNvSpPr>
          <p:nvPr>
            <p:ph type="body" idx="4294967295"/>
          </p:nvPr>
        </p:nvSpPr>
        <p:spPr>
          <a:xfrm>
            <a:off x="508325" y="1850300"/>
            <a:ext cx="2478600" cy="2794800"/>
          </a:xfrm>
          <a:prstGeom prst="rect">
            <a:avLst/>
          </a:prstGeom>
        </p:spPr>
        <p:txBody>
          <a:bodyPr lIns="91425" tIns="91425" rIns="91425" bIns="91425" anchor="t" anchorCtr="0">
            <a:noAutofit/>
          </a:bodyPr>
          <a:lstStyle/>
          <a:p>
            <a:pPr lvl="0" rtl="0">
              <a:spcBef>
                <a:spcPts val="0"/>
              </a:spcBef>
              <a:spcAft>
                <a:spcPts val="1600"/>
              </a:spcAft>
              <a:buNone/>
            </a:pPr>
            <a:r>
              <a:rPr lang="en" sz="1600" dirty="0" smtClean="0"/>
              <a:t>Murine frontotemporal cells</a:t>
            </a:r>
          </a:p>
          <a:p>
            <a:pPr lvl="0" rtl="0">
              <a:spcBef>
                <a:spcPts val="0"/>
              </a:spcBef>
              <a:spcAft>
                <a:spcPts val="1600"/>
              </a:spcAft>
              <a:buNone/>
            </a:pPr>
            <a:r>
              <a:rPr lang="en" sz="1600" dirty="0" smtClean="0"/>
              <a:t>½ unaltered FOXP2          ½ point mutation affected FOXP2</a:t>
            </a:r>
            <a:endParaRPr lang="en" sz="1600" dirty="0"/>
          </a:p>
        </p:txBody>
      </p:sp>
      <p:grpSp>
        <p:nvGrpSpPr>
          <p:cNvPr id="85" name="Shape 85"/>
          <p:cNvGrpSpPr/>
          <p:nvPr/>
        </p:nvGrpSpPr>
        <p:grpSpPr>
          <a:xfrm>
            <a:off x="3320450" y="1304875"/>
            <a:ext cx="2632500" cy="3416400"/>
            <a:chOff x="3320450" y="1304875"/>
            <a:chExt cx="2632500" cy="3416400"/>
          </a:xfrm>
          <a:solidFill>
            <a:schemeClr val="tx1">
              <a:lumMod val="65000"/>
            </a:schemeClr>
          </a:solidFill>
        </p:grpSpPr>
        <p:sp>
          <p:nvSpPr>
            <p:cNvPr id="86" name="Shape 86"/>
            <p:cNvSpPr txBox="1"/>
            <p:nvPr/>
          </p:nvSpPr>
          <p:spPr>
            <a:xfrm>
              <a:off x="3324050" y="1304875"/>
              <a:ext cx="2628900" cy="464100"/>
            </a:xfrm>
            <a:prstGeom prst="rect">
              <a:avLst/>
            </a:prstGeom>
            <a:grp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32045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8" name="Shape 88"/>
          <p:cNvSpPr txBox="1">
            <a:spLocks noGrp="1"/>
          </p:cNvSpPr>
          <p:nvPr>
            <p:ph type="body" idx="4294967295"/>
          </p:nvPr>
        </p:nvSpPr>
        <p:spPr>
          <a:xfrm>
            <a:off x="3389450"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Extracting the miRNA</a:t>
            </a:r>
            <a:endParaRPr lang="en" dirty="0">
              <a:solidFill>
                <a:schemeClr val="lt1"/>
              </a:solidFill>
            </a:endParaRPr>
          </a:p>
        </p:txBody>
      </p:sp>
      <p:sp>
        <p:nvSpPr>
          <p:cNvPr id="89" name="Shape 89"/>
          <p:cNvSpPr txBox="1">
            <a:spLocks noGrp="1"/>
          </p:cNvSpPr>
          <p:nvPr>
            <p:ph type="body" idx="4294967295"/>
          </p:nvPr>
        </p:nvSpPr>
        <p:spPr>
          <a:xfrm>
            <a:off x="3396775"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1600" dirty="0" smtClean="0"/>
              <a:t>Buffer lyses tissue</a:t>
            </a:r>
          </a:p>
          <a:p>
            <a:pPr lvl="0" rtl="0">
              <a:spcBef>
                <a:spcPts val="0"/>
              </a:spcBef>
              <a:spcAft>
                <a:spcPts val="1600"/>
              </a:spcAft>
              <a:buNone/>
            </a:pPr>
            <a:r>
              <a:rPr lang="en" sz="1600" dirty="0" smtClean="0"/>
              <a:t>DNA removed by centrifugation</a:t>
            </a:r>
          </a:p>
          <a:p>
            <a:pPr lvl="0" rtl="0">
              <a:spcBef>
                <a:spcPts val="0"/>
              </a:spcBef>
              <a:spcAft>
                <a:spcPts val="1600"/>
              </a:spcAft>
              <a:buNone/>
            </a:pPr>
            <a:r>
              <a:rPr lang="en" sz="1600" dirty="0" smtClean="0"/>
              <a:t>RNA binding membrane</a:t>
            </a:r>
            <a:endParaRPr lang="en" sz="1600" dirty="0"/>
          </a:p>
        </p:txBody>
      </p:sp>
      <p:grpSp>
        <p:nvGrpSpPr>
          <p:cNvPr id="90" name="Shape 90"/>
          <p:cNvGrpSpPr/>
          <p:nvPr/>
        </p:nvGrpSpPr>
        <p:grpSpPr>
          <a:xfrm>
            <a:off x="6212550" y="1304875"/>
            <a:ext cx="2632500" cy="3416400"/>
            <a:chOff x="6212550" y="1304875"/>
            <a:chExt cx="2632500" cy="3416400"/>
          </a:xfrm>
          <a:solidFill>
            <a:schemeClr val="tx1">
              <a:lumMod val="65000"/>
            </a:schemeClr>
          </a:solidFill>
        </p:grpSpPr>
        <p:sp>
          <p:nvSpPr>
            <p:cNvPr id="91" name="Shape 91"/>
            <p:cNvSpPr/>
            <p:nvPr/>
          </p:nvSpPr>
          <p:spPr>
            <a:xfrm>
              <a:off x="6215400" y="1304875"/>
              <a:ext cx="2628900" cy="3416400"/>
            </a:xfrm>
            <a:prstGeom prst="rect">
              <a:avLst/>
            </a:prstGeom>
            <a:grp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p:nvPr/>
          </p:nvSpPr>
          <p:spPr>
            <a:xfrm>
              <a:off x="6212550" y="1304875"/>
              <a:ext cx="2632500" cy="464100"/>
            </a:xfrm>
            <a:prstGeom prst="rect">
              <a:avLst/>
            </a:prstGeom>
            <a:grpFill/>
            <a:ln>
              <a:noFill/>
            </a:ln>
          </p:spPr>
          <p:txBody>
            <a:bodyPr lIns="91425" tIns="91425" rIns="91425" bIns="91425" anchor="ctr" anchorCtr="0">
              <a:noAutofit/>
            </a:bodyPr>
            <a:lstStyle/>
            <a:p>
              <a:pPr lvl="0" rtl="0">
                <a:spcBef>
                  <a:spcPts val="0"/>
                </a:spcBef>
                <a:buNone/>
              </a:pPr>
              <a:endParaRPr/>
            </a:p>
          </p:txBody>
        </p:sp>
      </p:grpSp>
      <p:sp>
        <p:nvSpPr>
          <p:cNvPr id="93" name="Shape 93"/>
          <p:cNvSpPr txBox="1">
            <a:spLocks noGrp="1"/>
          </p:cNvSpPr>
          <p:nvPr>
            <p:ph type="body" idx="4294967295"/>
          </p:nvPr>
        </p:nvSpPr>
        <p:spPr>
          <a:xfrm>
            <a:off x="6272475" y="1304875"/>
            <a:ext cx="2494500" cy="4614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0"/>
              </a:spcAft>
              <a:buNone/>
            </a:pPr>
            <a:r>
              <a:rPr lang="en" dirty="0" smtClean="0">
                <a:solidFill>
                  <a:schemeClr val="lt1"/>
                </a:solidFill>
              </a:rPr>
              <a:t>Analyzing Expression </a:t>
            </a:r>
            <a:endParaRPr lang="en" dirty="0">
              <a:solidFill>
                <a:schemeClr val="lt1"/>
              </a:solidFill>
            </a:endParaRPr>
          </a:p>
        </p:txBody>
      </p:sp>
      <p:sp>
        <p:nvSpPr>
          <p:cNvPr id="94" name="Shape 94"/>
          <p:cNvSpPr txBox="1">
            <a:spLocks noGrp="1"/>
          </p:cNvSpPr>
          <p:nvPr>
            <p:ph type="body" idx="4294967295"/>
          </p:nvPr>
        </p:nvSpPr>
        <p:spPr>
          <a:xfrm>
            <a:off x="6286400" y="1850300"/>
            <a:ext cx="2478600" cy="27948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US" sz="1600" dirty="0" err="1" smtClean="0"/>
              <a:t>TaqMan</a:t>
            </a:r>
            <a:r>
              <a:rPr lang="en-US" sz="1600" dirty="0" smtClean="0"/>
              <a:t> Low-Density Microarray</a:t>
            </a:r>
          </a:p>
          <a:p>
            <a:pPr lvl="0" rtl="0">
              <a:spcBef>
                <a:spcPts val="0"/>
              </a:spcBef>
              <a:spcAft>
                <a:spcPts val="1600"/>
              </a:spcAft>
              <a:buNone/>
            </a:pPr>
            <a:r>
              <a:rPr lang="en-US" sz="1600" dirty="0" err="1" smtClean="0"/>
              <a:t>Rt</a:t>
            </a:r>
            <a:r>
              <a:rPr lang="en-US" sz="1600" dirty="0" smtClean="0"/>
              <a:t>-PCR</a:t>
            </a:r>
            <a:endParaRPr sz="1600" dirty="0"/>
          </a:p>
        </p:txBody>
      </p:sp>
      <p:sp>
        <p:nvSpPr>
          <p:cNvPr id="100" name="Shape 100"/>
          <p:cNvSpPr/>
          <p:nvPr/>
        </p:nvSpPr>
        <p:spPr>
          <a:xfrm>
            <a:off x="6564875" y="3615050"/>
            <a:ext cx="1535700" cy="921600"/>
          </a:xfrm>
          <a:prstGeom prst="homePlate">
            <a:avLst>
              <a:gd name="adj" fmla="val 50000"/>
            </a:avLst>
          </a:prstGeom>
          <a:solidFill>
            <a:schemeClr val="tx1">
              <a:lumMod val="65000"/>
            </a:schemeClr>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body" idx="4294967295"/>
          </p:nvPr>
        </p:nvSpPr>
        <p:spPr>
          <a:xfrm>
            <a:off x="8252975" y="3538850"/>
            <a:ext cx="585000" cy="921600"/>
          </a:xfrm>
          <a:prstGeom prst="rect">
            <a:avLst/>
          </a:prstGeom>
          <a:solidFill>
            <a:schemeClr val="tx1">
              <a:lumMod val="65000"/>
            </a:schemeClr>
          </a:solidFill>
        </p:spPr>
        <p:txBody>
          <a:bodyPr lIns="91425" tIns="91425" rIns="91425" bIns="91425" anchor="t" anchorCtr="0">
            <a:noAutofit/>
          </a:bodyPr>
          <a:lstStyle/>
          <a:p>
            <a:pPr lvl="0" rtl="0">
              <a:spcBef>
                <a:spcPts val="0"/>
              </a:spcBef>
              <a:spcAft>
                <a:spcPts val="1600"/>
              </a:spcAft>
              <a:buNone/>
            </a:pPr>
            <a:r>
              <a:rPr lang="en" sz="6000"/>
              <a:t>?</a:t>
            </a:r>
          </a:p>
        </p:txBody>
      </p:sp>
      <p:grpSp>
        <p:nvGrpSpPr>
          <p:cNvPr id="3" name="Group 2"/>
          <p:cNvGrpSpPr/>
          <p:nvPr/>
        </p:nvGrpSpPr>
        <p:grpSpPr>
          <a:xfrm>
            <a:off x="1050301" y="3824718"/>
            <a:ext cx="1340616" cy="502263"/>
            <a:chOff x="720762" y="3999650"/>
            <a:chExt cx="1340616" cy="502263"/>
          </a:xfrm>
          <a:solidFill>
            <a:schemeClr val="bg2">
              <a:lumMod val="20000"/>
              <a:lumOff val="80000"/>
            </a:schemeClr>
          </a:solidFill>
        </p:grpSpPr>
        <p:sp>
          <p:nvSpPr>
            <p:cNvPr id="2" name="Can 1"/>
            <p:cNvSpPr/>
            <p:nvPr/>
          </p:nvSpPr>
          <p:spPr>
            <a:xfrm>
              <a:off x="720762" y="3999650"/>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1035765" y="4139363"/>
              <a:ext cx="1025613" cy="362550"/>
            </a:xfrm>
            <a:prstGeom prst="ca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3593631" y="3702275"/>
            <a:ext cx="2048187" cy="753324"/>
            <a:chOff x="3593631" y="3702275"/>
            <a:chExt cx="2048187" cy="753324"/>
          </a:xfrm>
          <a:solidFill>
            <a:schemeClr val="tx1">
              <a:lumMod val="65000"/>
            </a:schemeClr>
          </a:solidFill>
        </p:grpSpPr>
        <p:sp>
          <p:nvSpPr>
            <p:cNvPr id="5" name="Flowchart: Manual Operation 4"/>
            <p:cNvSpPr/>
            <p:nvPr/>
          </p:nvSpPr>
          <p:spPr>
            <a:xfrm>
              <a:off x="359363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Manual Operation 30"/>
            <p:cNvSpPr/>
            <p:nvPr/>
          </p:nvSpPr>
          <p:spPr>
            <a:xfrm>
              <a:off x="4382541" y="3708449"/>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Manual Operation 31"/>
            <p:cNvSpPr/>
            <p:nvPr/>
          </p:nvSpPr>
          <p:spPr>
            <a:xfrm>
              <a:off x="5161270" y="3702275"/>
              <a:ext cx="480548" cy="747150"/>
            </a:xfrm>
            <a:prstGeom prst="flowChartManualOperation">
              <a:avLst/>
            </a:pr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Arrow Connector 7"/>
          <p:cNvCxnSpPr>
            <a:stCxn id="5" idx="3"/>
            <a:endCxn id="31" idx="1"/>
          </p:cNvCxnSpPr>
          <p:nvPr/>
        </p:nvCxnSpPr>
        <p:spPr>
          <a:xfrm>
            <a:off x="4026124" y="4082024"/>
            <a:ext cx="40447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2" idx="1"/>
          </p:cNvCxnSpPr>
          <p:nvPr/>
        </p:nvCxnSpPr>
        <p:spPr>
          <a:xfrm flipV="1">
            <a:off x="4815034" y="4075850"/>
            <a:ext cx="394291" cy="617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Flowchart: Manual Operation 38"/>
          <p:cNvSpPr/>
          <p:nvPr/>
        </p:nvSpPr>
        <p:spPr>
          <a:xfrm>
            <a:off x="6852177" y="3713300"/>
            <a:ext cx="480548" cy="747150"/>
          </a:xfrm>
          <a:prstGeom prst="flowChartManualOperation">
            <a:avLst/>
          </a:prstGeom>
          <a:solidFill>
            <a:schemeClr val="tx1">
              <a:lumMod val="6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258974"/>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2111</TotalTime>
  <Words>1152</Words>
  <Application>Microsoft Office PowerPoint</Application>
  <PresentationFormat>On-screen Show (16:9)</PresentationFormat>
  <Paragraphs>130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Oswald</vt:lpstr>
      <vt:lpstr>Average</vt:lpstr>
      <vt:lpstr>Arial</vt:lpstr>
      <vt:lpstr>slate</vt:lpstr>
      <vt:lpstr>Down-Regulation of miRNAs by Mutated FOXP2</vt:lpstr>
      <vt:lpstr>Issue at hand</vt:lpstr>
      <vt:lpstr>miRNAs and dementia</vt:lpstr>
      <vt:lpstr>miRNAs and dementia</vt:lpstr>
      <vt:lpstr>miRNAs and dementia</vt:lpstr>
      <vt:lpstr>miRNAs and dementia</vt:lpstr>
      <vt:lpstr>miRNAs and dementia</vt:lpstr>
      <vt:lpstr>My experiment</vt:lpstr>
      <vt:lpstr>My experiment</vt:lpstr>
      <vt:lpstr>My experiment</vt:lpstr>
      <vt:lpstr>My experiment</vt:lpstr>
      <vt:lpstr>My experiment</vt:lpstr>
      <vt:lpstr>Possible Results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Down-Regulation of miRNAs by Mutated FOXP2</dc:title>
  <cp:lastModifiedBy>Eleni</cp:lastModifiedBy>
  <cp:revision>29</cp:revision>
  <dcterms:modified xsi:type="dcterms:W3CDTF">2016-05-11T12:48:16Z</dcterms:modified>
</cp:coreProperties>
</file>