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0" r:id="rId4"/>
    <p:sldId id="265" r:id="rId5"/>
    <p:sldId id="267" r:id="rId6"/>
    <p:sldId id="258" r:id="rId7"/>
    <p:sldId id="259" r:id="rId8"/>
    <p:sldId id="266" r:id="rId9"/>
    <p:sldId id="271" r:id="rId10"/>
    <p:sldId id="260" r:id="rId11"/>
    <p:sldId id="268" r:id="rId12"/>
    <p:sldId id="261" r:id="rId13"/>
    <p:sldId id="262" r:id="rId14"/>
    <p:sldId id="26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9A00"/>
    <a:srgbClr val="C2BEDC"/>
    <a:srgbClr val="D3D0E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C1C227-FD9F-4752-B293-91770445F9F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585323-3DEE-4C87-8D44-79D8D95E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4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C227-FD9F-4752-B293-91770445F9F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5323-3DEE-4C87-8D44-79D8D95E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3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C1C227-FD9F-4752-B293-91770445F9F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585323-3DEE-4C87-8D44-79D8D95E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9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C227-FD9F-4752-B293-91770445F9F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9585323-3DEE-4C87-8D44-79D8D95E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1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C1C227-FD9F-4752-B293-91770445F9F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585323-3DEE-4C87-8D44-79D8D95E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3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C227-FD9F-4752-B293-91770445F9F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5323-3DEE-4C87-8D44-79D8D95E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C227-FD9F-4752-B293-91770445F9F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5323-3DEE-4C87-8D44-79D8D95E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C227-FD9F-4752-B293-91770445F9F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5323-3DEE-4C87-8D44-79D8D95E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C227-FD9F-4752-B293-91770445F9F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5323-3DEE-4C87-8D44-79D8D95E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5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C1C227-FD9F-4752-B293-91770445F9F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585323-3DEE-4C87-8D44-79D8D95E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C227-FD9F-4752-B293-91770445F9F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85323-3DEE-4C87-8D44-79D8D95ED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5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8C1C227-FD9F-4752-B293-91770445F9F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9585323-3DEE-4C87-8D44-79D8D95EDC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36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829" y="217718"/>
            <a:ext cx="11640457" cy="3309256"/>
          </a:xfrm>
        </p:spPr>
        <p:txBody>
          <a:bodyPr anchor="ctr" anchorCtr="1">
            <a:noAutofit/>
          </a:bodyPr>
          <a:lstStyle/>
          <a:p>
            <a:r>
              <a:rPr lang="en-US" sz="4800" dirty="0">
                <a:latin typeface="Gill Sans MT" panose="020B0502020104020203" pitchFamily="34" charset="0"/>
              </a:rPr>
              <a:t>Impact of raft association of NF155 on the inflammatory response of microglial cells</a:t>
            </a:r>
          </a:p>
        </p:txBody>
      </p:sp>
    </p:spTree>
    <p:extLst>
      <p:ext uri="{BB962C8B-B14F-4D97-AF65-F5344CB8AC3E}">
        <p14:creationId xmlns:p14="http://schemas.microsoft.com/office/powerpoint/2010/main" val="323651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79968" y="2728934"/>
            <a:ext cx="8032948" cy="2840595"/>
            <a:chOff x="3126349" y="1986138"/>
            <a:chExt cx="6967408" cy="2326552"/>
          </a:xfrm>
        </p:grpSpPr>
        <p:grpSp>
          <p:nvGrpSpPr>
            <p:cNvPr id="9" name="Group 8"/>
            <p:cNvGrpSpPr/>
            <p:nvPr/>
          </p:nvGrpSpPr>
          <p:grpSpPr>
            <a:xfrm>
              <a:off x="5568284" y="1986138"/>
              <a:ext cx="4525473" cy="2326552"/>
              <a:chOff x="6563075" y="2136266"/>
              <a:chExt cx="4035652" cy="192311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563075" y="2136266"/>
                <a:ext cx="4035652" cy="1923115"/>
                <a:chOff x="6563075" y="2136266"/>
                <a:chExt cx="4035652" cy="1923115"/>
              </a:xfrm>
            </p:grpSpPr>
            <p:pic>
              <p:nvPicPr>
                <p:cNvPr id="4" name="Picture 3"/>
                <p:cNvPicPr/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5625"/>
                <a:stretch/>
              </p:blipFill>
              <p:spPr>
                <a:xfrm>
                  <a:off x="6563075" y="2576944"/>
                  <a:ext cx="4035652" cy="1482437"/>
                </a:xfrm>
                <a:prstGeom prst="rect">
                  <a:avLst/>
                </a:prstGeom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6899565" y="2136266"/>
                  <a:ext cx="706492" cy="5794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 rot="19436323">
                  <a:off x="8167339" y="2343091"/>
                  <a:ext cx="1073637" cy="5794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8227655" y="2519254"/>
                <a:ext cx="706492" cy="579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621" b="48170"/>
            <a:stretch/>
          </p:blipFill>
          <p:spPr>
            <a:xfrm>
              <a:off x="3126349" y="2162568"/>
              <a:ext cx="1719618" cy="1975827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4735777" y="3575713"/>
              <a:ext cx="682388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Liposome Synthesis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35821" y="6485467"/>
            <a:ext cx="214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 err="1"/>
              <a:t>Patil</a:t>
            </a:r>
            <a:r>
              <a:rPr lang="en-US" sz="1200" dirty="0"/>
              <a:t> &amp; </a:t>
            </a:r>
            <a:r>
              <a:rPr lang="en-US" sz="1200" dirty="0" err="1"/>
              <a:t>Jadhav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950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Liposome Treatments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206829" y="2115776"/>
            <a:ext cx="8471063" cy="3520360"/>
            <a:chOff x="1541820" y="2198906"/>
            <a:chExt cx="8471063" cy="3520360"/>
          </a:xfrm>
        </p:grpSpPr>
        <p:sp>
          <p:nvSpPr>
            <p:cNvPr id="5" name="Oval 4"/>
            <p:cNvSpPr/>
            <p:nvPr/>
          </p:nvSpPr>
          <p:spPr>
            <a:xfrm>
              <a:off x="1704109" y="2388904"/>
              <a:ext cx="1565563" cy="1510146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8398" y="2198906"/>
              <a:ext cx="96982" cy="379995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723828">
              <a:off x="1683327" y="3175655"/>
              <a:ext cx="96982" cy="379995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66106" y="3707096"/>
              <a:ext cx="96982" cy="379995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3265396">
              <a:off x="3103418" y="2582873"/>
              <a:ext cx="96982" cy="379995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16436" y="2772870"/>
              <a:ext cx="2078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Control Protein non-raft liposomes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34727" y="5072935"/>
              <a:ext cx="2078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NF155 raft liposomes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16436" y="5072934"/>
              <a:ext cx="2078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NF155 non-raft liposomes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34727" y="2772870"/>
              <a:ext cx="1915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Control Protein raft liposomes</a:t>
              </a:r>
            </a:p>
          </p:txBody>
        </p:sp>
      </p:grpSp>
      <p:sp>
        <p:nvSpPr>
          <p:cNvPr id="39" name="Oval 38"/>
          <p:cNvSpPr/>
          <p:nvPr/>
        </p:nvSpPr>
        <p:spPr>
          <a:xfrm>
            <a:off x="6797273" y="2305774"/>
            <a:ext cx="1565563" cy="151014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531562" y="2115776"/>
            <a:ext cx="96982" cy="37999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4723828">
            <a:off x="6776491" y="3092525"/>
            <a:ext cx="96982" cy="37999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559270" y="3623966"/>
            <a:ext cx="96982" cy="37999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3265396">
            <a:off x="8196582" y="2499743"/>
            <a:ext cx="96982" cy="37999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389901" y="4511598"/>
            <a:ext cx="1565563" cy="151014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124190" y="4321600"/>
            <a:ext cx="96982" cy="3799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4723828">
            <a:off x="2369119" y="5298349"/>
            <a:ext cx="96982" cy="3799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51898" y="5829790"/>
            <a:ext cx="96982" cy="3799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3265396">
            <a:off x="3789210" y="4705567"/>
            <a:ext cx="96982" cy="3799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797273" y="4524332"/>
            <a:ext cx="1565563" cy="151014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531562" y="4334334"/>
            <a:ext cx="96982" cy="3799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4723828">
            <a:off x="6776491" y="5311083"/>
            <a:ext cx="96982" cy="3799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559270" y="5842524"/>
            <a:ext cx="96982" cy="3799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3265396">
            <a:off x="8196582" y="4718301"/>
            <a:ext cx="96982" cy="3799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1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ELISA – quantifying cytokine release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91883" y="6396335"/>
            <a:ext cx="143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Leinco</a:t>
            </a:r>
            <a:endParaRPr lang="en-US" sz="1200" dirty="0"/>
          </a:p>
          <a:p>
            <a:r>
              <a:rPr lang="en-US" sz="1200" dirty="0"/>
              <a:t>Elisa-antibody.com</a:t>
            </a:r>
          </a:p>
        </p:txBody>
      </p:sp>
      <p:pic>
        <p:nvPicPr>
          <p:cNvPr id="1026" name="Picture 2" descr="http://www.elisa-antibody.com/uploads/images/EL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63" y="2708469"/>
            <a:ext cx="3952401" cy="31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545906" y="4107982"/>
            <a:ext cx="16513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Optical Density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8919" y="5352203"/>
            <a:ext cx="23769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Antigen Concentration</a:t>
            </a:r>
          </a:p>
        </p:txBody>
      </p:sp>
      <p:pic>
        <p:nvPicPr>
          <p:cNvPr id="3074" name="Picture 2" descr="http://www.leinco.com/includes/templates/LeincoCustom/images/sandwichELIS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b="49590"/>
          <a:stretch/>
        </p:blipFill>
        <p:spPr bwMode="auto">
          <a:xfrm>
            <a:off x="5563738" y="3228544"/>
            <a:ext cx="5143500" cy="216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proliferation Assay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37215" y="6434577"/>
            <a:ext cx="15547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</a:t>
            </a:r>
            <a:r>
              <a:rPr lang="en-US" sz="12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atdbio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0685" y="2727120"/>
            <a:ext cx="4339621" cy="2696293"/>
            <a:chOff x="3554455" y="2727120"/>
            <a:chExt cx="4339621" cy="2696293"/>
          </a:xfrm>
        </p:grpSpPr>
        <p:grpSp>
          <p:nvGrpSpPr>
            <p:cNvPr id="3" name="Group 2"/>
            <p:cNvGrpSpPr/>
            <p:nvPr/>
          </p:nvGrpSpPr>
          <p:grpSpPr>
            <a:xfrm>
              <a:off x="3554455" y="2727120"/>
              <a:ext cx="4339621" cy="2696293"/>
              <a:chOff x="6548841" y="3133007"/>
              <a:chExt cx="3591446" cy="2190267"/>
            </a:xfrm>
          </p:grpSpPr>
          <p:pic>
            <p:nvPicPr>
              <p:cNvPr id="4" name="Picture 3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99"/>
              <a:stretch/>
            </p:blipFill>
            <p:spPr bwMode="auto">
              <a:xfrm>
                <a:off x="6548841" y="3133007"/>
                <a:ext cx="3591446" cy="219026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9069156" y="3248096"/>
                <a:ext cx="553065" cy="300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Br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H="1" flipV="1">
              <a:off x="6933946" y="3163986"/>
              <a:ext cx="209481" cy="1515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456647" y="3004987"/>
            <a:ext cx="4849451" cy="2140557"/>
            <a:chOff x="6988909" y="3095580"/>
            <a:chExt cx="4849451" cy="2140557"/>
          </a:xfrm>
        </p:grpSpPr>
        <p:grpSp>
          <p:nvGrpSpPr>
            <p:cNvPr id="11" name="Group 10"/>
            <p:cNvGrpSpPr/>
            <p:nvPr/>
          </p:nvGrpSpPr>
          <p:grpSpPr>
            <a:xfrm>
              <a:off x="8586433" y="3159397"/>
              <a:ext cx="3251927" cy="2076740"/>
              <a:chOff x="8477249" y="2763609"/>
              <a:chExt cx="3251927" cy="207674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46"/>
              <a:stretch/>
            </p:blipFill>
            <p:spPr>
              <a:xfrm>
                <a:off x="8477249" y="2763609"/>
                <a:ext cx="3251927" cy="2076740"/>
              </a:xfrm>
              <a:prstGeom prst="rect">
                <a:avLst/>
              </a:prstGeom>
            </p:spPr>
          </p:pic>
          <p:cxnSp>
            <p:nvCxnSpPr>
              <p:cNvPr id="17" name="Straight Arrow Connector 16"/>
              <p:cNvCxnSpPr/>
              <p:nvPr/>
            </p:nvCxnSpPr>
            <p:spPr>
              <a:xfrm>
                <a:off x="9655670" y="3801979"/>
                <a:ext cx="497305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7152685" y="3095580"/>
              <a:ext cx="179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Enzyme Labelled 2° Antibody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88909" y="4320836"/>
              <a:ext cx="2331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Detection Antibody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8453801" y="3648899"/>
              <a:ext cx="494095" cy="2729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>
              <a:off x="9091827" y="4753985"/>
              <a:ext cx="155161" cy="15472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05471" y="4988174"/>
            <a:ext cx="51508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b="1" dirty="0"/>
              <a:t>Thymidine                  Bromodeoxyuridine</a:t>
            </a:r>
          </a:p>
          <a:p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70078" y="5188812"/>
            <a:ext cx="23267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Bromodeoxyuridine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559565" y="4881174"/>
            <a:ext cx="77580" cy="3793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126559" y="2739478"/>
            <a:ext cx="683098" cy="6490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44691" y="2774267"/>
            <a:ext cx="683098" cy="6490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8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morphological Change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55279" y="6540057"/>
            <a:ext cx="1875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</a:t>
            </a:r>
            <a:r>
              <a:rPr lang="en-US" sz="12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Proteinatlas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2286" y="3095580"/>
            <a:ext cx="6217189" cy="2064851"/>
            <a:chOff x="387822" y="3095580"/>
            <a:chExt cx="6217189" cy="20648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72" r="52861"/>
            <a:stretch/>
          </p:blipFill>
          <p:spPr>
            <a:xfrm>
              <a:off x="387822" y="3095580"/>
              <a:ext cx="2307252" cy="20648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65" b="38103"/>
            <a:stretch/>
          </p:blipFill>
          <p:spPr>
            <a:xfrm>
              <a:off x="4900025" y="3232041"/>
              <a:ext cx="1704986" cy="1764631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2695074" y="3593431"/>
              <a:ext cx="2245895" cy="70585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ACTIVATION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88909" y="3095580"/>
            <a:ext cx="4849451" cy="2140557"/>
            <a:chOff x="6988909" y="3095580"/>
            <a:chExt cx="4849451" cy="2140557"/>
          </a:xfrm>
        </p:grpSpPr>
        <p:grpSp>
          <p:nvGrpSpPr>
            <p:cNvPr id="12" name="Group 11"/>
            <p:cNvGrpSpPr/>
            <p:nvPr/>
          </p:nvGrpSpPr>
          <p:grpSpPr>
            <a:xfrm>
              <a:off x="8586433" y="3159397"/>
              <a:ext cx="3251927" cy="2076740"/>
              <a:chOff x="8477249" y="2763609"/>
              <a:chExt cx="3251927" cy="207674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46"/>
              <a:stretch/>
            </p:blipFill>
            <p:spPr>
              <a:xfrm>
                <a:off x="8477249" y="2763609"/>
                <a:ext cx="3251927" cy="207674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>
                <a:off x="9655670" y="3801979"/>
                <a:ext cx="497305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152685" y="3095580"/>
              <a:ext cx="179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Enzyme Labelled 2° Antibody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88909" y="4320836"/>
              <a:ext cx="2331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Detection Antibody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8453801" y="3648899"/>
              <a:ext cx="494095" cy="2729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/>
            <p:cNvSpPr/>
            <p:nvPr/>
          </p:nvSpPr>
          <p:spPr>
            <a:xfrm>
              <a:off x="9091827" y="4753985"/>
              <a:ext cx="155161" cy="15472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601895" y="5299954"/>
            <a:ext cx="71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IBA1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947896" y="4972532"/>
            <a:ext cx="180567" cy="3274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36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93321" y="2141312"/>
            <a:ext cx="627797" cy="4086616"/>
            <a:chOff x="1992573" y="2141312"/>
            <a:chExt cx="627797" cy="4086616"/>
          </a:xfrm>
        </p:grpSpPr>
        <p:sp>
          <p:nvSpPr>
            <p:cNvPr id="3" name="Up Arrow 2"/>
            <p:cNvSpPr/>
            <p:nvPr/>
          </p:nvSpPr>
          <p:spPr>
            <a:xfrm>
              <a:off x="1992573" y="2141312"/>
              <a:ext cx="627797" cy="1064524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Up Arrow 5"/>
            <p:cNvSpPr/>
            <p:nvPr/>
          </p:nvSpPr>
          <p:spPr>
            <a:xfrm>
              <a:off x="1992573" y="3652358"/>
              <a:ext cx="627797" cy="1064524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>
              <a:off x="1992573" y="5163404"/>
              <a:ext cx="627797" cy="1064524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71498" y="2446361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CYTOKINE RELEASE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1497" y="3924819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CELL PROLIFERATION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1497" y="5457870"/>
            <a:ext cx="623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AMOEBOID MORPHOLOGY</a:t>
            </a:r>
          </a:p>
        </p:txBody>
      </p:sp>
    </p:spTree>
    <p:extLst>
      <p:ext uri="{BB962C8B-B14F-4D97-AF65-F5344CB8AC3E}">
        <p14:creationId xmlns:p14="http://schemas.microsoft.com/office/powerpoint/2010/main" val="319638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Sclerosis </a:t>
            </a:r>
          </a:p>
        </p:txBody>
      </p:sp>
      <p:pic>
        <p:nvPicPr>
          <p:cNvPr id="1026" name="Picture 2" descr="https://bionews-tx.com/wp-content/uploads/2014/01/primary-progressive-multiple-scler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28" y="2130372"/>
            <a:ext cx="6345912" cy="421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00510" y="6581001"/>
            <a:ext cx="145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Bionews</a:t>
            </a:r>
            <a:r>
              <a:rPr lang="en-US" sz="1200" dirty="0"/>
              <a:t> Texas</a:t>
            </a:r>
          </a:p>
        </p:txBody>
      </p:sp>
    </p:spTree>
    <p:extLst>
      <p:ext uri="{BB962C8B-B14F-4D97-AF65-F5344CB8AC3E}">
        <p14:creationId xmlns:p14="http://schemas.microsoft.com/office/powerpoint/2010/main" val="397754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Microglial activation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25" y="1968235"/>
            <a:ext cx="8954750" cy="4477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7145" y="2634018"/>
            <a:ext cx="2456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Cytokine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6966" y="5215719"/>
            <a:ext cx="2456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Cytokine Release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2" r="52861"/>
          <a:stretch/>
        </p:blipFill>
        <p:spPr>
          <a:xfrm>
            <a:off x="1618625" y="3034128"/>
            <a:ext cx="2996346" cy="26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6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Myelin Improves Conduction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4349" y="6388894"/>
            <a:ext cx="145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Hyperphysics.phy</a:t>
            </a:r>
            <a:endParaRPr lang="en-US" sz="1200" dirty="0"/>
          </a:p>
          <a:p>
            <a:r>
              <a:rPr lang="en-US" sz="1200" dirty="0"/>
              <a:t>Boundless.com</a:t>
            </a:r>
          </a:p>
        </p:txBody>
      </p:sp>
      <p:pic>
        <p:nvPicPr>
          <p:cNvPr id="1028" name="Picture 4" descr="http://hyperphysics.phy-astr.gsu.edu/hbase/biology/imgbio/myeli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5" y="2759205"/>
            <a:ext cx="6393509" cy="27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81780" y="4199108"/>
            <a:ext cx="450376" cy="948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/>
          <a:stretch/>
        </p:blipFill>
        <p:spPr>
          <a:xfrm>
            <a:off x="487189" y="2059269"/>
            <a:ext cx="4979043" cy="45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7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Myelin Paranodes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595" y="2135493"/>
            <a:ext cx="4204883" cy="4097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7725" y="6264600"/>
            <a:ext cx="2062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Adapted from Trapp et 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t="27077" r="3538" b="37484"/>
          <a:stretch/>
        </p:blipFill>
        <p:spPr>
          <a:xfrm>
            <a:off x="1925053" y="2895546"/>
            <a:ext cx="3737810" cy="2542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8470" y="2277443"/>
            <a:ext cx="211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Paranode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176337" y="2739108"/>
            <a:ext cx="208548" cy="5655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8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Rafts – Rich in Sphingolipids and Cholesterol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2207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Wikipedia</a:t>
            </a:r>
          </a:p>
        </p:txBody>
      </p:sp>
      <p:pic>
        <p:nvPicPr>
          <p:cNvPr id="2054" name="Picture 6" descr="http://www.microscopy-analysis.com/sites/default/files/pictures/JPK_Lipids_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22" y="3496079"/>
            <a:ext cx="5805359" cy="211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/>
          <p:cNvSpPr/>
          <p:nvPr/>
        </p:nvSpPr>
        <p:spPr>
          <a:xfrm rot="5400000">
            <a:off x="8351203" y="2266557"/>
            <a:ext cx="370841" cy="208820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92872" y="2755907"/>
            <a:ext cx="203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LIPID RAFT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871" y="2059867"/>
            <a:ext cx="1895972" cy="4177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4997" y="6189199"/>
            <a:ext cx="20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Sphingomyelin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1192" y="2497017"/>
            <a:ext cx="20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Acyl group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55666" y="2786410"/>
            <a:ext cx="489418" cy="243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9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NF155 Raft association in 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15" y="1857722"/>
            <a:ext cx="3284226" cy="936777"/>
          </a:xfrm>
        </p:spPr>
        <p:txBody>
          <a:bodyPr/>
          <a:lstStyle/>
          <a:p>
            <a:r>
              <a:rPr lang="en-US" dirty="0"/>
              <a:t>Maier et al 2007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41168" y="2685316"/>
            <a:ext cx="7466606" cy="1886684"/>
            <a:chOff x="3525982" y="2399502"/>
            <a:chExt cx="6981255" cy="15331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" t="2026" b="34124"/>
            <a:stretch/>
          </p:blipFill>
          <p:spPr>
            <a:xfrm>
              <a:off x="3740727" y="2521527"/>
              <a:ext cx="6766510" cy="141117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25982" y="2399502"/>
              <a:ext cx="678873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48672" y="2889416"/>
            <a:ext cx="10372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non-MS</a:t>
            </a:r>
          </a:p>
        </p:txBody>
      </p:sp>
      <p:sp>
        <p:nvSpPr>
          <p:cNvPr id="8" name="Oval 7"/>
          <p:cNvSpPr/>
          <p:nvPr/>
        </p:nvSpPr>
        <p:spPr>
          <a:xfrm>
            <a:off x="3687997" y="3886722"/>
            <a:ext cx="1047775" cy="57320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24798" y="3902642"/>
            <a:ext cx="1047775" cy="57320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82353"/>
          <a:stretch/>
        </p:blipFill>
        <p:spPr>
          <a:xfrm>
            <a:off x="2070843" y="4572000"/>
            <a:ext cx="7236931" cy="4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3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320" y="2230384"/>
            <a:ext cx="3477241" cy="2940235"/>
          </a:xfrm>
        </p:spPr>
        <p:txBody>
          <a:bodyPr/>
          <a:lstStyle/>
          <a:p>
            <a:r>
              <a:rPr lang="en-US" dirty="0"/>
              <a:t>Myelin Isolation</a:t>
            </a:r>
          </a:p>
          <a:p>
            <a:r>
              <a:rPr lang="en-US" dirty="0"/>
              <a:t>Liposome Synthesis</a:t>
            </a:r>
          </a:p>
          <a:p>
            <a:r>
              <a:rPr lang="en-US" dirty="0"/>
              <a:t>Cell Culturing </a:t>
            </a:r>
          </a:p>
          <a:p>
            <a:r>
              <a:rPr lang="en-US" dirty="0" err="1"/>
              <a:t>ELISArray</a:t>
            </a:r>
            <a:endParaRPr lang="en-US" dirty="0"/>
          </a:p>
          <a:p>
            <a:r>
              <a:rPr lang="en-US" dirty="0"/>
              <a:t>Cell Proliferation Assay </a:t>
            </a:r>
          </a:p>
          <a:p>
            <a:r>
              <a:rPr lang="en-US" dirty="0"/>
              <a:t>Immunocytochemistry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492" y="6343007"/>
            <a:ext cx="190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 err="1"/>
              <a:t>BitesizedImmunology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711" y="2230384"/>
            <a:ext cx="3679280" cy="39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7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Myelin Isolation with sucrose density gradient and fractioning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4716" y="2797792"/>
            <a:ext cx="11406092" cy="2481617"/>
            <a:chOff x="412744" y="2303012"/>
            <a:chExt cx="10834484" cy="21526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82"/>
            <a:stretch/>
          </p:blipFill>
          <p:spPr>
            <a:xfrm>
              <a:off x="412744" y="2303012"/>
              <a:ext cx="5544324" cy="19481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07" t="47542" r="45370" b="7438"/>
            <a:stretch/>
          </p:blipFill>
          <p:spPr>
            <a:xfrm>
              <a:off x="8772793" y="2610847"/>
              <a:ext cx="2374231" cy="18448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7" t="47542" r="3560" b="13310"/>
            <a:stretch/>
          </p:blipFill>
          <p:spPr>
            <a:xfrm>
              <a:off x="5836749" y="2622881"/>
              <a:ext cx="2390274" cy="16042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78933" y="2646943"/>
              <a:ext cx="605193" cy="545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83" t="64620" r="45370" b="25123"/>
            <a:stretch/>
          </p:blipFill>
          <p:spPr>
            <a:xfrm rot="10800000">
              <a:off x="5310557" y="3277084"/>
              <a:ext cx="512666" cy="4203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83" t="64620" r="45370" b="25123"/>
            <a:stretch/>
          </p:blipFill>
          <p:spPr>
            <a:xfrm rot="10800000">
              <a:off x="8296166" y="3277084"/>
              <a:ext cx="512666" cy="42032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0642035" y="3277084"/>
              <a:ext cx="605193" cy="545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58746" y="6581001"/>
            <a:ext cx="29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Adapted from knowledgeclass.blogspot.com</a:t>
            </a:r>
          </a:p>
        </p:txBody>
      </p:sp>
    </p:spTree>
    <p:extLst>
      <p:ext uri="{BB962C8B-B14F-4D97-AF65-F5344CB8AC3E}">
        <p14:creationId xmlns:p14="http://schemas.microsoft.com/office/powerpoint/2010/main" val="386498752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4502</TotalTime>
  <Words>160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Gill Sans MT</vt:lpstr>
      <vt:lpstr>Times New Roman</vt:lpstr>
      <vt:lpstr>Wingdings 2</vt:lpstr>
      <vt:lpstr>Dividend</vt:lpstr>
      <vt:lpstr>Impact of raft association of NF155 on the inflammatory response of microglial cells</vt:lpstr>
      <vt:lpstr>Multiple Sclerosis </vt:lpstr>
      <vt:lpstr>Microglial activation</vt:lpstr>
      <vt:lpstr>Myelin Improves Conduction </vt:lpstr>
      <vt:lpstr>Myelin Paranodes</vt:lpstr>
      <vt:lpstr>Lipid Rafts – Rich in Sphingolipids and Cholesterol</vt:lpstr>
      <vt:lpstr>NF155 Raft association in MS</vt:lpstr>
      <vt:lpstr>Experimental Overview </vt:lpstr>
      <vt:lpstr>Myelin Isolation with sucrose density gradient and fractioning </vt:lpstr>
      <vt:lpstr>Liposome Synthesis  </vt:lpstr>
      <vt:lpstr>Liposome Treatments</vt:lpstr>
      <vt:lpstr>ELISA – quantifying cytokine release</vt:lpstr>
      <vt:lpstr>Cell proliferation Assay</vt:lpstr>
      <vt:lpstr>Measuring morphological Change </vt:lpstr>
      <vt:lpstr>Results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the raft association of NF155 on the inflammatory response of microglial cells in the Central Nervous System </dc:title>
  <dc:creator>Kelly</dc:creator>
  <cp:lastModifiedBy>Kelly</cp:lastModifiedBy>
  <cp:revision>85</cp:revision>
  <dcterms:created xsi:type="dcterms:W3CDTF">2016-05-02T02:36:54Z</dcterms:created>
  <dcterms:modified xsi:type="dcterms:W3CDTF">2016-05-10T05:49:05Z</dcterms:modified>
</cp:coreProperties>
</file>