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9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4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1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2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AF87-6C69-4CB1-935B-0A2C86F8D47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C181-94BA-4A1B-9D29-611B5CA2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6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mc/articles/PMC3517151/#R5" TargetMode="External"/><Relationship Id="rId3" Type="http://schemas.openxmlformats.org/officeDocument/2006/relationships/hyperlink" Target="http://www.ncbi.nlm.nih.gov/pmc/articles/PMC3827094/" TargetMode="External"/><Relationship Id="rId7" Type="http://schemas.openxmlformats.org/officeDocument/2006/relationships/hyperlink" Target="http://mic.microbiologyresearch.org/content/journal/micro" TargetMode="External"/><Relationship Id="rId2" Type="http://schemas.openxmlformats.org/officeDocument/2006/relationships/hyperlink" Target="http://www.ncbi.nlm.nih.gov/pmc/articles/PMC397160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mc/articles/PMC2890091/pdf/392.pdf" TargetMode="External"/><Relationship Id="rId5" Type="http://schemas.openxmlformats.org/officeDocument/2006/relationships/hyperlink" Target="http://www-ncbi-nlm-nih-gov.proxy.library.vcu.edu/pmc/articles/PMC532439/" TargetMode="External"/><Relationship Id="rId10" Type="http://schemas.openxmlformats.org/officeDocument/2006/relationships/hyperlink" Target="http://www.nature.com/nrg/journal/v13/n1/pdf/nrg3129.pdf" TargetMode="External"/><Relationship Id="rId4" Type="http://schemas.openxmlformats.org/officeDocument/2006/relationships/hyperlink" Target="http://microbiomejournal.biomedcentral.com/articles/10.1186/2049-2618-1-3" TargetMode="External"/><Relationship Id="rId9" Type="http://schemas.openxmlformats.org/officeDocument/2006/relationships/hyperlink" Target="http://www-ncbi-nlm-nih-gov.proxy.library.vcu.edu/pubmed/?term=The+Changing+Landscape+of+the+Vaginal+Microbiom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toxin-antitoxin protein family in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&amp; its impact on the ability of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to survive the conditions associated with bacterial vaginosis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dirty="0" smtClean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Sarah Adkins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6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Making the artificial microbiome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Bacteria:</a:t>
            </a:r>
          </a:p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G. vaginalis, A. </a:t>
            </a:r>
            <a:r>
              <a:rPr lang="en-US" dirty="0" err="1" smtClean="0">
                <a:latin typeface="Franklin Gothic Book" panose="020B0503020102020204" pitchFamily="34" charset="0"/>
              </a:rPr>
              <a:t>vaginae</a:t>
            </a:r>
            <a:r>
              <a:rPr lang="en-US" dirty="0" smtClean="0">
                <a:latin typeface="Franklin Gothic Book" panose="020B0503020102020204" pitchFamily="34" charset="0"/>
              </a:rPr>
              <a:t>, M. </a:t>
            </a:r>
            <a:r>
              <a:rPr lang="en-US" dirty="0" err="1" smtClean="0">
                <a:latin typeface="Franklin Gothic Book" panose="020B0503020102020204" pitchFamily="34" charset="0"/>
              </a:rPr>
              <a:t>mulieris</a:t>
            </a:r>
            <a:r>
              <a:rPr lang="en-US" dirty="0" smtClean="0">
                <a:latin typeface="Franklin Gothic Book" panose="020B0503020102020204" pitchFamily="34" charset="0"/>
              </a:rPr>
              <a:t>, P. </a:t>
            </a:r>
            <a:r>
              <a:rPr lang="en-US" dirty="0" err="1" smtClean="0">
                <a:latin typeface="Franklin Gothic Book" panose="020B0503020102020204" pitchFamily="34" charset="0"/>
              </a:rPr>
              <a:t>bivia</a:t>
            </a:r>
            <a:r>
              <a:rPr lang="en-US" dirty="0" smtClean="0">
                <a:latin typeface="Franklin Gothic Book" panose="020B0503020102020204" pitchFamily="34" charset="0"/>
              </a:rPr>
              <a:t>, </a:t>
            </a:r>
            <a:r>
              <a:rPr lang="en-US" dirty="0" err="1" smtClean="0">
                <a:latin typeface="Franklin Gothic Book" panose="020B0503020102020204" pitchFamily="34" charset="0"/>
              </a:rPr>
              <a:t>Veillonella</a:t>
            </a:r>
            <a:r>
              <a:rPr lang="en-US" dirty="0" smtClean="0">
                <a:latin typeface="Franklin Gothic Book" panose="020B0503020102020204" pitchFamily="34" charset="0"/>
              </a:rPr>
              <a:t> sp., </a:t>
            </a:r>
            <a:r>
              <a:rPr lang="en-US" dirty="0" err="1" smtClean="0">
                <a:latin typeface="Franklin Gothic Book" panose="020B0503020102020204" pitchFamily="34" charset="0"/>
              </a:rPr>
              <a:t>Peptostreptococcus</a:t>
            </a:r>
            <a:r>
              <a:rPr lang="en-US" dirty="0" smtClean="0">
                <a:latin typeface="Franklin Gothic Book" panose="020B0503020102020204" pitchFamily="34" charset="0"/>
              </a:rPr>
              <a:t> sp., </a:t>
            </a:r>
            <a:r>
              <a:rPr lang="en-US" dirty="0" err="1" smtClean="0">
                <a:latin typeface="Franklin Gothic Book" panose="020B0503020102020204" pitchFamily="34" charset="0"/>
              </a:rPr>
              <a:t>Peptoniphilus</a:t>
            </a:r>
            <a:r>
              <a:rPr lang="en-US" dirty="0" smtClean="0">
                <a:latin typeface="Franklin Gothic Book" panose="020B0503020102020204" pitchFamily="34" charset="0"/>
              </a:rPr>
              <a:t> sp., &amp; F. </a:t>
            </a:r>
            <a:r>
              <a:rPr lang="en-US" dirty="0" err="1" smtClean="0">
                <a:latin typeface="Franklin Gothic Book" panose="020B0503020102020204" pitchFamily="34" charset="0"/>
              </a:rPr>
              <a:t>nucleatum</a:t>
            </a:r>
            <a:r>
              <a:rPr lang="en-US" dirty="0" smtClean="0">
                <a:latin typeface="Franklin Gothic Book" panose="020B0503020102020204" pitchFamily="34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These bacteria will be obtained using the techniques specified in Patterson et al and added to the epithelial cells in equal concentrations along with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This microbiome is not a direct replica of the vaginal microbiome. 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16s rDNA analysis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After toxin expression is induced and an experimentally determined amount of time has passed, 16s rDNA analysis will be used.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16s rDNA V1-V3 hypervariable regions will be amplified using PCR.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-These regions are highly conserved throughout bacterial species, and the small changes in the sequences over time allow for the classification of species. 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This will give us an idea of the relative abundance of each bacteria present in the cultures.</a:t>
            </a:r>
          </a:p>
        </p:txBody>
      </p:sp>
    </p:spTree>
    <p:extLst>
      <p:ext uri="{BB962C8B-B14F-4D97-AF65-F5344CB8AC3E}">
        <p14:creationId xmlns:p14="http://schemas.microsoft.com/office/powerpoint/2010/main" val="38169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If the forced expression strain of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is more abundant in its artificial microbiome than the knockout strain, I will be able to conclude that the </a:t>
            </a:r>
            <a:r>
              <a:rPr lang="en-US" dirty="0" err="1" smtClean="0">
                <a:latin typeface="Franklin Gothic Book" panose="020B0503020102020204" pitchFamily="34" charset="0"/>
              </a:rPr>
              <a:t>ReIEB</a:t>
            </a:r>
            <a:r>
              <a:rPr lang="en-US" dirty="0" smtClean="0">
                <a:latin typeface="Franklin Gothic Book" panose="020B0503020102020204" pitchFamily="34" charset="0"/>
              </a:rPr>
              <a:t> toxin-antitoxin protein family plays a role in the ability of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to survive in the conditions associated with bacterial vaginosis.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Bibliography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Macklaim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Fernandes</a:t>
            </a:r>
            <a:r>
              <a:rPr lang="en-US" dirty="0">
                <a:latin typeface="Franklin Gothic Book" panose="020B0503020102020204" pitchFamily="34" charset="0"/>
              </a:rPr>
              <a:t>, Bella, Hammond, Hammond, Reid, </a:t>
            </a:r>
            <a:r>
              <a:rPr lang="en-US" dirty="0" err="1">
                <a:latin typeface="Franklin Gothic Book" panose="020B0503020102020204" pitchFamily="34" charset="0"/>
              </a:rPr>
              <a:t>Gloor</a:t>
            </a:r>
            <a:r>
              <a:rPr lang="en-US" dirty="0">
                <a:latin typeface="Franklin Gothic Book" panose="020B0503020102020204" pitchFamily="34" charset="0"/>
              </a:rPr>
              <a:t>. Comparative meta-RNA-</a:t>
            </a:r>
            <a:r>
              <a:rPr lang="en-US" dirty="0" err="1">
                <a:latin typeface="Franklin Gothic Book" panose="020B0503020102020204" pitchFamily="34" charset="0"/>
              </a:rPr>
              <a:t>seq</a:t>
            </a:r>
            <a:r>
              <a:rPr lang="en-US" dirty="0">
                <a:latin typeface="Franklin Gothic Book" panose="020B0503020102020204" pitchFamily="34" charset="0"/>
              </a:rPr>
              <a:t> of the vaginal microbiota and differential expression by Lactobacillus </a:t>
            </a:r>
            <a:r>
              <a:rPr lang="en-US" dirty="0" err="1">
                <a:latin typeface="Franklin Gothic Book" panose="020B0503020102020204" pitchFamily="34" charset="0"/>
              </a:rPr>
              <a:t>iners</a:t>
            </a:r>
            <a:r>
              <a:rPr lang="en-US" dirty="0">
                <a:latin typeface="Franklin Gothic Book" panose="020B0503020102020204" pitchFamily="34" charset="0"/>
              </a:rPr>
              <a:t> in health and </a:t>
            </a:r>
            <a:r>
              <a:rPr lang="en-US" dirty="0" err="1">
                <a:latin typeface="Franklin Gothic Book" panose="020B0503020102020204" pitchFamily="34" charset="0"/>
              </a:rPr>
              <a:t>dysbiosis</a:t>
            </a:r>
            <a:r>
              <a:rPr lang="en-US" dirty="0">
                <a:latin typeface="Franklin Gothic Book" panose="020B0503020102020204" pitchFamily="34" charset="0"/>
              </a:rPr>
              <a:t>. Microbiome: 2013: 1: 12. </a:t>
            </a:r>
            <a:r>
              <a:rPr lang="en-US" u="sng" dirty="0">
                <a:latin typeface="Franklin Gothic Book" panose="020B0503020102020204" pitchFamily="34" charset="0"/>
                <a:hlinkClick r:id="rId2"/>
              </a:rPr>
              <a:t>http://www.ncbi.nlm.nih.gov/pmc/articles/PMC3971606/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>
                <a:latin typeface="Franklin Gothic Book" panose="020B0503020102020204" pitchFamily="34" charset="0"/>
              </a:rPr>
              <a:t>Mendes-</a:t>
            </a:r>
            <a:r>
              <a:rPr lang="en-US" dirty="0" err="1">
                <a:latin typeface="Franklin Gothic Book" panose="020B0503020102020204" pitchFamily="34" charset="0"/>
              </a:rPr>
              <a:t>Soares</a:t>
            </a:r>
            <a:r>
              <a:rPr lang="en-US" dirty="0">
                <a:latin typeface="Franklin Gothic Book" panose="020B0503020102020204" pitchFamily="34" charset="0"/>
              </a:rPr>
              <a:t>, Suzuki, Hickey et al. Comparative Functional Genomics of Lactobacillus spp. Reveals Possible Mechanisms for Specialization of Vaginal Lactobacilli to Their Environment. J. </a:t>
            </a:r>
            <a:r>
              <a:rPr lang="en-US" dirty="0" err="1">
                <a:latin typeface="Franklin Gothic Book" panose="020B0503020102020204" pitchFamily="34" charset="0"/>
              </a:rPr>
              <a:t>Bacteriol</a:t>
            </a:r>
            <a:r>
              <a:rPr lang="en-US" dirty="0">
                <a:latin typeface="Franklin Gothic Book" panose="020B0503020102020204" pitchFamily="34" charset="0"/>
              </a:rPr>
              <a:t>. April 2014 vol. 196 no. 7 1458-1470. http://jb.asm.org/content/196/7/1458.full</a:t>
            </a:r>
          </a:p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Unterholzner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Poppenberger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Rozhon</a:t>
            </a:r>
            <a:r>
              <a:rPr lang="en-US" dirty="0">
                <a:latin typeface="Franklin Gothic Book" panose="020B0503020102020204" pitchFamily="34" charset="0"/>
              </a:rPr>
              <a:t>. Toxin-antitoxin systems. Mob Genet Elements. 2013 Sep 1; 3(5): e26219. </a:t>
            </a:r>
            <a:r>
              <a:rPr lang="en-US" u="sng" dirty="0">
                <a:latin typeface="Franklin Gothic Book" panose="020B0503020102020204" pitchFamily="34" charset="0"/>
                <a:hlinkClick r:id="rId3"/>
              </a:rPr>
              <a:t>http://www.ncbi.nlm.nih.gov/pmc/articles/PMC3827094/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Petrof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Gloor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Vanner</a:t>
            </a:r>
            <a:r>
              <a:rPr lang="en-US" dirty="0">
                <a:latin typeface="Franklin Gothic Book" panose="020B0503020102020204" pitchFamily="34" charset="0"/>
              </a:rPr>
              <a:t> et al. Stool substitute transplant therapy for the eradication of Clostridium difficile infection: ‘</a:t>
            </a:r>
            <a:r>
              <a:rPr lang="en-US" dirty="0" err="1">
                <a:latin typeface="Franklin Gothic Book" panose="020B0503020102020204" pitchFamily="34" charset="0"/>
              </a:rPr>
              <a:t>RePOOPulating</a:t>
            </a:r>
            <a:r>
              <a:rPr lang="en-US" dirty="0">
                <a:latin typeface="Franklin Gothic Book" panose="020B0503020102020204" pitchFamily="34" charset="0"/>
              </a:rPr>
              <a:t>’ the gut. Microbiome: 2013: 1: 3. </a:t>
            </a:r>
            <a:r>
              <a:rPr lang="en-US" u="sng" dirty="0">
                <a:latin typeface="Franklin Gothic Book" panose="020B0503020102020204" pitchFamily="34" charset="0"/>
                <a:hlinkClick r:id="rId4"/>
              </a:rPr>
              <a:t>http://microbiomejournal.biomedcentral.com/articles/10.1186/2049-2618-1-3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>
                <a:latin typeface="Franklin Gothic Book" panose="020B0503020102020204" pitchFamily="34" charset="0"/>
              </a:rPr>
              <a:t>Keren, Shah, </a:t>
            </a:r>
            <a:r>
              <a:rPr lang="en-US" dirty="0" err="1">
                <a:latin typeface="Franklin Gothic Book" panose="020B0503020102020204" pitchFamily="34" charset="0"/>
              </a:rPr>
              <a:t>Spoering</a:t>
            </a:r>
            <a:r>
              <a:rPr lang="en-US" dirty="0">
                <a:latin typeface="Franklin Gothic Book" panose="020B0503020102020204" pitchFamily="34" charset="0"/>
              </a:rPr>
              <a:t> et al. Specialized Persister Cells and the Mechanism of Multidrug Tolerance in Escherichia coli. J </a:t>
            </a:r>
            <a:r>
              <a:rPr lang="en-US" dirty="0" err="1">
                <a:latin typeface="Franklin Gothic Book" panose="020B0503020102020204" pitchFamily="34" charset="0"/>
              </a:rPr>
              <a:t>Bacteriol</a:t>
            </a:r>
            <a:r>
              <a:rPr lang="en-US" dirty="0">
                <a:latin typeface="Franklin Gothic Book" panose="020B0503020102020204" pitchFamily="34" charset="0"/>
              </a:rPr>
              <a:t>. 2004 Dec;186(24):8172-80. </a:t>
            </a:r>
            <a:r>
              <a:rPr lang="en-US" u="sng" dirty="0">
                <a:latin typeface="Franklin Gothic Book" panose="020B0503020102020204" pitchFamily="34" charset="0"/>
                <a:hlinkClick r:id="rId5"/>
              </a:rPr>
              <a:t>http://www-ncbi-nlm-nih-gov.proxy.library.vcu.edu/pmc/articles/PMC532439/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>
                <a:latin typeface="Franklin Gothic Book" panose="020B0503020102020204" pitchFamily="34" charset="0"/>
              </a:rPr>
              <a:t>Patterson, Stull-Lane, </a:t>
            </a:r>
            <a:r>
              <a:rPr lang="en-US" dirty="0" err="1">
                <a:latin typeface="Franklin Gothic Book" panose="020B0503020102020204" pitchFamily="34" charset="0"/>
              </a:rPr>
              <a:t>Girerd</a:t>
            </a:r>
            <a:r>
              <a:rPr lang="en-US" dirty="0">
                <a:latin typeface="Franklin Gothic Book" panose="020B0503020102020204" pitchFamily="34" charset="0"/>
              </a:rPr>
              <a:t> et al. Analysis of adherence, biofilm formation and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latin typeface="Franklin Gothic Book" panose="020B0503020102020204" pitchFamily="34" charset="0"/>
              </a:rPr>
              <a:t>cytotoxicity suggests a greater virulence potential of </a:t>
            </a:r>
            <a:r>
              <a:rPr lang="en-US" dirty="0" err="1">
                <a:latin typeface="Franklin Gothic Book" panose="020B0503020102020204" pitchFamily="34" charset="0"/>
              </a:rPr>
              <a:t>Gardnerella</a:t>
            </a:r>
            <a:r>
              <a:rPr lang="en-US" dirty="0">
                <a:latin typeface="Franklin Gothic Book" panose="020B0503020102020204" pitchFamily="34" charset="0"/>
              </a:rPr>
              <a:t> vaginalis relative to other bacterial vaginosis-associated anaerobes. Microbiology (2010), 156, 392–399. </a:t>
            </a:r>
            <a:r>
              <a:rPr lang="en-US" u="sng" dirty="0">
                <a:latin typeface="Franklin Gothic Book" panose="020B0503020102020204" pitchFamily="34" charset="0"/>
                <a:hlinkClick r:id="rId6"/>
              </a:rPr>
              <a:t>http://www.ncbi.nlm.nih.gov/pmc/articles/PMC2890091/pdf/392.pdf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</a:p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Fettweis</a:t>
            </a:r>
            <a:r>
              <a:rPr lang="en-US" dirty="0">
                <a:latin typeface="Franklin Gothic Book" panose="020B0503020102020204" pitchFamily="34" charset="0"/>
              </a:rPr>
              <a:t>, Brooks, Serrano et al. Differences in vaginal microbiome in African American women versus women of European ancestry. Microbiology (2015), 160: 2272-2282. </a:t>
            </a:r>
            <a:r>
              <a:rPr lang="en-US" u="sng" dirty="0">
                <a:latin typeface="Franklin Gothic Book" panose="020B0503020102020204" pitchFamily="34" charset="0"/>
                <a:hlinkClick r:id="rId7"/>
              </a:rPr>
              <a:t>http://mic.microbiologyresearch.org/content/journal/micro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Fettweis</a:t>
            </a:r>
            <a:r>
              <a:rPr lang="en-US" dirty="0">
                <a:latin typeface="Franklin Gothic Book" panose="020B0503020102020204" pitchFamily="34" charset="0"/>
              </a:rPr>
              <a:t>, Serrano, </a:t>
            </a:r>
            <a:r>
              <a:rPr lang="en-US" dirty="0" err="1">
                <a:latin typeface="Franklin Gothic Book" panose="020B0503020102020204" pitchFamily="34" charset="0"/>
              </a:rPr>
              <a:t>Girerd</a:t>
            </a:r>
            <a:r>
              <a:rPr lang="en-US" dirty="0">
                <a:latin typeface="Franklin Gothic Book" panose="020B0503020102020204" pitchFamily="34" charset="0"/>
              </a:rPr>
              <a:t> et al. A New Era of the Vaginal Microbiome: Advances using Next-Generation Sequencing. </a:t>
            </a:r>
            <a:r>
              <a:rPr lang="en-US" dirty="0" err="1">
                <a:latin typeface="Franklin Gothic Book" panose="020B0503020102020204" pitchFamily="34" charset="0"/>
              </a:rPr>
              <a:t>Chem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err="1">
                <a:latin typeface="Franklin Gothic Book" panose="020B0503020102020204" pitchFamily="34" charset="0"/>
              </a:rPr>
              <a:t>Biodivers</a:t>
            </a:r>
            <a:r>
              <a:rPr lang="en-US" dirty="0">
                <a:latin typeface="Franklin Gothic Book" panose="020B0503020102020204" pitchFamily="34" charset="0"/>
              </a:rPr>
              <a:t>. 2012 May; 9(5): 965–976. </a:t>
            </a:r>
            <a:r>
              <a:rPr lang="en-US" u="sng" dirty="0">
                <a:latin typeface="Franklin Gothic Book" panose="020B0503020102020204" pitchFamily="34" charset="0"/>
                <a:hlinkClick r:id="rId8"/>
              </a:rPr>
              <a:t>http://www.ncbi.nlm.nih.gov/pmc/articles/PMC3517151/#R5</a:t>
            </a:r>
            <a:endParaRPr lang="en-US" dirty="0">
              <a:latin typeface="Franklin Gothic Book" panose="020B0503020102020204" pitchFamily="34" charset="0"/>
            </a:endParaRPr>
          </a:p>
          <a:p>
            <a:pPr fontAlgn="base"/>
            <a:r>
              <a:rPr lang="en-US" dirty="0">
                <a:latin typeface="Franklin Gothic Book" panose="020B0503020102020204" pitchFamily="34" charset="0"/>
              </a:rPr>
              <a:t>Huang, </a:t>
            </a:r>
            <a:r>
              <a:rPr lang="en-US" dirty="0" err="1">
                <a:latin typeface="Franklin Gothic Book" panose="020B0503020102020204" pitchFamily="34" charset="0"/>
              </a:rPr>
              <a:t>Fettweis</a:t>
            </a:r>
            <a:r>
              <a:rPr lang="en-US" dirty="0">
                <a:latin typeface="Franklin Gothic Book" panose="020B0503020102020204" pitchFamily="34" charset="0"/>
              </a:rPr>
              <a:t>, Brooks et al. The Changing Landscape of the Vaginal Microbiome. </a:t>
            </a:r>
            <a:r>
              <a:rPr lang="en-US" dirty="0" err="1">
                <a:latin typeface="Franklin Gothic Book" panose="020B0503020102020204" pitchFamily="34" charset="0"/>
              </a:rPr>
              <a:t>Clin</a:t>
            </a:r>
            <a:r>
              <a:rPr lang="en-US" dirty="0">
                <a:latin typeface="Franklin Gothic Book" panose="020B0503020102020204" pitchFamily="34" charset="0"/>
              </a:rPr>
              <a:t> Lab Med. 2014 Dec;34(4):747-61. </a:t>
            </a:r>
            <a:r>
              <a:rPr lang="en-US" u="sng" dirty="0">
                <a:latin typeface="Franklin Gothic Book" panose="020B0503020102020204" pitchFamily="34" charset="0"/>
                <a:hlinkClick r:id="rId9"/>
              </a:rPr>
              <a:t>http://www-ncbi-nlm-nih-gov.proxy.library.vcu.edu/pubmed/?term=The+Changing+Landscape+of+the+Vaginal+Microbiome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</a:p>
          <a:p>
            <a:pPr fontAlgn="base"/>
            <a:r>
              <a:rPr lang="en-US" dirty="0" err="1">
                <a:latin typeface="Franklin Gothic Book" panose="020B0503020102020204" pitchFamily="34" charset="0"/>
              </a:rPr>
              <a:t>Kuczynski</a:t>
            </a:r>
            <a:r>
              <a:rPr lang="en-US" dirty="0">
                <a:latin typeface="Franklin Gothic Book" panose="020B0503020102020204" pitchFamily="34" charset="0"/>
              </a:rPr>
              <a:t>, </a:t>
            </a:r>
            <a:r>
              <a:rPr lang="en-US" dirty="0" err="1">
                <a:latin typeface="Franklin Gothic Book" panose="020B0503020102020204" pitchFamily="34" charset="0"/>
              </a:rPr>
              <a:t>Lauber</a:t>
            </a:r>
            <a:r>
              <a:rPr lang="en-US" dirty="0">
                <a:latin typeface="Franklin Gothic Book" panose="020B0503020102020204" pitchFamily="34" charset="0"/>
              </a:rPr>
              <a:t>, Walters et al. Experimental and analytical tools for studying the human microbiome. Nature Reviews Genetics, 2011, Vol.13(1), p.47.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u="sng" dirty="0">
                <a:latin typeface="Franklin Gothic Book" panose="020B0503020102020204" pitchFamily="34" charset="0"/>
                <a:hlinkClick r:id="rId10"/>
              </a:rPr>
              <a:t>http://www.nature.com/nrg/journal/v13/n1/pdf/nrg3129.pdf</a:t>
            </a:r>
            <a:endParaRPr lang="en-US" dirty="0"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1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766" y="0"/>
            <a:ext cx="9144000" cy="126856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Vaginal Microbiome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216" y="1152604"/>
            <a:ext cx="7277100" cy="529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3903" y="6451603"/>
            <a:ext cx="1097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Huang, </a:t>
            </a:r>
            <a:r>
              <a:rPr lang="en-US" sz="1400" dirty="0" err="1"/>
              <a:t>Fettweis</a:t>
            </a:r>
            <a:r>
              <a:rPr lang="en-US" sz="1400" dirty="0"/>
              <a:t>, Brooks et al. The Changing Landscape of the Vaginal Microbiome. </a:t>
            </a:r>
            <a:r>
              <a:rPr lang="en-US" sz="1400" dirty="0" err="1"/>
              <a:t>Clin</a:t>
            </a:r>
            <a:r>
              <a:rPr lang="en-US" sz="1400" dirty="0"/>
              <a:t> Lab Med. 2014 Dec;34(4):747-61. </a:t>
            </a:r>
          </a:p>
        </p:txBody>
      </p:sp>
    </p:spTree>
    <p:extLst>
      <p:ext uri="{BB962C8B-B14F-4D97-AF65-F5344CB8AC3E}">
        <p14:creationId xmlns:p14="http://schemas.microsoft.com/office/powerpoint/2010/main" val="375387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124" y="629947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406" y="1955510"/>
            <a:ext cx="6096268" cy="4184256"/>
          </a:xfrm>
        </p:spPr>
      </p:pic>
      <p:sp>
        <p:nvSpPr>
          <p:cNvPr id="9" name="TextBox 8"/>
          <p:cNvSpPr txBox="1"/>
          <p:nvPr/>
        </p:nvSpPr>
        <p:spPr>
          <a:xfrm>
            <a:off x="114300" y="6581001"/>
            <a:ext cx="12447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Macklaim</a:t>
            </a:r>
            <a:r>
              <a:rPr lang="en-US" sz="1200" dirty="0" smtClean="0"/>
              <a:t>, </a:t>
            </a:r>
            <a:r>
              <a:rPr lang="en-US" sz="1200" dirty="0" err="1" smtClean="0"/>
              <a:t>Gloor</a:t>
            </a:r>
            <a:r>
              <a:rPr lang="en-US" sz="1200" dirty="0" smtClean="0"/>
              <a:t>, </a:t>
            </a:r>
            <a:r>
              <a:rPr lang="en-US" sz="1200" dirty="0" err="1" smtClean="0"/>
              <a:t>Anukam</a:t>
            </a:r>
            <a:r>
              <a:rPr lang="en-US" sz="1200" dirty="0" smtClean="0"/>
              <a:t> et al. At the crossroads of vaginal health and disease, the genome sequence of Lactobacillus </a:t>
            </a:r>
            <a:r>
              <a:rPr lang="en-US" sz="1200" dirty="0" err="1" smtClean="0"/>
              <a:t>iners</a:t>
            </a:r>
            <a:r>
              <a:rPr lang="en-US" sz="1200" dirty="0" smtClean="0"/>
              <a:t> AB-1. Proc Natl </a:t>
            </a:r>
            <a:r>
              <a:rPr lang="en-US" sz="1200" dirty="0" err="1" smtClean="0"/>
              <a:t>Acad</a:t>
            </a:r>
            <a:r>
              <a:rPr lang="en-US" sz="1200" dirty="0" smtClean="0"/>
              <a:t> </a:t>
            </a:r>
            <a:r>
              <a:rPr lang="en-US" sz="1200" dirty="0" err="1" smtClean="0"/>
              <a:t>Sci</a:t>
            </a:r>
            <a:r>
              <a:rPr lang="en-US" sz="1200" dirty="0" smtClean="0"/>
              <a:t> U S A. 2011 Mar 15;108 </a:t>
            </a:r>
            <a:r>
              <a:rPr lang="en-US" sz="1200" dirty="0" err="1" smtClean="0"/>
              <a:t>Suppl</a:t>
            </a:r>
            <a:r>
              <a:rPr lang="en-US" sz="1200" dirty="0" smtClean="0"/>
              <a:t> 1:4688-95.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441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688" y="539859"/>
            <a:ext cx="5190186" cy="20739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Mendes-</a:t>
            </a:r>
            <a:r>
              <a:rPr lang="en-US" dirty="0" err="1" smtClean="0">
                <a:latin typeface="Franklin Gothic Book" panose="020B0503020102020204" pitchFamily="34" charset="0"/>
              </a:rPr>
              <a:t>Soares</a:t>
            </a:r>
            <a:r>
              <a:rPr lang="en-US" dirty="0" smtClean="0">
                <a:latin typeface="Franklin Gothic Book" panose="020B0503020102020204" pitchFamily="34" charset="0"/>
              </a:rPr>
              <a:t> et al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1026" name="Picture 2" descr="http://jb.asm.org/content/196/7/1458/F5.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" y="365125"/>
            <a:ext cx="7225048" cy="615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49737" y="2152185"/>
            <a:ext cx="4003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Genes over and under-represented in vaginal Lactobacillus species relative to other Lactobacilli strains</a:t>
            </a:r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46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i="1" dirty="0" smtClean="0">
                <a:latin typeface="Franklin Gothic Book" panose="020B0503020102020204" pitchFamily="34" charset="0"/>
              </a:rPr>
              <a:t>Yamaguchi &amp; Inouye. Regulation of growth and death in Escherichia coli by toxin-antitoxin systems. Nature </a:t>
            </a:r>
            <a:r>
              <a:rPr lang="en-US" sz="1200" i="1" dirty="0">
                <a:latin typeface="Franklin Gothic Book" panose="020B0503020102020204" pitchFamily="34" charset="0"/>
              </a:rPr>
              <a:t>Reviews Microbiology </a:t>
            </a:r>
            <a:r>
              <a:rPr lang="en-US" sz="1200" b="1" dirty="0">
                <a:latin typeface="Franklin Gothic Book" panose="020B0503020102020204" pitchFamily="34" charset="0"/>
              </a:rPr>
              <a:t>9</a:t>
            </a:r>
            <a:r>
              <a:rPr lang="en-US" sz="1200" dirty="0">
                <a:latin typeface="Franklin Gothic Book" panose="020B0503020102020204" pitchFamily="34" charset="0"/>
              </a:rPr>
              <a:t>, 779-790 (November 2011</a:t>
            </a:r>
            <a:r>
              <a:rPr lang="en-US" sz="1200" dirty="0" smtClean="0">
                <a:latin typeface="Franklin Gothic Book" panose="020B0503020102020204" pitchFamily="34" charset="0"/>
              </a:rPr>
              <a:t>).</a:t>
            </a:r>
            <a:endParaRPr lang="en-US" sz="1200" dirty="0">
              <a:latin typeface="Franklin Gothic Book" panose="020B05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Franklin Gothic Book" panose="020B0503020102020204" pitchFamily="34" charset="0"/>
              </a:rPr>
              <a:t>ReIEB</a:t>
            </a:r>
            <a:r>
              <a:rPr lang="en-US" dirty="0" smtClean="0">
                <a:latin typeface="Franklin Gothic Book" panose="020B0503020102020204" pitchFamily="34" charset="0"/>
              </a:rPr>
              <a:t> toxin-antitoxin system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2373235"/>
            <a:ext cx="6988911" cy="306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Specialized Persister Cells &amp; the Mechanism of Multidrug Tolerance in Escherichia coli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Induced expression of the ReIE toxin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Subjected E. coli cells to antibiotics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Spotted cells on an agar plate which induced expression of ReIB antitoxin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Counted numbers of surviving persister cell colonies </a:t>
            </a:r>
            <a:endParaRPr lang="en-US" sz="1800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Franklin Gothic Book" panose="020B0503020102020204" pitchFamily="34" charset="0"/>
              </a:rPr>
              <a:t>Number of surviving persister cells was 10 to 10,000 times higher when toxin was expressed before adding antibiotics</a:t>
            </a:r>
            <a:r>
              <a:rPr lang="en-US" sz="1800" dirty="0">
                <a:latin typeface="Franklin Gothic Book" panose="020B0503020102020204" pitchFamily="34" charset="0"/>
              </a:rPr>
              <a:t> </a:t>
            </a:r>
            <a:r>
              <a:rPr lang="en-US" sz="1800" dirty="0" smtClean="0">
                <a:latin typeface="Franklin Gothic Book" panose="020B0503020102020204" pitchFamily="34" charset="0"/>
              </a:rPr>
              <a:t>(aside from </a:t>
            </a:r>
            <a:r>
              <a:rPr lang="en-US" sz="1800" dirty="0" err="1" smtClean="0">
                <a:latin typeface="Franklin Gothic Book" panose="020B0503020102020204" pitchFamily="34" charset="0"/>
              </a:rPr>
              <a:t>Mitomycin</a:t>
            </a:r>
            <a:r>
              <a:rPr lang="en-US" sz="1800" dirty="0" smtClean="0">
                <a:latin typeface="Franklin Gothic Book" panose="020B0503020102020204" pitchFamily="34" charset="0"/>
              </a:rPr>
              <a:t> C)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463" y="1098976"/>
            <a:ext cx="55816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2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02751" cy="383993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Franklin Gothic Book" panose="020B0503020102020204" pitchFamily="34" charset="0"/>
              </a:rPr>
              <a:t>Does the toxin-antitoxin protein family present in Lactobacillus </a:t>
            </a:r>
            <a:r>
              <a:rPr lang="en-US" sz="4400" dirty="0" err="1" smtClean="0">
                <a:latin typeface="Franklin Gothic Book" panose="020B0503020102020204" pitchFamily="34" charset="0"/>
              </a:rPr>
              <a:t>iners</a:t>
            </a:r>
            <a:r>
              <a:rPr lang="en-US" sz="4400" dirty="0" smtClean="0">
                <a:latin typeface="Franklin Gothic Book" panose="020B0503020102020204" pitchFamily="34" charset="0"/>
              </a:rPr>
              <a:t> play a part in its ability to survive the conditions associated with bacterial vaginosis?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The Experiment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Book" panose="020B0503020102020204" pitchFamily="34" charset="0"/>
              </a:rPr>
              <a:t>Knock out the toxin and antitoxin genes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Use an expression vector to insert toxin gene into the genome where it can be forcibly expressed using a promotor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Create an artificial microbiome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r>
              <a:rPr lang="en-US" dirty="0" smtClean="0">
                <a:latin typeface="Franklin Gothic Book" panose="020B0503020102020204" pitchFamily="34" charset="0"/>
              </a:rPr>
              <a:t>Add Lactobacillus </a:t>
            </a:r>
            <a:r>
              <a:rPr lang="en-US" dirty="0" err="1" smtClean="0">
                <a:latin typeface="Franklin Gothic Book" panose="020B0503020102020204" pitchFamily="34" charset="0"/>
              </a:rPr>
              <a:t>iners</a:t>
            </a:r>
            <a:r>
              <a:rPr lang="en-US" dirty="0" smtClean="0">
                <a:latin typeface="Franklin Gothic Book" panose="020B0503020102020204" pitchFamily="34" charset="0"/>
              </a:rPr>
              <a:t> to microbiome and induce expression of toxin</a:t>
            </a:r>
          </a:p>
          <a:p>
            <a:r>
              <a:rPr lang="en-US" dirty="0" smtClean="0">
                <a:latin typeface="Franklin Gothic Book" panose="020B0503020102020204" pitchFamily="34" charset="0"/>
              </a:rPr>
              <a:t>Use 16s </a:t>
            </a:r>
            <a:r>
              <a:rPr lang="en-US" dirty="0" err="1" smtClean="0">
                <a:latin typeface="Franklin Gothic Book" panose="020B0503020102020204" pitchFamily="34" charset="0"/>
              </a:rPr>
              <a:t>rRNA</a:t>
            </a:r>
            <a:r>
              <a:rPr lang="en-US" dirty="0" smtClean="0">
                <a:latin typeface="Franklin Gothic Book" panose="020B0503020102020204" pitchFamily="34" charset="0"/>
              </a:rPr>
              <a:t> analysis to analyze relative abundance of bacteria in microbiome comparing wild-type, absence of antitoxin strain, absence of toxin-antitoxin strain</a:t>
            </a:r>
          </a:p>
        </p:txBody>
      </p:sp>
    </p:spTree>
    <p:extLst>
      <p:ext uri="{BB962C8B-B14F-4D97-AF65-F5344CB8AC3E}">
        <p14:creationId xmlns:p14="http://schemas.microsoft.com/office/powerpoint/2010/main" val="39303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579922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Franklin Gothic Book" panose="020B0503020102020204" pitchFamily="34" charset="0"/>
              </a:rPr>
              <a:t>Creating the strains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690688"/>
            <a:ext cx="1172086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ranklin Gothic Book" panose="020B0503020102020204" pitchFamily="34" charset="0"/>
              </a:rPr>
              <a:t>Recombineering will be used to create knockout &amp; forced expression strains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AutoShape 2" descr="http://ars.els-cdn.com.proxy.library.vcu.edu/content/image/1-s2.0-B9780124200678000076-f07-01-978012420067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240" y="3211600"/>
            <a:ext cx="5371520" cy="28304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5415" y="6490010"/>
            <a:ext cx="11976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Sawitzke</a:t>
            </a:r>
            <a:r>
              <a:rPr lang="en-US" sz="1200" dirty="0" smtClean="0"/>
              <a:t>, Thomason, </a:t>
            </a:r>
            <a:r>
              <a:rPr lang="en-US" sz="1200" dirty="0" err="1" smtClean="0"/>
              <a:t>Bubunenko</a:t>
            </a:r>
            <a:r>
              <a:rPr lang="en-US" sz="1200" dirty="0" smtClean="0"/>
              <a:t> et al. Recombineering: using drug cassettes to knock out genes in vivo. Methods </a:t>
            </a:r>
            <a:r>
              <a:rPr lang="en-US" sz="1200" dirty="0" err="1" smtClean="0"/>
              <a:t>Enzymol</a:t>
            </a:r>
            <a:r>
              <a:rPr lang="en-US" sz="1200" dirty="0" smtClean="0"/>
              <a:t>. 2013;533:79-102.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26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8879</TotalTime>
  <Words>735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Office Theme</vt:lpstr>
      <vt:lpstr>The toxin-antitoxin protein family in Lactobacillus iners</vt:lpstr>
      <vt:lpstr>The Vaginal Microbiome</vt:lpstr>
      <vt:lpstr>Lactobacillus iners</vt:lpstr>
      <vt:lpstr>Mendes-Soares et al</vt:lpstr>
      <vt:lpstr>ReIEB toxin-antitoxin system</vt:lpstr>
      <vt:lpstr>Specialized Persister Cells &amp; the Mechanism of Multidrug Tolerance in Escherichia coli</vt:lpstr>
      <vt:lpstr>Does the toxin-antitoxin protein family present in Lactobacillus iners play a part in its ability to survive the conditions associated with bacterial vaginosis?</vt:lpstr>
      <vt:lpstr>The Experiment</vt:lpstr>
      <vt:lpstr>Creating the strains</vt:lpstr>
      <vt:lpstr>Making the artificial microbiome</vt:lpstr>
      <vt:lpstr>16s rDNA analysis</vt:lpstr>
      <vt:lpstr>PowerPoint Presentation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Vaginal Microbiome</dc:title>
  <dc:creator>Sarah Adkins</dc:creator>
  <cp:lastModifiedBy>Sarah Adkins</cp:lastModifiedBy>
  <cp:revision>20</cp:revision>
  <dcterms:created xsi:type="dcterms:W3CDTF">2016-05-05T14:41:02Z</dcterms:created>
  <dcterms:modified xsi:type="dcterms:W3CDTF">2016-05-11T18:40:25Z</dcterms:modified>
</cp:coreProperties>
</file>