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42"/>
  </p:notesMasterIdLst>
  <p:sldIdLst>
    <p:sldId id="256" r:id="rId2"/>
    <p:sldId id="284" r:id="rId3"/>
    <p:sldId id="257" r:id="rId4"/>
    <p:sldId id="258" r:id="rId5"/>
    <p:sldId id="305" r:id="rId6"/>
    <p:sldId id="261" r:id="rId7"/>
    <p:sldId id="287" r:id="rId8"/>
    <p:sldId id="292" r:id="rId9"/>
    <p:sldId id="286" r:id="rId10"/>
    <p:sldId id="288" r:id="rId11"/>
    <p:sldId id="289" r:id="rId12"/>
    <p:sldId id="306" r:id="rId13"/>
    <p:sldId id="291" r:id="rId14"/>
    <p:sldId id="315" r:id="rId15"/>
    <p:sldId id="262" r:id="rId16"/>
    <p:sldId id="264" r:id="rId17"/>
    <p:sldId id="307" r:id="rId18"/>
    <p:sldId id="310" r:id="rId19"/>
    <p:sldId id="313" r:id="rId20"/>
    <p:sldId id="316" r:id="rId21"/>
    <p:sldId id="293" r:id="rId22"/>
    <p:sldId id="297" r:id="rId23"/>
    <p:sldId id="298" r:id="rId24"/>
    <p:sldId id="318" r:id="rId25"/>
    <p:sldId id="319" r:id="rId26"/>
    <p:sldId id="320" r:id="rId27"/>
    <p:sldId id="260" r:id="rId28"/>
    <p:sldId id="321" r:id="rId29"/>
    <p:sldId id="322" r:id="rId30"/>
    <p:sldId id="323" r:id="rId31"/>
    <p:sldId id="324" r:id="rId32"/>
    <p:sldId id="325" r:id="rId33"/>
    <p:sldId id="326" r:id="rId34"/>
    <p:sldId id="274" r:id="rId35"/>
    <p:sldId id="311" r:id="rId36"/>
    <p:sldId id="277" r:id="rId37"/>
    <p:sldId id="278" r:id="rId38"/>
    <p:sldId id="301" r:id="rId39"/>
    <p:sldId id="302" r:id="rId40"/>
    <p:sldId id="317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177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AB47EE-5AAC-4B18-8A65-16A5DB51ADE3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353421-38BF-4DE8-AF9F-B6E802725D63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Hegemonic War</a:t>
          </a:r>
        </a:p>
      </dgm:t>
    </dgm:pt>
    <dgm:pt modelId="{E81D3EC8-7576-4486-859D-DDAB164A5412}" type="parTrans" cxnId="{3214FF49-07E3-41AE-A067-2373659D8508}">
      <dgm:prSet/>
      <dgm:spPr/>
      <dgm:t>
        <a:bodyPr/>
        <a:lstStyle/>
        <a:p>
          <a:endParaRPr lang="en-US"/>
        </a:p>
      </dgm:t>
    </dgm:pt>
    <dgm:pt modelId="{CDAC7803-9FDE-4E6F-9DE5-63412FCA23AB}" type="sibTrans" cxnId="{3214FF49-07E3-41AE-A067-2373659D8508}">
      <dgm:prSet/>
      <dgm:spPr/>
      <dgm:t>
        <a:bodyPr/>
        <a:lstStyle/>
        <a:p>
          <a:endParaRPr lang="en-US"/>
        </a:p>
      </dgm:t>
    </dgm:pt>
    <dgm:pt modelId="{AEC356A6-10EA-43A1-87A7-FAE37BBED742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Winner becomes Hegemon</a:t>
          </a:r>
        </a:p>
      </dgm:t>
    </dgm:pt>
    <dgm:pt modelId="{D507EA27-F86C-441E-A2CB-B7F709F37B2A}" type="parTrans" cxnId="{59D4BC13-7BE2-4A60-87A8-ED63318F2A78}">
      <dgm:prSet/>
      <dgm:spPr/>
      <dgm:t>
        <a:bodyPr/>
        <a:lstStyle/>
        <a:p>
          <a:endParaRPr lang="en-US"/>
        </a:p>
      </dgm:t>
    </dgm:pt>
    <dgm:pt modelId="{30EF74A2-9D5A-41E5-BC73-182F43E110D3}" type="sibTrans" cxnId="{59D4BC13-7BE2-4A60-87A8-ED63318F2A78}">
      <dgm:prSet/>
      <dgm:spPr/>
      <dgm:t>
        <a:bodyPr/>
        <a:lstStyle/>
        <a:p>
          <a:endParaRPr lang="en-US"/>
        </a:p>
      </dgm:t>
    </dgm:pt>
    <dgm:pt modelId="{BA9EE36C-05E1-426F-9590-CA180EC8C8FD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Hegemon rules system</a:t>
          </a:r>
        </a:p>
      </dgm:t>
    </dgm:pt>
    <dgm:pt modelId="{56AD6B95-0C96-49A2-8A2C-1D9973BBF419}" type="parTrans" cxnId="{0FE806E5-F13E-4D56-9E17-826FF25CDEA0}">
      <dgm:prSet/>
      <dgm:spPr/>
      <dgm:t>
        <a:bodyPr/>
        <a:lstStyle/>
        <a:p>
          <a:endParaRPr lang="en-US"/>
        </a:p>
      </dgm:t>
    </dgm:pt>
    <dgm:pt modelId="{F3431403-69DE-432D-8FCD-9C2FF048BDA6}" type="sibTrans" cxnId="{0FE806E5-F13E-4D56-9E17-826FF25CDEA0}">
      <dgm:prSet/>
      <dgm:spPr/>
      <dgm:t>
        <a:bodyPr/>
        <a:lstStyle/>
        <a:p>
          <a:endParaRPr lang="en-US"/>
        </a:p>
      </dgm:t>
    </dgm:pt>
    <dgm:pt modelId="{60E61A0A-8EA7-4A43-AF5A-1F5CAF2604EC}">
      <dgm:prSet phldrT="[Text]"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Hegemon weakens</a:t>
          </a:r>
        </a:p>
      </dgm:t>
    </dgm:pt>
    <dgm:pt modelId="{87F059DE-F407-479E-A95B-89F131A1B7FF}" type="parTrans" cxnId="{03CEE6E1-83C3-4798-A8E9-BD46B8F78369}">
      <dgm:prSet/>
      <dgm:spPr/>
      <dgm:t>
        <a:bodyPr/>
        <a:lstStyle/>
        <a:p>
          <a:endParaRPr lang="en-US"/>
        </a:p>
      </dgm:t>
    </dgm:pt>
    <dgm:pt modelId="{9079F69C-FC06-489E-8B42-87552B35F545}" type="sibTrans" cxnId="{03CEE6E1-83C3-4798-A8E9-BD46B8F78369}">
      <dgm:prSet/>
      <dgm:spPr/>
      <dgm:t>
        <a:bodyPr/>
        <a:lstStyle/>
        <a:p>
          <a:endParaRPr lang="en-US"/>
        </a:p>
      </dgm:t>
    </dgm:pt>
    <dgm:pt modelId="{F783ABCE-D914-48DE-B50A-E8ED63CBEF85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Challenger Rises</a:t>
          </a:r>
        </a:p>
      </dgm:t>
    </dgm:pt>
    <dgm:pt modelId="{ACD04E76-B842-4AE9-9AB9-2A7823368D45}" type="parTrans" cxnId="{9D4F3FEE-89BA-49B9-9AC5-5EF11C54FECD}">
      <dgm:prSet/>
      <dgm:spPr/>
      <dgm:t>
        <a:bodyPr/>
        <a:lstStyle/>
        <a:p>
          <a:endParaRPr lang="en-US"/>
        </a:p>
      </dgm:t>
    </dgm:pt>
    <dgm:pt modelId="{5DE5E14C-E3CE-4C2F-92D5-6FF74A8594B0}" type="sibTrans" cxnId="{9D4F3FEE-89BA-49B9-9AC5-5EF11C54FECD}">
      <dgm:prSet/>
      <dgm:spPr/>
      <dgm:t>
        <a:bodyPr/>
        <a:lstStyle/>
        <a:p>
          <a:endParaRPr lang="en-US"/>
        </a:p>
      </dgm:t>
    </dgm:pt>
    <dgm:pt modelId="{249F4686-F376-45E1-8D79-B48E0E4000F0}" type="pres">
      <dgm:prSet presAssocID="{4AAB47EE-5AAC-4B18-8A65-16A5DB51ADE3}" presName="cycle" presStyleCnt="0">
        <dgm:presLayoutVars>
          <dgm:dir/>
          <dgm:resizeHandles val="exact"/>
        </dgm:presLayoutVars>
      </dgm:prSet>
      <dgm:spPr/>
    </dgm:pt>
    <dgm:pt modelId="{671DF48D-A576-4EF0-8FCB-03E3043E0949}" type="pres">
      <dgm:prSet presAssocID="{AB353421-38BF-4DE8-AF9F-B6E802725D63}" presName="dummy" presStyleCnt="0"/>
      <dgm:spPr/>
    </dgm:pt>
    <dgm:pt modelId="{3B2747A5-DBBB-42C7-8214-B6E5E7A13918}" type="pres">
      <dgm:prSet presAssocID="{AB353421-38BF-4DE8-AF9F-B6E802725D63}" presName="node" presStyleLbl="revTx" presStyleIdx="0" presStyleCnt="5" custAng="0" custScaleX="152883">
        <dgm:presLayoutVars>
          <dgm:bulletEnabled val="1"/>
        </dgm:presLayoutVars>
      </dgm:prSet>
      <dgm:spPr/>
    </dgm:pt>
    <dgm:pt modelId="{503C2448-DA2D-4DF6-80ED-88E2B1719912}" type="pres">
      <dgm:prSet presAssocID="{CDAC7803-9FDE-4E6F-9DE5-63412FCA23AB}" presName="sibTrans" presStyleLbl="node1" presStyleIdx="0" presStyleCnt="5"/>
      <dgm:spPr/>
    </dgm:pt>
    <dgm:pt modelId="{31CB9334-2707-467B-9607-5D3325AC3F8D}" type="pres">
      <dgm:prSet presAssocID="{AEC356A6-10EA-43A1-87A7-FAE37BBED742}" presName="dummy" presStyleCnt="0"/>
      <dgm:spPr/>
    </dgm:pt>
    <dgm:pt modelId="{29B9C8FE-BE36-4D89-B40B-52D77EDBDA16}" type="pres">
      <dgm:prSet presAssocID="{AEC356A6-10EA-43A1-87A7-FAE37BBED742}" presName="node" presStyleLbl="revTx" presStyleIdx="1" presStyleCnt="5" custScaleX="164484">
        <dgm:presLayoutVars>
          <dgm:bulletEnabled val="1"/>
        </dgm:presLayoutVars>
      </dgm:prSet>
      <dgm:spPr/>
    </dgm:pt>
    <dgm:pt modelId="{186C055D-A7A9-46C1-9141-C0188E24BF3D}" type="pres">
      <dgm:prSet presAssocID="{30EF74A2-9D5A-41E5-BC73-182F43E110D3}" presName="sibTrans" presStyleLbl="node1" presStyleIdx="1" presStyleCnt="5"/>
      <dgm:spPr/>
    </dgm:pt>
    <dgm:pt modelId="{4B012E5D-1428-443F-A8B6-3EE779014398}" type="pres">
      <dgm:prSet presAssocID="{BA9EE36C-05E1-426F-9590-CA180EC8C8FD}" presName="dummy" presStyleCnt="0"/>
      <dgm:spPr/>
    </dgm:pt>
    <dgm:pt modelId="{86B230F6-B187-4B03-9F06-50FDE777E6C1}" type="pres">
      <dgm:prSet presAssocID="{BA9EE36C-05E1-426F-9590-CA180EC8C8FD}" presName="node" presStyleLbl="revTx" presStyleIdx="2" presStyleCnt="5" custScaleX="162735" custRadScaleRad="122289" custRadScaleInc="-4322">
        <dgm:presLayoutVars>
          <dgm:bulletEnabled val="1"/>
        </dgm:presLayoutVars>
      </dgm:prSet>
      <dgm:spPr/>
    </dgm:pt>
    <dgm:pt modelId="{2B2C4B94-B735-4117-ABF1-F48804112874}" type="pres">
      <dgm:prSet presAssocID="{F3431403-69DE-432D-8FCD-9C2FF048BDA6}" presName="sibTrans" presStyleLbl="node1" presStyleIdx="2" presStyleCnt="5"/>
      <dgm:spPr/>
    </dgm:pt>
    <dgm:pt modelId="{FC86C6E5-19BD-489C-BB88-BAC0464699FC}" type="pres">
      <dgm:prSet presAssocID="{60E61A0A-8EA7-4A43-AF5A-1F5CAF2604EC}" presName="dummy" presStyleCnt="0"/>
      <dgm:spPr/>
    </dgm:pt>
    <dgm:pt modelId="{11304359-F6AD-482D-8627-72F7A14127F4}" type="pres">
      <dgm:prSet presAssocID="{60E61A0A-8EA7-4A43-AF5A-1F5CAF2604EC}" presName="node" presStyleLbl="revTx" presStyleIdx="3" presStyleCnt="5" custScaleX="138081">
        <dgm:presLayoutVars>
          <dgm:bulletEnabled val="1"/>
        </dgm:presLayoutVars>
      </dgm:prSet>
      <dgm:spPr/>
    </dgm:pt>
    <dgm:pt modelId="{E257E280-6240-45F8-9475-1945F9776ECB}" type="pres">
      <dgm:prSet presAssocID="{9079F69C-FC06-489E-8B42-87552B35F545}" presName="sibTrans" presStyleLbl="node1" presStyleIdx="3" presStyleCnt="5"/>
      <dgm:spPr/>
    </dgm:pt>
    <dgm:pt modelId="{5A3AD508-2151-44C5-B5E1-32F528A4FB2A}" type="pres">
      <dgm:prSet presAssocID="{F783ABCE-D914-48DE-B50A-E8ED63CBEF85}" presName="dummy" presStyleCnt="0"/>
      <dgm:spPr/>
    </dgm:pt>
    <dgm:pt modelId="{15013690-B307-4098-A058-D83695DD2012}" type="pres">
      <dgm:prSet presAssocID="{F783ABCE-D914-48DE-B50A-E8ED63CBEF85}" presName="node" presStyleLbl="revTx" presStyleIdx="4" presStyleCnt="5" custScaleX="154829">
        <dgm:presLayoutVars>
          <dgm:bulletEnabled val="1"/>
        </dgm:presLayoutVars>
      </dgm:prSet>
      <dgm:spPr/>
    </dgm:pt>
    <dgm:pt modelId="{3F261ABF-F7FD-434E-923C-8A4AACA25965}" type="pres">
      <dgm:prSet presAssocID="{5DE5E14C-E3CE-4C2F-92D5-6FF74A8594B0}" presName="sibTrans" presStyleLbl="node1" presStyleIdx="4" presStyleCnt="5"/>
      <dgm:spPr/>
    </dgm:pt>
  </dgm:ptLst>
  <dgm:cxnLst>
    <dgm:cxn modelId="{437DDE01-9D6D-834B-86F2-717B55B035EC}" type="presOf" srcId="{4AAB47EE-5AAC-4B18-8A65-16A5DB51ADE3}" destId="{249F4686-F376-45E1-8D79-B48E0E4000F0}" srcOrd="0" destOrd="0" presId="urn:microsoft.com/office/officeart/2005/8/layout/cycle1"/>
    <dgm:cxn modelId="{59D4BC13-7BE2-4A60-87A8-ED63318F2A78}" srcId="{4AAB47EE-5AAC-4B18-8A65-16A5DB51ADE3}" destId="{AEC356A6-10EA-43A1-87A7-FAE37BBED742}" srcOrd="1" destOrd="0" parTransId="{D507EA27-F86C-441E-A2CB-B7F709F37B2A}" sibTransId="{30EF74A2-9D5A-41E5-BC73-182F43E110D3}"/>
    <dgm:cxn modelId="{0DE57C15-D8F1-BF46-9C28-57D5D2D171DE}" type="presOf" srcId="{60E61A0A-8EA7-4A43-AF5A-1F5CAF2604EC}" destId="{11304359-F6AD-482D-8627-72F7A14127F4}" srcOrd="0" destOrd="0" presId="urn:microsoft.com/office/officeart/2005/8/layout/cycle1"/>
    <dgm:cxn modelId="{30BB8B20-94DC-FB42-A7BA-ADA8FE3D0D00}" type="presOf" srcId="{9079F69C-FC06-489E-8B42-87552B35F545}" destId="{E257E280-6240-45F8-9475-1945F9776ECB}" srcOrd="0" destOrd="0" presId="urn:microsoft.com/office/officeart/2005/8/layout/cycle1"/>
    <dgm:cxn modelId="{3214FF49-07E3-41AE-A067-2373659D8508}" srcId="{4AAB47EE-5AAC-4B18-8A65-16A5DB51ADE3}" destId="{AB353421-38BF-4DE8-AF9F-B6E802725D63}" srcOrd="0" destOrd="0" parTransId="{E81D3EC8-7576-4486-859D-DDAB164A5412}" sibTransId="{CDAC7803-9FDE-4E6F-9DE5-63412FCA23AB}"/>
    <dgm:cxn modelId="{D58E146A-A6EF-EC4C-8209-3290F416E33C}" type="presOf" srcId="{30EF74A2-9D5A-41E5-BC73-182F43E110D3}" destId="{186C055D-A7A9-46C1-9141-C0188E24BF3D}" srcOrd="0" destOrd="0" presId="urn:microsoft.com/office/officeart/2005/8/layout/cycle1"/>
    <dgm:cxn modelId="{97195674-836D-E748-9C92-CD70719CD775}" type="presOf" srcId="{F3431403-69DE-432D-8FCD-9C2FF048BDA6}" destId="{2B2C4B94-B735-4117-ABF1-F48804112874}" srcOrd="0" destOrd="0" presId="urn:microsoft.com/office/officeart/2005/8/layout/cycle1"/>
    <dgm:cxn modelId="{C28A2E55-E2C2-9349-B5C4-595FD5296FCE}" type="presOf" srcId="{AEC356A6-10EA-43A1-87A7-FAE37BBED742}" destId="{29B9C8FE-BE36-4D89-B40B-52D77EDBDA16}" srcOrd="0" destOrd="0" presId="urn:microsoft.com/office/officeart/2005/8/layout/cycle1"/>
    <dgm:cxn modelId="{AB4BF3A4-8D2E-FA4C-A0DD-45A880105EC7}" type="presOf" srcId="{CDAC7803-9FDE-4E6F-9DE5-63412FCA23AB}" destId="{503C2448-DA2D-4DF6-80ED-88E2B1719912}" srcOrd="0" destOrd="0" presId="urn:microsoft.com/office/officeart/2005/8/layout/cycle1"/>
    <dgm:cxn modelId="{5A0C35B3-0C0F-3247-9655-8AEB50D828E5}" type="presOf" srcId="{F783ABCE-D914-48DE-B50A-E8ED63CBEF85}" destId="{15013690-B307-4098-A058-D83695DD2012}" srcOrd="0" destOrd="0" presId="urn:microsoft.com/office/officeart/2005/8/layout/cycle1"/>
    <dgm:cxn modelId="{FE5FBECF-E6A8-0E40-A0A1-42948C1EEF96}" type="presOf" srcId="{BA9EE36C-05E1-426F-9590-CA180EC8C8FD}" destId="{86B230F6-B187-4B03-9F06-50FDE777E6C1}" srcOrd="0" destOrd="0" presId="urn:microsoft.com/office/officeart/2005/8/layout/cycle1"/>
    <dgm:cxn modelId="{03CEE6E1-83C3-4798-A8E9-BD46B8F78369}" srcId="{4AAB47EE-5AAC-4B18-8A65-16A5DB51ADE3}" destId="{60E61A0A-8EA7-4A43-AF5A-1F5CAF2604EC}" srcOrd="3" destOrd="0" parTransId="{87F059DE-F407-479E-A95B-89F131A1B7FF}" sibTransId="{9079F69C-FC06-489E-8B42-87552B35F545}"/>
    <dgm:cxn modelId="{0FE806E5-F13E-4D56-9E17-826FF25CDEA0}" srcId="{4AAB47EE-5AAC-4B18-8A65-16A5DB51ADE3}" destId="{BA9EE36C-05E1-426F-9590-CA180EC8C8FD}" srcOrd="2" destOrd="0" parTransId="{56AD6B95-0C96-49A2-8A2C-1D9973BBF419}" sibTransId="{F3431403-69DE-432D-8FCD-9C2FF048BDA6}"/>
    <dgm:cxn modelId="{902B2CE9-604D-6143-B2C0-ACD2C2F275A8}" type="presOf" srcId="{AB353421-38BF-4DE8-AF9F-B6E802725D63}" destId="{3B2747A5-DBBB-42C7-8214-B6E5E7A13918}" srcOrd="0" destOrd="0" presId="urn:microsoft.com/office/officeart/2005/8/layout/cycle1"/>
    <dgm:cxn modelId="{B27EABE9-3593-A14E-B4B9-E0B6F44B0F37}" type="presOf" srcId="{5DE5E14C-E3CE-4C2F-92D5-6FF74A8594B0}" destId="{3F261ABF-F7FD-434E-923C-8A4AACA25965}" srcOrd="0" destOrd="0" presId="urn:microsoft.com/office/officeart/2005/8/layout/cycle1"/>
    <dgm:cxn modelId="{9D4F3FEE-89BA-49B9-9AC5-5EF11C54FECD}" srcId="{4AAB47EE-5AAC-4B18-8A65-16A5DB51ADE3}" destId="{F783ABCE-D914-48DE-B50A-E8ED63CBEF85}" srcOrd="4" destOrd="0" parTransId="{ACD04E76-B842-4AE9-9AB9-2A7823368D45}" sibTransId="{5DE5E14C-E3CE-4C2F-92D5-6FF74A8594B0}"/>
    <dgm:cxn modelId="{9D99B851-E814-9744-8E37-3E2943911211}" type="presParOf" srcId="{249F4686-F376-45E1-8D79-B48E0E4000F0}" destId="{671DF48D-A576-4EF0-8FCB-03E3043E0949}" srcOrd="0" destOrd="0" presId="urn:microsoft.com/office/officeart/2005/8/layout/cycle1"/>
    <dgm:cxn modelId="{90CCDD9A-31D8-CB48-862F-9482451CB06C}" type="presParOf" srcId="{249F4686-F376-45E1-8D79-B48E0E4000F0}" destId="{3B2747A5-DBBB-42C7-8214-B6E5E7A13918}" srcOrd="1" destOrd="0" presId="urn:microsoft.com/office/officeart/2005/8/layout/cycle1"/>
    <dgm:cxn modelId="{1C19A3FE-E1FB-8148-98B6-C78A819E4AED}" type="presParOf" srcId="{249F4686-F376-45E1-8D79-B48E0E4000F0}" destId="{503C2448-DA2D-4DF6-80ED-88E2B1719912}" srcOrd="2" destOrd="0" presId="urn:microsoft.com/office/officeart/2005/8/layout/cycle1"/>
    <dgm:cxn modelId="{283C0CAA-9BB9-B64B-8D26-AB5CBAFC221F}" type="presParOf" srcId="{249F4686-F376-45E1-8D79-B48E0E4000F0}" destId="{31CB9334-2707-467B-9607-5D3325AC3F8D}" srcOrd="3" destOrd="0" presId="urn:microsoft.com/office/officeart/2005/8/layout/cycle1"/>
    <dgm:cxn modelId="{4F85772B-E0A5-4249-A5CE-4EA8096B8F09}" type="presParOf" srcId="{249F4686-F376-45E1-8D79-B48E0E4000F0}" destId="{29B9C8FE-BE36-4D89-B40B-52D77EDBDA16}" srcOrd="4" destOrd="0" presId="urn:microsoft.com/office/officeart/2005/8/layout/cycle1"/>
    <dgm:cxn modelId="{3D6DB403-14C7-6D46-B804-E32565A983FA}" type="presParOf" srcId="{249F4686-F376-45E1-8D79-B48E0E4000F0}" destId="{186C055D-A7A9-46C1-9141-C0188E24BF3D}" srcOrd="5" destOrd="0" presId="urn:microsoft.com/office/officeart/2005/8/layout/cycle1"/>
    <dgm:cxn modelId="{3F34D4DA-BCF2-A747-8366-4B71FCC6CB38}" type="presParOf" srcId="{249F4686-F376-45E1-8D79-B48E0E4000F0}" destId="{4B012E5D-1428-443F-A8B6-3EE779014398}" srcOrd="6" destOrd="0" presId="urn:microsoft.com/office/officeart/2005/8/layout/cycle1"/>
    <dgm:cxn modelId="{0B913572-90BB-AA41-B28E-4497BAD41769}" type="presParOf" srcId="{249F4686-F376-45E1-8D79-B48E0E4000F0}" destId="{86B230F6-B187-4B03-9F06-50FDE777E6C1}" srcOrd="7" destOrd="0" presId="urn:microsoft.com/office/officeart/2005/8/layout/cycle1"/>
    <dgm:cxn modelId="{06729DC8-D01C-4B41-8A41-90C91E73465B}" type="presParOf" srcId="{249F4686-F376-45E1-8D79-B48E0E4000F0}" destId="{2B2C4B94-B735-4117-ABF1-F48804112874}" srcOrd="8" destOrd="0" presId="urn:microsoft.com/office/officeart/2005/8/layout/cycle1"/>
    <dgm:cxn modelId="{634D90FF-1D10-1548-AFF1-4634D4017705}" type="presParOf" srcId="{249F4686-F376-45E1-8D79-B48E0E4000F0}" destId="{FC86C6E5-19BD-489C-BB88-BAC0464699FC}" srcOrd="9" destOrd="0" presId="urn:microsoft.com/office/officeart/2005/8/layout/cycle1"/>
    <dgm:cxn modelId="{B5357238-A83A-274A-B3F8-21697EC9FF69}" type="presParOf" srcId="{249F4686-F376-45E1-8D79-B48E0E4000F0}" destId="{11304359-F6AD-482D-8627-72F7A14127F4}" srcOrd="10" destOrd="0" presId="urn:microsoft.com/office/officeart/2005/8/layout/cycle1"/>
    <dgm:cxn modelId="{FCFBA181-F54E-F441-A229-815F5A402A7A}" type="presParOf" srcId="{249F4686-F376-45E1-8D79-B48E0E4000F0}" destId="{E257E280-6240-45F8-9475-1945F9776ECB}" srcOrd="11" destOrd="0" presId="urn:microsoft.com/office/officeart/2005/8/layout/cycle1"/>
    <dgm:cxn modelId="{211E8D25-E788-9F44-8A62-6B007E19812C}" type="presParOf" srcId="{249F4686-F376-45E1-8D79-B48E0E4000F0}" destId="{5A3AD508-2151-44C5-B5E1-32F528A4FB2A}" srcOrd="12" destOrd="0" presId="urn:microsoft.com/office/officeart/2005/8/layout/cycle1"/>
    <dgm:cxn modelId="{A2946011-5AB4-854E-A107-235404E2350C}" type="presParOf" srcId="{249F4686-F376-45E1-8D79-B48E0E4000F0}" destId="{15013690-B307-4098-A058-D83695DD2012}" srcOrd="13" destOrd="0" presId="urn:microsoft.com/office/officeart/2005/8/layout/cycle1"/>
    <dgm:cxn modelId="{65AE1E7F-B0A4-F245-AA9A-3C0F0593FD45}" type="presParOf" srcId="{249F4686-F376-45E1-8D79-B48E0E4000F0}" destId="{3F261ABF-F7FD-434E-923C-8A4AACA25965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747A5-DBBB-42C7-8214-B6E5E7A13918}">
      <dsp:nvSpPr>
        <dsp:cNvPr id="0" name=""/>
        <dsp:cNvSpPr/>
      </dsp:nvSpPr>
      <dsp:spPr>
        <a:xfrm>
          <a:off x="3839292" y="35873"/>
          <a:ext cx="1873050" cy="12251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Hegemonic War</a:t>
          </a:r>
        </a:p>
      </dsp:txBody>
      <dsp:txXfrm>
        <a:off x="3839292" y="35873"/>
        <a:ext cx="1873050" cy="1225153"/>
      </dsp:txXfrm>
    </dsp:sp>
    <dsp:sp modelId="{503C2448-DA2D-4DF6-80ED-88E2B1719912}">
      <dsp:nvSpPr>
        <dsp:cNvPr id="0" name=""/>
        <dsp:cNvSpPr/>
      </dsp:nvSpPr>
      <dsp:spPr>
        <a:xfrm>
          <a:off x="1277907" y="29"/>
          <a:ext cx="4597646" cy="4597646"/>
        </a:xfrm>
        <a:prstGeom prst="circularArrow">
          <a:avLst>
            <a:gd name="adj1" fmla="val 5196"/>
            <a:gd name="adj2" fmla="val 335628"/>
            <a:gd name="adj3" fmla="val 21294404"/>
            <a:gd name="adj4" fmla="val 19765221"/>
            <a:gd name="adj5" fmla="val 606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9C8FE-BE36-4D89-B40B-52D77EDBDA16}">
      <dsp:nvSpPr>
        <dsp:cNvPr id="0" name=""/>
        <dsp:cNvSpPr/>
      </dsp:nvSpPr>
      <dsp:spPr>
        <a:xfrm>
          <a:off x="4509304" y="2316673"/>
          <a:ext cx="2015180" cy="12251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Winner becomes Hegemon</a:t>
          </a:r>
        </a:p>
      </dsp:txBody>
      <dsp:txXfrm>
        <a:off x="4509304" y="2316673"/>
        <a:ext cx="2015180" cy="1225153"/>
      </dsp:txXfrm>
    </dsp:sp>
    <dsp:sp modelId="{186C055D-A7A9-46C1-9141-C0188E24BF3D}">
      <dsp:nvSpPr>
        <dsp:cNvPr id="0" name=""/>
        <dsp:cNvSpPr/>
      </dsp:nvSpPr>
      <dsp:spPr>
        <a:xfrm>
          <a:off x="1274530" y="4436"/>
          <a:ext cx="4597646" cy="4597646"/>
        </a:xfrm>
        <a:prstGeom prst="circularArrow">
          <a:avLst>
            <a:gd name="adj1" fmla="val 5196"/>
            <a:gd name="adj2" fmla="val 335628"/>
            <a:gd name="adj3" fmla="val 3214719"/>
            <a:gd name="adj4" fmla="val 2242971"/>
            <a:gd name="adj5" fmla="val 606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230F6-B187-4B03-9F06-50FDE777E6C1}">
      <dsp:nvSpPr>
        <dsp:cNvPr id="0" name=""/>
        <dsp:cNvSpPr/>
      </dsp:nvSpPr>
      <dsp:spPr>
        <a:xfrm>
          <a:off x="2625015" y="3727846"/>
          <a:ext cx="1993752" cy="12251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Hegemon rules system</a:t>
          </a:r>
        </a:p>
      </dsp:txBody>
      <dsp:txXfrm>
        <a:off x="2625015" y="3727846"/>
        <a:ext cx="1993752" cy="1225153"/>
      </dsp:txXfrm>
    </dsp:sp>
    <dsp:sp modelId="{2B2C4B94-B735-4117-ABF1-F48804112874}">
      <dsp:nvSpPr>
        <dsp:cNvPr id="0" name=""/>
        <dsp:cNvSpPr/>
      </dsp:nvSpPr>
      <dsp:spPr>
        <a:xfrm>
          <a:off x="1280908" y="3944"/>
          <a:ext cx="4597646" cy="4597646"/>
        </a:xfrm>
        <a:prstGeom prst="circularArrow">
          <a:avLst>
            <a:gd name="adj1" fmla="val 5196"/>
            <a:gd name="adj2" fmla="val 335628"/>
            <a:gd name="adj3" fmla="val 8220358"/>
            <a:gd name="adj4" fmla="val 7074256"/>
            <a:gd name="adj5" fmla="val 606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304359-F6AD-482D-8627-72F7A14127F4}">
      <dsp:nvSpPr>
        <dsp:cNvPr id="0" name=""/>
        <dsp:cNvSpPr/>
      </dsp:nvSpPr>
      <dsp:spPr>
        <a:xfrm>
          <a:off x="790714" y="2316673"/>
          <a:ext cx="1691703" cy="12251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Hegemon weakens</a:t>
          </a:r>
        </a:p>
      </dsp:txBody>
      <dsp:txXfrm>
        <a:off x="790714" y="2316673"/>
        <a:ext cx="1691703" cy="1225153"/>
      </dsp:txXfrm>
    </dsp:sp>
    <dsp:sp modelId="{E257E280-6240-45F8-9475-1945F9776ECB}">
      <dsp:nvSpPr>
        <dsp:cNvPr id="0" name=""/>
        <dsp:cNvSpPr/>
      </dsp:nvSpPr>
      <dsp:spPr>
        <a:xfrm>
          <a:off x="1277907" y="29"/>
          <a:ext cx="4597646" cy="4597646"/>
        </a:xfrm>
        <a:prstGeom prst="circularArrow">
          <a:avLst>
            <a:gd name="adj1" fmla="val 5196"/>
            <a:gd name="adj2" fmla="val 335628"/>
            <a:gd name="adj3" fmla="val 12299152"/>
            <a:gd name="adj4" fmla="val 10769968"/>
            <a:gd name="adj5" fmla="val 606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013690-B307-4098-A058-D83695DD2012}">
      <dsp:nvSpPr>
        <dsp:cNvPr id="0" name=""/>
        <dsp:cNvSpPr/>
      </dsp:nvSpPr>
      <dsp:spPr>
        <a:xfrm>
          <a:off x="1429196" y="35873"/>
          <a:ext cx="1896892" cy="12251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Challenger Rises</a:t>
          </a:r>
        </a:p>
      </dsp:txBody>
      <dsp:txXfrm>
        <a:off x="1429196" y="35873"/>
        <a:ext cx="1896892" cy="1225153"/>
      </dsp:txXfrm>
    </dsp:sp>
    <dsp:sp modelId="{3F261ABF-F7FD-434E-923C-8A4AACA25965}">
      <dsp:nvSpPr>
        <dsp:cNvPr id="0" name=""/>
        <dsp:cNvSpPr/>
      </dsp:nvSpPr>
      <dsp:spPr>
        <a:xfrm>
          <a:off x="1277907" y="29"/>
          <a:ext cx="4597646" cy="4597646"/>
        </a:xfrm>
        <a:prstGeom prst="circularArrow">
          <a:avLst>
            <a:gd name="adj1" fmla="val 5196"/>
            <a:gd name="adj2" fmla="val 335628"/>
            <a:gd name="adj3" fmla="val 16308063"/>
            <a:gd name="adj4" fmla="val 15776559"/>
            <a:gd name="adj5" fmla="val 606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CEE1F5A-A123-4FB0-AA2C-71FCCEB885C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92B70C5B-8FCB-4092-BBB6-A5504585DB1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B25298AC-101B-49A2-8FF9-9103AC2F32C4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23EAD115-35F0-4349-AB9C-26F870A538A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94D2F196-BC74-4D2F-9BBE-A64C9A6F5DB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4E733C8B-7898-4379-A78E-A8712331A2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39B0C09-991B-47E2-9EC0-89D1BA87F72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B8758925-DF28-4CE4-8C63-2FB0DA041D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DBBD8406-338F-41D3-AF36-F5095263B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39DB83CC-8580-48F0-AB1B-6E5E10BD29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3398728-3215-4AD7-843E-AC4A49F58312}" type="slidenum">
              <a:rPr lang="en-US" altLang="en-US" smtClean="0">
                <a:latin typeface="Arial" panose="020B0604020202020204" pitchFamily="34" charset="0"/>
              </a:rPr>
              <a:pPr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4E60E3B-7357-4C40-A48C-AA1E8149C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DFFF134E-CAD8-4074-96EC-524BDF130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4F4115C8-690C-40E7-847F-3DDC3F28F24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C7694710-70A8-4493-8FB9-8DEE38597488}" type="slidenum">
              <a:rPr lang="en-US" altLang="en-US" sz="1200">
                <a:latin typeface="Arial" panose="020B0604020202020204" pitchFamily="34" charset="0"/>
              </a:rPr>
              <a:pPr algn="r" eaLnBrk="1" hangingPunct="1"/>
              <a:t>22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9242A8C9-C7E3-4333-AF98-B38398D932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E57167E3-E453-46D5-AC10-6E2930F8E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0EA86106-AC26-4366-B07F-09371C3DC479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C9B87443-BE60-4776-B1E9-AE9636BFCDC9}" type="slidenum">
              <a:rPr lang="en-US" altLang="en-US" sz="1200">
                <a:latin typeface="Arial" panose="020B0604020202020204" pitchFamily="34" charset="0"/>
              </a:rPr>
              <a:pPr algn="r" eaLnBrk="1" hangingPunct="1"/>
              <a:t>23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1A0F4C21-CA24-4EA9-99E6-BADD5F9018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D256FC94-4265-4BB5-9180-4934B3BD4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29324C25-F6FF-4340-8962-B89EC3599F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E885A79-E513-4C60-83AC-AB0BCC5C8173}" type="slidenum">
              <a:rPr lang="en-US" altLang="en-US" smtClean="0">
                <a:latin typeface="Arial" panose="020B0604020202020204" pitchFamily="34" charset="0"/>
              </a:rPr>
              <a:pPr/>
              <a:t>34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E01E31C9-66C2-4DC7-9876-3440BB09F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E4B87967-F802-403A-9719-6A5EF0EAE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D207B4D2-BD0C-404F-8123-279723AF2B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2945976-AF73-4019-B491-85398E46364E}" type="slidenum">
              <a:rPr lang="en-US" altLang="en-US" smtClean="0">
                <a:latin typeface="Arial" panose="020B0604020202020204" pitchFamily="34" charset="0"/>
              </a:rPr>
              <a:pPr/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CF3DE183-F150-4D09-817F-6148C36FA9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DBE02977-39BE-49B7-842D-DC49606FF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CB0F6A44-752B-425B-81C0-C24E6CFC0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E81AEB9-0718-43B0-82EB-FCF547D4AF98}" type="slidenum">
              <a:rPr lang="en-US" altLang="en-US" smtClean="0">
                <a:latin typeface="Arial" panose="020B0604020202020204" pitchFamily="34" charset="0"/>
              </a:rPr>
              <a:pPr/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BBFB5CAC-4AA1-464A-9698-9456D0EC58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4F7C4814-8380-4757-B295-FA13ADF44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7A44511-2C27-4A07-B4CF-2991F74394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852228E-7F73-4B35-A79A-25511C856FAD}" type="slidenum">
              <a:rPr lang="en-US" altLang="en-US" smtClean="0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A7E9B6C3-8D67-45AD-B304-5ACC01D52E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D294448-E33C-4A86-9C0A-BA2DC18F4867}" type="slidenum">
              <a:rPr lang="en-US" altLang="en-US" smtClean="0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3" name="Slide Image Placeholder 1">
            <a:extLst>
              <a:ext uri="{FF2B5EF4-FFF2-40B4-BE49-F238E27FC236}">
                <a16:creationId xmlns:a16="http://schemas.microsoft.com/office/drawing/2014/main" id="{CE3B5305-E8D7-471E-8F55-18F0BFCD29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Notes Placeholder 2">
            <a:extLst>
              <a:ext uri="{FF2B5EF4-FFF2-40B4-BE49-F238E27FC236}">
                <a16:creationId xmlns:a16="http://schemas.microsoft.com/office/drawing/2014/main" id="{164C0F33-831A-4400-A274-BB888D481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5" name="Slide Number Placeholder 3">
            <a:extLst>
              <a:ext uri="{FF2B5EF4-FFF2-40B4-BE49-F238E27FC236}">
                <a16:creationId xmlns:a16="http://schemas.microsoft.com/office/drawing/2014/main" id="{531412DC-4D8C-455F-9E0A-76199AEA8FE1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80C4C98D-B364-4922-BB60-3A97F180CD8F}" type="slidenum">
              <a:rPr lang="en-US" altLang="en-US" sz="1200"/>
              <a:pPr algn="r"/>
              <a:t>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517B266C-2CC7-44DD-A8AA-1A9B3FA47A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8A57A432-6D83-4174-958A-833A766F9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6C5B0B71-975A-4B86-B8BB-06C04A2641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FC732F0-6918-427A-9876-B41CA03F5654}" type="slidenum">
              <a:rPr lang="en-US" altLang="en-US" smtClean="0">
                <a:latin typeface="Arial" panose="020B0604020202020204" pitchFamily="34" charset="0"/>
              </a:rPr>
              <a:pPr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3F54E701-71BB-4EDF-9183-FEAEDAFB85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021E0ED4-1008-403E-9B96-9D554B7E1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2AF5458A-F448-4F0E-8A7B-94D9F60DAD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9F98B01-68E5-44C1-872B-3CDC2DC12993}" type="slidenum">
              <a:rPr lang="en-US" altLang="en-US" smtClean="0">
                <a:latin typeface="Arial" panose="020B0604020202020204" pitchFamily="34" charset="0"/>
              </a:rPr>
              <a:pPr/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95B29851-DF09-4ED5-A5E7-AEC25704FF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405DCF2D-467B-4813-BC9C-5525F444C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B64E8519-4B0B-4659-9D0E-995C26D63E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1A49DE8-959B-428E-A291-A68D1B8E7018}" type="slidenum">
              <a:rPr lang="en-US" altLang="en-US" smtClean="0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08DF7C58-433A-4EA3-AE3B-F77F6E1E6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19D61020-A8B8-4CF8-9D6E-21F17AF95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21255585-B3C0-482F-B52C-72D3E9422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51CC389-60D9-413C-A6A0-27A539142C3E}" type="slidenum">
              <a:rPr lang="en-US" altLang="en-US" smtClean="0">
                <a:latin typeface="Arial" panose="020B0604020202020204" pitchFamily="34" charset="0"/>
              </a:rPr>
              <a:pPr/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D8C9C1B1-996A-4B82-A2EB-EC59B49229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373EC1C6-8287-4045-A152-E0ED9F63A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E99344A5-36A1-48DA-857A-86DC395765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8C91086-E3B4-4F74-91A6-6D76920D57DE}" type="slidenum">
              <a:rPr lang="en-US" altLang="en-US" smtClean="0">
                <a:latin typeface="Arial" panose="020B0604020202020204" pitchFamily="34" charset="0"/>
              </a:rPr>
              <a:pPr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93CCF4DD-7AC5-42C1-AA32-4FF110003F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31F8BE4B-A1AC-44DA-8BE1-5C8F969A0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0EA1642B-3A44-403D-9610-93A280F424F4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2A8461E0-6CED-4155-8EE2-7EDDF251D275}" type="slidenum">
              <a:rPr lang="en-US" altLang="en-US" sz="1200">
                <a:latin typeface="Arial" panose="020B0604020202020204" pitchFamily="34" charset="0"/>
              </a:rPr>
              <a:pPr algn="r" eaLnBrk="1" hangingPunct="1"/>
              <a:t>21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762000" y="4038600"/>
            <a:ext cx="7772400" cy="990600"/>
          </a:xfrm>
          <a:effectLst>
            <a:outerShdw dist="53882" dir="2700000" algn="ctr" rotWithShape="0">
              <a:srgbClr val="000000"/>
            </a:outerShdw>
          </a:effectLst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371600" y="5105400"/>
            <a:ext cx="6400800" cy="6858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937A97-76AA-4CD6-B173-36F01D1753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black"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DBE71-2D02-4B6F-8497-A0175008E839}" type="datetimeFigureOut">
              <a:rPr lang="en-US" altLang="en-US"/>
              <a:pPr>
                <a:defRPr/>
              </a:pPr>
              <a:t>3/11/2024</a:t>
            </a:fld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3787F0-F4B7-480D-AA5E-A409E633C7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black"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D0B038-B6DA-41F0-B821-25719402BD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black"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398DF-D86F-4D83-8CEB-432E99194E6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539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4ED1A1-B86F-47AC-9FB6-AE69B6C800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58517-A754-4838-ABA8-A44D4164EB62}" type="datetimeFigureOut">
              <a:rPr lang="en-US" altLang="en-US"/>
              <a:pPr>
                <a:defRPr/>
              </a:pPr>
              <a:t>3/11/2024</a:t>
            </a:fld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27116B-056A-4B85-8310-20C4839D4F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264EA4-A135-45F4-B744-88F6665A45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FED7B-E187-4424-914A-2F68C36E584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58653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495567-8BAC-401A-8BBB-0044E8F3B6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0AA15-A06D-44C6-92BF-00BB97E247FD}" type="datetimeFigureOut">
              <a:rPr lang="en-US" altLang="en-US"/>
              <a:pPr>
                <a:defRPr/>
              </a:pPr>
              <a:t>3/11/2024</a:t>
            </a:fld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2AC27C-EEDD-44AE-99B9-FBC2722624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29E2D1-9F30-4784-A6A6-234D11D13D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77EEB-B973-4E81-A049-860275FC0F3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1052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6182AB-48D9-4935-9565-F5AFF3F9CF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1CCC3-41F9-4ACD-8A3E-18580035D09C}" type="datetimeFigureOut">
              <a:rPr lang="en-US" altLang="en-US"/>
              <a:pPr>
                <a:defRPr/>
              </a:pPr>
              <a:t>3/11/2024</a:t>
            </a:fld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262563-BCE6-4805-B2FD-6190AB4425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3331BA-2E68-4881-867B-CDE9DC981D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FC492-3477-4891-AA94-63B8F6D188B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565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250295-AD8E-4D64-A11E-2728FBFD21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9669D-0812-4512-84E5-18DCB4B16393}" type="datetimeFigureOut">
              <a:rPr lang="en-US" altLang="en-US"/>
              <a:pPr>
                <a:defRPr/>
              </a:pPr>
              <a:t>3/11/2024</a:t>
            </a:fld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65E0AA-78D4-487F-81A8-F472E096A1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45ACB5-459E-4554-A678-53085AF5FF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05796-23DE-477C-A9D4-C3A69604431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578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E0EC55-F7DA-43C1-81FA-9E95B16872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CAD12-0577-4533-9BF7-7D291356AD9B}" type="datetimeFigureOut">
              <a:rPr lang="en-US" altLang="en-US"/>
              <a:pPr>
                <a:defRPr/>
              </a:pPr>
              <a:t>3/11/2024</a:t>
            </a:fld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E779EB-8E4A-49FD-B4FD-A35BEAF787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F574A9-67C2-4293-8E6D-F0E668C320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512E6-1C0F-4DCA-8339-6A838144A83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7373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97314E-BEA8-4A30-9CDE-C2CCFBDF11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5729C-7F48-4AD8-B65A-87E3294C5B58}" type="datetimeFigureOut">
              <a:rPr lang="en-US" altLang="en-US"/>
              <a:pPr>
                <a:defRPr/>
              </a:pPr>
              <a:t>3/11/2024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B98D6D-B3ED-476A-9384-FB76D3AE11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1FCF73-CE06-42AE-91E0-0922694A2A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A5C1E-7BFD-493D-9934-E85FF62CD3E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2441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260F106-879A-4BAC-A30C-8A04F8866F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15F51-2240-4FBF-8196-EFA1D1B76195}" type="datetimeFigureOut">
              <a:rPr lang="en-US" altLang="en-US"/>
              <a:pPr>
                <a:defRPr/>
              </a:pPr>
              <a:t>3/11/2024</a:t>
            </a:fld>
            <a:endParaRPr lang="en-US" alt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B4C1D1F-7DD1-47F4-BC1C-E1FA9CCDE6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F42776A-336E-4A81-8A5B-017F02D869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85137-1CFA-47D5-BC10-29116A3B692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2527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EEB8A1E-AA9A-4ECC-97FA-B222527B90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D0B68-C3C5-4696-8624-07A2E721FA05}" type="datetimeFigureOut">
              <a:rPr lang="en-US" altLang="en-US"/>
              <a:pPr>
                <a:defRPr/>
              </a:pPr>
              <a:t>3/11/2024</a:t>
            </a:fld>
            <a:endParaRPr lang="en-US" alt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30C7CEB-2FE7-45AA-90FF-A2AD996FE5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1CB7B6A-80C7-4075-9219-0D34245C5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158AA-158D-4105-ABAE-7260B858618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9693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3EEF8B7-D7C8-48E3-B8E7-FB6B7DE24C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9FBAE-6843-4E53-94FC-826D4858096C}" type="datetimeFigureOut">
              <a:rPr lang="en-US" altLang="en-US"/>
              <a:pPr>
                <a:defRPr/>
              </a:pPr>
              <a:t>3/11/2024</a:t>
            </a:fld>
            <a:endParaRPr lang="en-US" alt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4137CD8-B0B8-4063-A773-E360298C7D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E4E3056-CAEC-42D5-8101-81A533F3F5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39C64-6A09-453D-9D7E-D911FC48199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91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AA20B2-E3B0-4555-AA2A-E30199F954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E8B69-1253-4D98-94D7-C0D4B30A20E1}" type="datetimeFigureOut">
              <a:rPr lang="en-US" altLang="en-US"/>
              <a:pPr>
                <a:defRPr/>
              </a:pPr>
              <a:t>3/11/2024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FBA4AB-1E65-4C6E-81D4-2B85307EC3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C2F63B-414C-4176-BBDD-A7CDC4B499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E1AC2-78D0-451F-9A32-8D4D32E80B9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22907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65D99D-59F3-43CE-B05A-83928DDF54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2CAA2-C615-449E-82BF-23EB1F779930}" type="datetimeFigureOut">
              <a:rPr lang="en-US" altLang="en-US"/>
              <a:pPr>
                <a:defRPr/>
              </a:pPr>
              <a:t>3/11/2024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4BD36E-A098-4A78-9A69-20A93C629A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89F448-80A4-48CC-9C9D-F2DD8D10AD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C12EB-7EE9-4646-87FA-2C73E487E4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92687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272C191-9265-472B-AE0E-1923B42257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1B0F248-B3F2-4894-A8CB-D10F871E12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B0B2F3F-4F97-478E-B2CB-84495CE93ED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213360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6B289878-94ED-4904-8EE4-02CA526130B2}" type="datetimeFigureOut">
              <a:rPr lang="en-US" altLang="en-US"/>
              <a:pPr>
                <a:defRPr/>
              </a:pPr>
              <a:t>3/11/2024</a:t>
            </a:fld>
            <a:endParaRPr lang="en-US" alt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FC4B895-2CFA-480E-ACB6-24A76928666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Verdana" panose="020B060403050404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4FFEC02-E7D4-4F11-935F-50686080F4F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213360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C8D5AB3-9BDA-4695-9CF7-2E932E5D436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7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  <a:ea typeface="MS PGothic" panose="020B0600070205080204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rscholar.com/Timeline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ean-union.europa.eu/institutions-law-budget/institutions-and-bodies/search-all-eu-institutions-and-bodies/court-justice-european-union-cjeu_en" TargetMode="External"/><Relationship Id="rId3" Type="http://schemas.openxmlformats.org/officeDocument/2006/relationships/hyperlink" Target="https://www.europarl.europa.eu/portal/en" TargetMode="External"/><Relationship Id="rId7" Type="http://schemas.openxmlformats.org/officeDocument/2006/relationships/hyperlink" Target="https://www.ecb.europa.eu/home/html/index.en.html" TargetMode="External"/><Relationship Id="rId2" Type="http://schemas.openxmlformats.org/officeDocument/2006/relationships/hyperlink" Target="https://european-union.europa.eu/index_e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conomy-finance.ec.europa.eu/euro/what-euro-area_en" TargetMode="External"/><Relationship Id="rId5" Type="http://schemas.openxmlformats.org/officeDocument/2006/relationships/hyperlink" Target="https://commission.europa.eu/index_en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s://www.consilium.europa.eu/en/european-council/" TargetMode="External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cnn.com/2024/02/10/politics/trump-russia-nato/index.html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rbes.com/2010/07/06/us-investments-markets-emerging-markets-fdi_slide.html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lawbuzz.com/tyranny/torture/images/hobbes.jpg&amp;imgrefurl=http://www.lawbuzz.com/tyranny/torture/state.htm&amp;h=640&amp;w=530&amp;sz=41&amp;tbnid=4UeL3z0w-MSsbM:&amp;tbnh=137&amp;tbnw=113&amp;prev=/images?q=thomas+hobbes+images&amp;um=1&amp;start=3&amp;sa=X&amp;oi=images&amp;ct=image&amp;cd=3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hyperlink" Target="http://images.google.com/imgres?imgurl=http://www.geneve.ch/fao/2003/images/20030815_JJR_portrait.jpg&amp;imgrefurl=http://www.geneve.ch/fao/2003/20030815.asp&amp;h=397&amp;w=300&amp;sz=11&amp;tbnid=PCv9279V6kKX5M:&amp;tbnh=124&amp;tbnw=94&amp;prev=/images?q=jean+jacques+rousseau+images&amp;um=1&amp;start=3&amp;sa=X&amp;oi=images&amp;ct=image&amp;cd=3" TargetMode="Externa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>
            <a:extLst>
              <a:ext uri="{FF2B5EF4-FFF2-40B4-BE49-F238E27FC236}">
                <a16:creationId xmlns:a16="http://schemas.microsoft.com/office/drawing/2014/main" id="{7DEF5E81-2F2C-46C1-9128-7FEC28CC430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81000"/>
            <a:ext cx="7848600" cy="10366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altLang="ja-JP" sz="3600" dirty="0"/>
              <a:t>War is politics…</a:t>
            </a:r>
            <a:r>
              <a:rPr lang="en-US" altLang="en-US" sz="3600" dirty="0"/>
              <a:t>”</a:t>
            </a:r>
            <a:r>
              <a:rPr lang="en-US" altLang="ja-JP" sz="3600" dirty="0"/>
              <a:t> </a:t>
            </a:r>
            <a:br>
              <a:rPr lang="en-US" altLang="ja-JP" sz="3600" dirty="0"/>
            </a:br>
            <a:r>
              <a:rPr lang="en-US" altLang="ja-JP" sz="3600" dirty="0"/>
              <a:t>Carl von Clausewitz (1780-1831)</a:t>
            </a:r>
            <a:endParaRPr lang="en-US" altLang="en-US" sz="4400" dirty="0"/>
          </a:p>
        </p:txBody>
      </p:sp>
      <p:sp>
        <p:nvSpPr>
          <p:cNvPr id="2068" name="Rectangle 20">
            <a:extLst>
              <a:ext uri="{FF2B5EF4-FFF2-40B4-BE49-F238E27FC236}">
                <a16:creationId xmlns:a16="http://schemas.microsoft.com/office/drawing/2014/main" id="{5660F0DA-117A-4201-9AFA-4CFDCF74E6D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77724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hlinkClick r:id="rId3"/>
              </a:rPr>
              <a:t>War in History</a:t>
            </a:r>
            <a:endParaRPr lang="en-US" altLang="en-US" dirty="0">
              <a:effectLst>
                <a:outerShdw blurRad="38100" dist="38100" dir="2700000" algn="tl">
                  <a:srgbClr val="FFFFFF"/>
                </a:outerShdw>
              </a:effectLst>
              <a:ea typeface="+mn-ea"/>
            </a:endParaRPr>
          </a:p>
        </p:txBody>
      </p:sp>
      <p:pic>
        <p:nvPicPr>
          <p:cNvPr id="4100" name="Picture 13" descr="Explosion2">
            <a:extLst>
              <a:ext uri="{FF2B5EF4-FFF2-40B4-BE49-F238E27FC236}">
                <a16:creationId xmlns:a16="http://schemas.microsoft.com/office/drawing/2014/main" id="{CD8504AA-9FFC-4D44-89C2-4FB7CFC7ACC7}"/>
              </a:ext>
            </a:extLst>
          </p:cNvPr>
          <p:cNvPicPr>
            <a:picLocks noChangeAspect="1" noChangeArrowheads="1" noCrop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947988"/>
            <a:ext cx="2438400" cy="1828800"/>
          </a:xfrm>
          <a:noFill/>
        </p:spPr>
      </p:pic>
      <p:pic>
        <p:nvPicPr>
          <p:cNvPr id="4101" name="Picture 15" descr="5181EIA%2B8IL">
            <a:extLst>
              <a:ext uri="{FF2B5EF4-FFF2-40B4-BE49-F238E27FC236}">
                <a16:creationId xmlns:a16="http://schemas.microsoft.com/office/drawing/2014/main" id="{566C8518-F36F-40DA-8F22-0AE13A1AAABE}"/>
              </a:ext>
            </a:extLst>
          </p:cNvPr>
          <p:cNvPicPr>
            <a:picLocks noChangeAspect="1" noChangeArrowheads="1"/>
          </p:cNvPicPr>
          <p:nvPr>
            <p:ph sz="quarter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-6395" r="17516" b="2266"/>
          <a:stretch/>
        </p:blipFill>
        <p:spPr>
          <a:xfrm>
            <a:off x="5257800" y="2133600"/>
            <a:ext cx="3154363" cy="4379913"/>
          </a:xfrm>
          <a:noFill/>
        </p:spPr>
      </p:pic>
      <p:pic>
        <p:nvPicPr>
          <p:cNvPr id="4102" name="Picture 18" descr="Carl von Clausewitz">
            <a:extLst>
              <a:ext uri="{FF2B5EF4-FFF2-40B4-BE49-F238E27FC236}">
                <a16:creationId xmlns:a16="http://schemas.microsoft.com/office/drawing/2014/main" id="{237D8371-D300-4B70-BD0E-28F4A2AE7D97}"/>
              </a:ext>
            </a:extLst>
          </p:cNvPr>
          <p:cNvPicPr>
            <a:picLocks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2438400"/>
            <a:ext cx="3400425" cy="4287838"/>
          </a:xfrm>
          <a:noFill/>
        </p:spPr>
      </p:pic>
      <p:pic>
        <p:nvPicPr>
          <p:cNvPr id="4103" name="Picture 7" descr="Explosion2">
            <a:extLst>
              <a:ext uri="{FF2B5EF4-FFF2-40B4-BE49-F238E27FC236}">
                <a16:creationId xmlns:a16="http://schemas.microsoft.com/office/drawing/2014/main" id="{26326A85-EE97-472B-A0FA-EE7DB6E62C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6038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9" descr="Explosion2">
            <a:extLst>
              <a:ext uri="{FF2B5EF4-FFF2-40B4-BE49-F238E27FC236}">
                <a16:creationId xmlns:a16="http://schemas.microsoft.com/office/drawing/2014/main" id="{D821C46B-3C95-4254-84B6-480050F23D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6038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80583F12-3666-4EB3-AA91-599757EFD8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</a:rPr>
              <a:t>Tokyo 1945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4B6B6721-F3CD-46A3-BD07-A4263EE5C50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7412" name="Picture 4" descr="Tokyo10March1945">
            <a:extLst>
              <a:ext uri="{FF2B5EF4-FFF2-40B4-BE49-F238E27FC236}">
                <a16:creationId xmlns:a16="http://schemas.microsoft.com/office/drawing/2014/main" id="{5A47E12F-9EA3-4768-83D7-3B7116202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305800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52A34EB-DF1F-48C8-AB35-37D14F9087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</a:rPr>
              <a:t>Warsaw 1945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5EE8BAE0-215B-45A0-9B78-C6A0500F19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8436" name="Picture 4" descr="728px-Destroyed_Warsaw,_capital_of_Poland,_January_1945">
            <a:extLst>
              <a:ext uri="{FF2B5EF4-FFF2-40B4-BE49-F238E27FC236}">
                <a16:creationId xmlns:a16="http://schemas.microsoft.com/office/drawing/2014/main" id="{048288F6-303E-46F6-8A36-6A6E988DD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229600" cy="534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2C6F6C91-73A1-4FD9-9131-8177B568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73162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Bergen-Belsen Concentration Camp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(</a:t>
            </a:r>
            <a:r>
              <a:rPr lang="en-US" sz="2800" dirty="0">
                <a:ea typeface="ＭＳ Ｐゴシック" charset="0"/>
              </a:rPr>
              <a:t>sign placed there after British liberation of the camp)</a:t>
            </a:r>
          </a:p>
        </p:txBody>
      </p:sp>
      <p:pic>
        <p:nvPicPr>
          <p:cNvPr id="19459" name="Content Placeholder 3">
            <a:extLst>
              <a:ext uri="{FF2B5EF4-FFF2-40B4-BE49-F238E27FC236}">
                <a16:creationId xmlns:a16="http://schemas.microsoft.com/office/drawing/2014/main" id="{3AB9C468-297D-42D3-B4B3-24555C57C8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905000"/>
            <a:ext cx="7772400" cy="4572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9CE925EF-90C2-43F3-8C3C-CD508CEBE0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</a:rPr>
              <a:t>Hiroshima</a:t>
            </a:r>
          </a:p>
        </p:txBody>
      </p:sp>
      <p:pic>
        <p:nvPicPr>
          <p:cNvPr id="20483" name="Picture 3" descr="LC-USZ62-134192~Hiroshima-after-the-Bomb-circa-1945-Posters">
            <a:extLst>
              <a:ext uri="{FF2B5EF4-FFF2-40B4-BE49-F238E27FC236}">
                <a16:creationId xmlns:a16="http://schemas.microsoft.com/office/drawing/2014/main" id="{7A650EEB-B592-4F5A-A4E3-657F19A820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219200"/>
            <a:ext cx="8153400" cy="5334000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CF69-764A-4890-B979-49D41CB19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0387"/>
          </a:xfrm>
        </p:spPr>
        <p:txBody>
          <a:bodyPr/>
          <a:lstStyle/>
          <a:p>
            <a:pPr>
              <a:defRPr/>
            </a:pPr>
            <a:r>
              <a:rPr lang="en-US" dirty="0">
                <a:hlinkClick r:id="rId2"/>
              </a:rPr>
              <a:t>European Union</a:t>
            </a:r>
            <a:endParaRPr lang="en-US" dirty="0"/>
          </a:p>
        </p:txBody>
      </p:sp>
      <p:sp>
        <p:nvSpPr>
          <p:cNvPr id="21507" name="Content Placeholder 4">
            <a:extLst>
              <a:ext uri="{FF2B5EF4-FFF2-40B4-BE49-F238E27FC236}">
                <a16:creationId xmlns:a16="http://schemas.microsoft.com/office/drawing/2014/main" id="{1137346F-2C2F-4784-A13B-D6F2C05278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066800"/>
            <a:ext cx="8839200" cy="5516563"/>
          </a:xfrm>
        </p:spPr>
        <p:txBody>
          <a:bodyPr/>
          <a:lstStyle/>
          <a:p>
            <a:r>
              <a:rPr lang="en-US" altLang="en-US" sz="2800">
                <a:hlinkClick r:id="rId3"/>
              </a:rPr>
              <a:t>European Parliament</a:t>
            </a:r>
            <a:endParaRPr lang="en-US" altLang="en-US" sz="2800"/>
          </a:p>
          <a:p>
            <a:r>
              <a:rPr lang="en-US" altLang="en-US" sz="2800">
                <a:hlinkClick r:id="rId4"/>
              </a:rPr>
              <a:t>European Council</a:t>
            </a:r>
            <a:endParaRPr lang="en-US" altLang="en-US" sz="2800"/>
          </a:p>
          <a:p>
            <a:r>
              <a:rPr lang="en-US" altLang="en-US" sz="2800">
                <a:hlinkClick r:id="rId5"/>
              </a:rPr>
              <a:t>European Commission</a:t>
            </a:r>
            <a:endParaRPr lang="en-US" altLang="en-US" sz="2800"/>
          </a:p>
          <a:p>
            <a:r>
              <a:rPr lang="en-US" altLang="en-US" sz="2800"/>
              <a:t>Common Currency: </a:t>
            </a:r>
            <a:r>
              <a:rPr lang="en-US" altLang="en-US" sz="2800">
                <a:hlinkClick r:id="rId6"/>
              </a:rPr>
              <a:t>Euro</a:t>
            </a:r>
            <a:endParaRPr lang="en-US" altLang="en-US" sz="2800"/>
          </a:p>
          <a:p>
            <a:r>
              <a:rPr lang="en-US" altLang="en-US" sz="2800">
                <a:hlinkClick r:id="rId7"/>
              </a:rPr>
              <a:t>European Central Bank</a:t>
            </a:r>
            <a:endParaRPr lang="en-US" altLang="en-US" sz="2800"/>
          </a:p>
          <a:p>
            <a:r>
              <a:rPr lang="en-US" altLang="en-US" sz="2800">
                <a:hlinkClick r:id="rId8"/>
              </a:rPr>
              <a:t>Court of Justice of EU</a:t>
            </a:r>
            <a:endParaRPr lang="en-US" altLang="en-US" sz="2800"/>
          </a:p>
        </p:txBody>
      </p:sp>
      <p:pic>
        <p:nvPicPr>
          <p:cNvPr id="21508" name="Picture 5">
            <a:extLst>
              <a:ext uri="{FF2B5EF4-FFF2-40B4-BE49-F238E27FC236}">
                <a16:creationId xmlns:a16="http://schemas.microsoft.com/office/drawing/2014/main" id="{6446119D-D6D7-4538-BF59-3B70823DB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66813"/>
            <a:ext cx="4267200" cy="529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>
            <a:extLst>
              <a:ext uri="{FF2B5EF4-FFF2-40B4-BE49-F238E27FC236}">
                <a16:creationId xmlns:a16="http://schemas.microsoft.com/office/drawing/2014/main" id="{B1CC08A5-9F1D-4374-B01B-72971ACA7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724400"/>
            <a:ext cx="304800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27B3E740-0F64-4C78-A549-33244AE9B4C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2. Balance of Power </a:t>
            </a:r>
            <a:b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Concert of Europe 1815-1914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4BA10AA-6E8F-4BE3-A3F6-D0A6B77E1A8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600200"/>
            <a:ext cx="7696200" cy="4525963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England</a:t>
            </a:r>
          </a:p>
          <a:p>
            <a:pPr eaLnBrk="1" hangingPunct="1">
              <a:buFontTx/>
              <a:buNone/>
              <a:defRPr/>
            </a:pPr>
            <a:endParaRPr lang="en-US" altLang="en-US" sz="3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endParaRPr lang="en-US" altLang="en-US" sz="3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Russia			  Prussia/Germany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France			  Austria Hungary</a:t>
            </a:r>
          </a:p>
        </p:txBody>
      </p:sp>
      <p:sp>
        <p:nvSpPr>
          <p:cNvPr id="22532" name="Line 4">
            <a:extLst>
              <a:ext uri="{FF2B5EF4-FFF2-40B4-BE49-F238E27FC236}">
                <a16:creationId xmlns:a16="http://schemas.microsoft.com/office/drawing/2014/main" id="{4517CC28-0B50-4742-B239-014210F65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5029200"/>
            <a:ext cx="7315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Line 5">
            <a:extLst>
              <a:ext uri="{FF2B5EF4-FFF2-40B4-BE49-F238E27FC236}">
                <a16:creationId xmlns:a16="http://schemas.microsoft.com/office/drawing/2014/main" id="{2DC7833B-2A65-4856-8353-0BB9E441CE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0000" y="5105400"/>
            <a:ext cx="685800" cy="99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Line 6">
            <a:extLst>
              <a:ext uri="{FF2B5EF4-FFF2-40B4-BE49-F238E27FC236}">
                <a16:creationId xmlns:a16="http://schemas.microsoft.com/office/drawing/2014/main" id="{5D3FD603-0037-4CD7-8D7B-F9D8802FD33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5105400"/>
            <a:ext cx="685800" cy="99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Line 7">
            <a:extLst>
              <a:ext uri="{FF2B5EF4-FFF2-40B4-BE49-F238E27FC236}">
                <a16:creationId xmlns:a16="http://schemas.microsoft.com/office/drawing/2014/main" id="{42B81AB0-A0E3-4BD7-9059-FAC5D575D1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6096000"/>
            <a:ext cx="1371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F9D6DCA-CE8F-4EA8-96E0-60841D4115C9}"/>
              </a:ext>
            </a:extLst>
          </p:cNvPr>
          <p:cNvCxnSpPr/>
          <p:nvPr/>
        </p:nvCxnSpPr>
        <p:spPr>
          <a:xfrm>
            <a:off x="5181600" y="2362200"/>
            <a:ext cx="1447800" cy="10668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B3656E-531B-4767-8029-0A571C69CAEA}"/>
              </a:ext>
            </a:extLst>
          </p:cNvPr>
          <p:cNvCxnSpPr/>
          <p:nvPr/>
        </p:nvCxnSpPr>
        <p:spPr>
          <a:xfrm flipH="1">
            <a:off x="1752600" y="2362200"/>
            <a:ext cx="1752600" cy="10668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39A8C430-066F-46E4-A240-66FCAF65B82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Bipolarity</a:t>
            </a:r>
            <a:b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Cold War Balance of Power 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F0C12150-08C0-4A47-9FFD-A1D717A4FC0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600200"/>
            <a:ext cx="7467600" cy="4800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altLang="en-US" sz="2000" b="1" dirty="0"/>
              <a:t>Israel					Syria/Egypt/PLO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000" b="1" dirty="0"/>
              <a:t>Ethiopia				Somalia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000" b="1" dirty="0"/>
              <a:t>Taiwan					China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000" b="1" dirty="0"/>
              <a:t>S. Korea				N. Korea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000" b="1" dirty="0"/>
              <a:t>S. Viet Nam				N. Viet Nam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000" b="1" dirty="0"/>
              <a:t>W. Berlin				E. Berlin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000" b="1" dirty="0"/>
              <a:t>W. Germany				E. Germany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000" b="1" dirty="0"/>
              <a:t>Britain/France/Japan</a:t>
            </a:r>
            <a:r>
              <a:rPr lang="en-US" altLang="en-US" sz="2400" b="1" dirty="0"/>
              <a:t>			</a:t>
            </a:r>
            <a:r>
              <a:rPr lang="en-US" altLang="en-US" sz="2000" b="1" dirty="0"/>
              <a:t>Poland/Czech</a:t>
            </a:r>
          </a:p>
          <a:p>
            <a:pPr eaLnBrk="1" hangingPunct="1">
              <a:buFontTx/>
              <a:buNone/>
              <a:defRPr/>
            </a:pP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USSR</a:t>
            </a:r>
          </a:p>
        </p:txBody>
      </p:sp>
      <p:sp>
        <p:nvSpPr>
          <p:cNvPr id="24580" name="Line 4">
            <a:extLst>
              <a:ext uri="{FF2B5EF4-FFF2-40B4-BE49-F238E27FC236}">
                <a16:creationId xmlns:a16="http://schemas.microsoft.com/office/drawing/2014/main" id="{2142437D-97A0-4B90-800A-C283DBF703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5181600"/>
            <a:ext cx="7315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1" name="Line 5">
            <a:extLst>
              <a:ext uri="{FF2B5EF4-FFF2-40B4-BE49-F238E27FC236}">
                <a16:creationId xmlns:a16="http://schemas.microsoft.com/office/drawing/2014/main" id="{FA7E4E3F-AEDF-4FC4-B782-056FE237AC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71900" y="5246688"/>
            <a:ext cx="685800" cy="99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2" name="Line 6">
            <a:extLst>
              <a:ext uri="{FF2B5EF4-FFF2-40B4-BE49-F238E27FC236}">
                <a16:creationId xmlns:a16="http://schemas.microsoft.com/office/drawing/2014/main" id="{40F50065-B576-4F15-9488-27140D17652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5181600"/>
            <a:ext cx="685800" cy="99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3" name="Line 7">
            <a:extLst>
              <a:ext uri="{FF2B5EF4-FFF2-40B4-BE49-F238E27FC236}">
                <a16:creationId xmlns:a16="http://schemas.microsoft.com/office/drawing/2014/main" id="{FCCB39FE-5241-44D1-A315-A76394E929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6215063"/>
            <a:ext cx="1371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F2D495C9-161A-4813-A610-0F543DACB64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274638"/>
            <a:ext cx="7086600" cy="2011362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ea typeface="ＭＳ Ｐゴシック" charset="0"/>
              </a:rPr>
              <a:t>Bipolarity</a:t>
            </a:r>
            <a:br>
              <a:rPr lang="en-US" sz="3600" dirty="0">
                <a:ea typeface="ＭＳ Ｐゴシック" charset="0"/>
              </a:rPr>
            </a:br>
            <a:r>
              <a:rPr lang="en-US" sz="3600" dirty="0">
                <a:ea typeface="ＭＳ Ｐゴシック" charset="0"/>
              </a:rPr>
              <a:t>After the Cold War</a:t>
            </a:r>
            <a:br>
              <a:rPr lang="en-US" sz="3600" dirty="0">
                <a:ea typeface="ＭＳ Ｐゴシック" charset="0"/>
              </a:rPr>
            </a:br>
            <a:r>
              <a:rPr lang="en-US" sz="3600" dirty="0">
                <a:ea typeface="ＭＳ Ｐゴシック" charset="0"/>
              </a:rPr>
              <a:t>Version One 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8E8347D-CDC6-445B-9817-7F9957B14E3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524000"/>
            <a:ext cx="8001000" cy="49530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400" b="1"/>
          </a:p>
          <a:p>
            <a:pPr eaLnBrk="1" hangingPunct="1">
              <a:buFontTx/>
              <a:buNone/>
            </a:pPr>
            <a:endParaRPr lang="en-US" altLang="en-US" sz="2400" b="1"/>
          </a:p>
          <a:p>
            <a:pPr eaLnBrk="1" hangingPunct="1">
              <a:buFontTx/>
              <a:buNone/>
            </a:pPr>
            <a:endParaRPr lang="en-US" altLang="en-US" sz="2400" b="1"/>
          </a:p>
          <a:p>
            <a:pPr eaLnBrk="1" hangingPunct="1">
              <a:buFontTx/>
              <a:buNone/>
            </a:pPr>
            <a:r>
              <a:rPr lang="en-US" altLang="en-US" sz="2400" b="1"/>
              <a:t>				</a:t>
            </a:r>
            <a:r>
              <a:rPr lang="en-US" altLang="en-US" sz="3600" b="1"/>
              <a:t>   </a:t>
            </a:r>
            <a:r>
              <a:rPr lang="en-US" altLang="en-US" sz="4000" b="1">
                <a:solidFill>
                  <a:srgbClr val="FFC000"/>
                </a:solidFill>
              </a:rPr>
              <a:t>India		</a:t>
            </a:r>
            <a:r>
              <a:rPr lang="en-US" altLang="en-US" sz="2800" b="1">
                <a:solidFill>
                  <a:srgbClr val="FF0000"/>
                </a:solidFill>
              </a:rPr>
              <a:t>Russia</a:t>
            </a:r>
          </a:p>
          <a:p>
            <a:pPr eaLnBrk="1" hangingPunct="1">
              <a:buFontTx/>
              <a:buNone/>
            </a:pPr>
            <a:endParaRPr lang="en-US" altLang="en-US" sz="4000" b="1"/>
          </a:p>
          <a:p>
            <a:pPr eaLnBrk="1" hangingPunct="1">
              <a:buFontTx/>
              <a:buNone/>
            </a:pPr>
            <a:r>
              <a:rPr lang="en-US" altLang="en-US" sz="4000" b="1">
                <a:solidFill>
                  <a:srgbClr val="00B0F0"/>
                </a:solidFill>
              </a:rPr>
              <a:t>US</a:t>
            </a:r>
            <a:r>
              <a:rPr lang="en-US" altLang="en-US" sz="4000" b="1"/>
              <a:t>						   </a:t>
            </a:r>
            <a:r>
              <a:rPr lang="en-US" altLang="en-US" sz="4000" b="1">
                <a:solidFill>
                  <a:srgbClr val="FF0000"/>
                </a:solidFill>
              </a:rPr>
              <a:t>China</a:t>
            </a:r>
          </a:p>
        </p:txBody>
      </p:sp>
      <p:sp>
        <p:nvSpPr>
          <p:cNvPr id="26628" name="Line 4">
            <a:extLst>
              <a:ext uri="{FF2B5EF4-FFF2-40B4-BE49-F238E27FC236}">
                <a16:creationId xmlns:a16="http://schemas.microsoft.com/office/drawing/2014/main" id="{AF7DD45A-E086-4A8B-90B4-720E46EC71AA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5029200"/>
            <a:ext cx="7315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9" name="Line 5">
            <a:extLst>
              <a:ext uri="{FF2B5EF4-FFF2-40B4-BE49-F238E27FC236}">
                <a16:creationId xmlns:a16="http://schemas.microsoft.com/office/drawing/2014/main" id="{BE2102A3-8BFA-44CD-B64C-662B9488AB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0000" y="5105400"/>
            <a:ext cx="685800" cy="99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0" name="Line 6">
            <a:extLst>
              <a:ext uri="{FF2B5EF4-FFF2-40B4-BE49-F238E27FC236}">
                <a16:creationId xmlns:a16="http://schemas.microsoft.com/office/drawing/2014/main" id="{7C6B37CE-7CD6-49B2-A49C-A209416319F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5105400"/>
            <a:ext cx="685800" cy="99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1" name="Line 7">
            <a:extLst>
              <a:ext uri="{FF2B5EF4-FFF2-40B4-BE49-F238E27FC236}">
                <a16:creationId xmlns:a16="http://schemas.microsoft.com/office/drawing/2014/main" id="{E0E9C71D-8C5C-4EFC-9ECC-C40F4272CF3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6096000"/>
            <a:ext cx="1371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094289E-8E17-47ED-A9B9-3678E225B28C}"/>
              </a:ext>
            </a:extLst>
          </p:cNvPr>
          <p:cNvCxnSpPr/>
          <p:nvPr/>
        </p:nvCxnSpPr>
        <p:spPr>
          <a:xfrm flipH="1">
            <a:off x="1676400" y="3352800"/>
            <a:ext cx="1905000" cy="114300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1B100B0-CFAA-4EEA-A918-EAF60A112B93}"/>
              </a:ext>
            </a:extLst>
          </p:cNvPr>
          <p:cNvCxnSpPr/>
          <p:nvPr/>
        </p:nvCxnSpPr>
        <p:spPr>
          <a:xfrm>
            <a:off x="6781800" y="3657600"/>
            <a:ext cx="381000" cy="7620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D2E44D6C-FC0C-4CD1-BEB0-4BA9F8F1239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274638"/>
            <a:ext cx="7086600" cy="16303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Bipolarity</a:t>
            </a:r>
            <a:b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After the Cold War</a:t>
            </a:r>
            <a:b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Version Two 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E4A205FB-2530-4B71-9BF5-A9E8F40FFBE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524000"/>
            <a:ext cx="8001000" cy="49530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400" b="1"/>
          </a:p>
          <a:p>
            <a:pPr eaLnBrk="1" hangingPunct="1">
              <a:buFontTx/>
              <a:buNone/>
            </a:pPr>
            <a:endParaRPr lang="en-US" altLang="en-US" sz="2400" b="1"/>
          </a:p>
          <a:p>
            <a:pPr eaLnBrk="1" hangingPunct="1">
              <a:buFontTx/>
              <a:buNone/>
            </a:pPr>
            <a:endParaRPr lang="en-US" altLang="en-US" sz="2400" b="1"/>
          </a:p>
          <a:p>
            <a:pPr eaLnBrk="1" hangingPunct="1">
              <a:buFontTx/>
              <a:buNone/>
            </a:pPr>
            <a:r>
              <a:rPr lang="en-US" altLang="en-US" sz="2400" b="1"/>
              <a:t>				</a:t>
            </a:r>
            <a:r>
              <a:rPr lang="en-US" altLang="en-US" sz="3600" b="1"/>
              <a:t>    </a:t>
            </a:r>
            <a:r>
              <a:rPr lang="en-US" altLang="en-US" sz="4000" b="1">
                <a:solidFill>
                  <a:srgbClr val="FFC000"/>
                </a:solidFill>
              </a:rPr>
              <a:t>India	</a:t>
            </a:r>
            <a:endParaRPr lang="en-US" altLang="en-US" sz="2800" b="1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altLang="en-US" sz="4000" b="1"/>
          </a:p>
          <a:p>
            <a:pPr eaLnBrk="1" hangingPunct="1">
              <a:buFontTx/>
              <a:buNone/>
            </a:pPr>
            <a:r>
              <a:rPr lang="en-US" altLang="en-US" sz="4000" b="1">
                <a:solidFill>
                  <a:srgbClr val="00B0F0"/>
                </a:solidFill>
              </a:rPr>
              <a:t>US</a:t>
            </a:r>
            <a:r>
              <a:rPr lang="en-US" altLang="en-US" sz="4000" b="1"/>
              <a:t>						   </a:t>
            </a:r>
            <a:r>
              <a:rPr lang="en-US" altLang="en-US" sz="4000" b="1">
                <a:solidFill>
                  <a:srgbClr val="FF0000"/>
                </a:solidFill>
              </a:rPr>
              <a:t>China</a:t>
            </a:r>
          </a:p>
        </p:txBody>
      </p:sp>
      <p:sp>
        <p:nvSpPr>
          <p:cNvPr id="28676" name="Line 4">
            <a:extLst>
              <a:ext uri="{FF2B5EF4-FFF2-40B4-BE49-F238E27FC236}">
                <a16:creationId xmlns:a16="http://schemas.microsoft.com/office/drawing/2014/main" id="{05C34CD9-4A5F-45A3-AD6A-4D8D2F2B12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5029200"/>
            <a:ext cx="7315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7" name="Line 5">
            <a:extLst>
              <a:ext uri="{FF2B5EF4-FFF2-40B4-BE49-F238E27FC236}">
                <a16:creationId xmlns:a16="http://schemas.microsoft.com/office/drawing/2014/main" id="{2630415A-5F2D-4AF8-B021-68984FC455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0000" y="5105400"/>
            <a:ext cx="685800" cy="99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8" name="Line 6">
            <a:extLst>
              <a:ext uri="{FF2B5EF4-FFF2-40B4-BE49-F238E27FC236}">
                <a16:creationId xmlns:a16="http://schemas.microsoft.com/office/drawing/2014/main" id="{9F67D294-93CB-4A95-A7F0-5CDA12C0CF5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5105400"/>
            <a:ext cx="685800" cy="99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9" name="Line 7">
            <a:extLst>
              <a:ext uri="{FF2B5EF4-FFF2-40B4-BE49-F238E27FC236}">
                <a16:creationId xmlns:a16="http://schemas.microsoft.com/office/drawing/2014/main" id="{0293B7E7-ADBD-49CE-B0B5-9EF6DB12D00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6096000"/>
            <a:ext cx="1371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68D984D-24E3-431D-94E4-44A3F27FA500}"/>
              </a:ext>
            </a:extLst>
          </p:cNvPr>
          <p:cNvCxnSpPr/>
          <p:nvPr/>
        </p:nvCxnSpPr>
        <p:spPr>
          <a:xfrm flipH="1">
            <a:off x="1676400" y="3352800"/>
            <a:ext cx="1905000" cy="114300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B085BD9-8869-48CA-855C-601FDCF9EC62}"/>
              </a:ext>
            </a:extLst>
          </p:cNvPr>
          <p:cNvCxnSpPr/>
          <p:nvPr/>
        </p:nvCxnSpPr>
        <p:spPr>
          <a:xfrm>
            <a:off x="5334000" y="3352800"/>
            <a:ext cx="1219200" cy="99060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D7A2C-A935-43C8-A82C-6A453A37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>
              <a:defRPr/>
            </a:pPr>
            <a:r>
              <a:rPr lang="en-US" dirty="0"/>
              <a:t>China and East Asia</a:t>
            </a:r>
          </a:p>
        </p:txBody>
      </p:sp>
      <p:sp>
        <p:nvSpPr>
          <p:cNvPr id="30723" name="Content Placeholder 4">
            <a:extLst>
              <a:ext uri="{FF2B5EF4-FFF2-40B4-BE49-F238E27FC236}">
                <a16:creationId xmlns:a16="http://schemas.microsoft.com/office/drawing/2014/main" id="{899C5F84-1AA2-49B1-A906-BC13431707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550275" cy="5334000"/>
          </a:xfrm>
        </p:spPr>
        <p:txBody>
          <a:bodyPr/>
          <a:lstStyle/>
          <a:p>
            <a:r>
              <a:rPr lang="en-US" altLang="en-US"/>
              <a:t>The Choice?</a:t>
            </a:r>
          </a:p>
          <a:p>
            <a:r>
              <a:rPr lang="en-US" altLang="en-US"/>
              <a:t>Balancing</a:t>
            </a:r>
          </a:p>
          <a:p>
            <a:r>
              <a:rPr lang="en-US" altLang="en-US"/>
              <a:t>Bandwagoning</a:t>
            </a:r>
          </a:p>
        </p:txBody>
      </p:sp>
      <p:pic>
        <p:nvPicPr>
          <p:cNvPr id="30724" name="Content Placeholder 3">
            <a:extLst>
              <a:ext uri="{FF2B5EF4-FFF2-40B4-BE49-F238E27FC236}">
                <a16:creationId xmlns:a16="http://schemas.microsoft.com/office/drawing/2014/main" id="{2686D308-3F61-4FC5-B745-E639FDCC9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2" t="16550" r="1576"/>
          <a:stretch>
            <a:fillRect/>
          </a:stretch>
        </p:blipFill>
        <p:spPr bwMode="auto">
          <a:xfrm>
            <a:off x="3825875" y="1679575"/>
            <a:ext cx="5029200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9CE6D8-90E7-4B01-9F0F-68F5025885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</a:rPr>
              <a:t>Why War?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5DE82A2-0756-47F4-9AED-506EEA42F8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/>
          <a:lstStyle/>
          <a:p>
            <a:pPr eaLnBrk="1" hangingPunct="1"/>
            <a:r>
              <a:rPr lang="en-US" altLang="en-US" sz="3600"/>
              <a:t>Resources</a:t>
            </a:r>
          </a:p>
          <a:p>
            <a:pPr eaLnBrk="1" hangingPunct="1"/>
            <a:r>
              <a:rPr lang="en-US" altLang="en-US" sz="3600"/>
              <a:t>Territory </a:t>
            </a:r>
          </a:p>
          <a:p>
            <a:pPr lvl="1" eaLnBrk="1" hangingPunct="1"/>
            <a:r>
              <a:rPr lang="en-US" altLang="en-US" sz="3600"/>
              <a:t>Land</a:t>
            </a:r>
          </a:p>
          <a:p>
            <a:pPr lvl="1" eaLnBrk="1" hangingPunct="1"/>
            <a:r>
              <a:rPr lang="en-US" altLang="en-US" sz="3600"/>
              <a:t>Access to the sea</a:t>
            </a:r>
          </a:p>
          <a:p>
            <a:pPr eaLnBrk="1" hangingPunct="1"/>
            <a:r>
              <a:rPr lang="en-US" altLang="en-US" sz="3600"/>
              <a:t>Ethnicity</a:t>
            </a:r>
          </a:p>
          <a:p>
            <a:pPr eaLnBrk="1" hangingPunct="1"/>
            <a:r>
              <a:rPr lang="en-US" altLang="en-US" sz="3600"/>
              <a:t>Religion</a:t>
            </a:r>
          </a:p>
          <a:p>
            <a:pPr eaLnBrk="1" hangingPunct="1"/>
            <a:r>
              <a:rPr lang="en-US" altLang="en-US" sz="3600"/>
              <a:t>Ideology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74F95-E0DB-45DC-8960-0BA9DEF7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/>
              <a:t>China’s Claims in the South China Sea</a:t>
            </a:r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66592483-1905-4A46-A64B-EDDFC4B30F2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altLang="en-US"/>
              <a:t>The “Nine-Dash Line”</a:t>
            </a:r>
          </a:p>
        </p:txBody>
      </p:sp>
      <p:pic>
        <p:nvPicPr>
          <p:cNvPr id="31748" name="Picture 3">
            <a:extLst>
              <a:ext uri="{FF2B5EF4-FFF2-40B4-BE49-F238E27FC236}">
                <a16:creationId xmlns:a16="http://schemas.microsoft.com/office/drawing/2014/main" id="{702009EC-C7BC-4D28-A33A-D898BB065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1931988"/>
            <a:ext cx="7388225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3">
            <a:extLst>
              <a:ext uri="{FF2B5EF4-FFF2-40B4-BE49-F238E27FC236}">
                <a16:creationId xmlns:a16="http://schemas.microsoft.com/office/drawing/2014/main" id="{F6A32169-0BFA-4D23-B443-7B1EC2C09B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382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  <a:cs typeface="Times New Roman" charset="0"/>
              </a:rPr>
              <a:t>3. Long Cycle Theory </a:t>
            </a:r>
            <a:br>
              <a:rPr lang="en-US" dirty="0">
                <a:ea typeface="ＭＳ Ｐゴシック" charset="0"/>
                <a:cs typeface="Times New Roman" charset="0"/>
              </a:rPr>
            </a:br>
            <a:r>
              <a:rPr lang="en-US" dirty="0">
                <a:ea typeface="ＭＳ Ｐゴシック" charset="0"/>
                <a:cs typeface="Times New Roman" charset="0"/>
              </a:rPr>
              <a:t>(Power Transition)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9FA4D6A-A1DD-40B7-B74E-7DCE543F6074}"/>
              </a:ext>
            </a:extLst>
          </p:cNvPr>
          <p:cNvGraphicFramePr/>
          <p:nvPr/>
        </p:nvGraphicFramePr>
        <p:xfrm>
          <a:off x="838200" y="1524000"/>
          <a:ext cx="73152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7870F75D-638A-4C8B-ACF2-B38AEC15760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74638"/>
            <a:ext cx="7315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Long Cycle Four: 1792-1914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A73AC3F4-7BD1-48B0-B3A9-E26BDD6B51B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600200"/>
            <a:ext cx="7924800" cy="48768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b="1" dirty="0"/>
              <a:t>Hegemonic England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14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400" b="1" i="1" dirty="0"/>
              <a:t>Power</a:t>
            </a:r>
            <a:endParaRPr lang="en-US" altLang="en-US" sz="2400" b="1" dirty="0"/>
          </a:p>
          <a:p>
            <a:pPr eaLnBrk="1" hangingPunct="1">
              <a:lnSpc>
                <a:spcPct val="80000"/>
              </a:lnSpc>
              <a:defRPr/>
            </a:pPr>
            <a:endParaRPr lang="en-US" altLang="en-US" sz="1400" b="1" dirty="0"/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1400" b="1" dirty="0"/>
              <a:t>		</a:t>
            </a:r>
            <a:r>
              <a:rPr lang="en-US" altLang="en-US" sz="2000" b="1" dirty="0"/>
              <a:t>Dominance</a:t>
            </a:r>
            <a:r>
              <a:rPr lang="en-US" altLang="en-US" sz="1800" b="1" dirty="0"/>
              <a:t>				</a:t>
            </a:r>
            <a:r>
              <a:rPr lang="en-US" altLang="en-US" sz="2000" b="1" dirty="0"/>
              <a:t>Decline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1400" b="1" dirty="0"/>
              <a:t>	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1400" b="1" dirty="0"/>
              <a:t>	     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14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14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1400" b="1" dirty="0"/>
              <a:t>			</a:t>
            </a:r>
            <a:r>
              <a:rPr lang="en-US" altLang="en-US" sz="2800" b="1" dirty="0"/>
              <a:t>War				WW I begins</a:t>
            </a:r>
          </a:p>
          <a:p>
            <a:pPr eaLnBrk="1" hangingPunct="1">
              <a:lnSpc>
                <a:spcPct val="80000"/>
              </a:lnSpc>
              <a:defRPr/>
            </a:pPr>
            <a:br>
              <a:rPr lang="en-US" altLang="en-US" sz="1400" b="1" dirty="0"/>
            </a:br>
            <a:br>
              <a:rPr lang="en-US" altLang="en-US" sz="1400" b="1" dirty="0"/>
            </a:br>
            <a:r>
              <a:rPr lang="en-US" altLang="en-US" sz="1800" b="1" dirty="0"/>
              <a:t>	     </a:t>
            </a:r>
            <a:r>
              <a:rPr lang="en-US" altLang="en-US" sz="2400" b="1" dirty="0"/>
              <a:t>1792-1815		1850 			1914</a:t>
            </a:r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1100" b="1" dirty="0"/>
              <a:t>          </a:t>
            </a:r>
            <a:r>
              <a:rPr lang="en-US" altLang="en-US" sz="2000" b="1" dirty="0"/>
              <a:t>Napoleonic Wars	decline begins</a:t>
            </a:r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0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1800" b="1" dirty="0"/>
              <a:t>				</a:t>
            </a:r>
            <a:r>
              <a:rPr lang="en-US" altLang="en-US" sz="2400" b="1" i="1" dirty="0"/>
              <a:t>Time</a:t>
            </a:r>
          </a:p>
        </p:txBody>
      </p:sp>
      <p:sp>
        <p:nvSpPr>
          <p:cNvPr id="34820" name="Line 4">
            <a:extLst>
              <a:ext uri="{FF2B5EF4-FFF2-40B4-BE49-F238E27FC236}">
                <a16:creationId xmlns:a16="http://schemas.microsoft.com/office/drawing/2014/main" id="{A526E0E6-C081-495E-BBE7-220F3F3C3F9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2057400"/>
            <a:ext cx="0" cy="2819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1" name="Line 5">
            <a:extLst>
              <a:ext uri="{FF2B5EF4-FFF2-40B4-BE49-F238E27FC236}">
                <a16:creationId xmlns:a16="http://schemas.microsoft.com/office/drawing/2014/main" id="{1E284EE4-AB3D-4489-827F-58D03F128E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4876800"/>
            <a:ext cx="6705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2" name="Line 6">
            <a:extLst>
              <a:ext uri="{FF2B5EF4-FFF2-40B4-BE49-F238E27FC236}">
                <a16:creationId xmlns:a16="http://schemas.microsoft.com/office/drawing/2014/main" id="{4EB2BD6C-EA2F-4223-82BF-9A9EAB7271A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39624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3" name="Line 7">
            <a:extLst>
              <a:ext uri="{FF2B5EF4-FFF2-40B4-BE49-F238E27FC236}">
                <a16:creationId xmlns:a16="http://schemas.microsoft.com/office/drawing/2014/main" id="{9B2C37F1-5B20-44F2-9B12-F415872BE8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0" y="2743200"/>
            <a:ext cx="22098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4" name="Line 8">
            <a:extLst>
              <a:ext uri="{FF2B5EF4-FFF2-40B4-BE49-F238E27FC236}">
                <a16:creationId xmlns:a16="http://schemas.microsoft.com/office/drawing/2014/main" id="{A86D5EF1-77F2-4E51-B073-A689F1619C46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2743200"/>
            <a:ext cx="2133600" cy="1524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9C8FED30-4374-4EB4-BAFF-F731F80524F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274638"/>
            <a:ext cx="7239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Long Cycle Five: 1914-?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E336DAE1-4BF2-4860-BEB8-035060D5888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600200"/>
            <a:ext cx="8534400" cy="49831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700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b="1" dirty="0"/>
              <a:t>Hegemonic US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700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b="1" i="1" dirty="0"/>
              <a:t>Power</a:t>
            </a:r>
            <a:endParaRPr lang="en-US" altLang="en-US" sz="2400" b="1" dirty="0"/>
          </a:p>
          <a:p>
            <a:pPr eaLnBrk="1" hangingPunct="1">
              <a:lnSpc>
                <a:spcPct val="80000"/>
              </a:lnSpc>
              <a:defRPr/>
            </a:pPr>
            <a:endParaRPr lang="en-US" altLang="en-US" sz="1800" b="1" dirty="0"/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b="1" dirty="0"/>
              <a:t>		</a:t>
            </a:r>
            <a:r>
              <a:rPr lang="en-US" altLang="en-US" b="1" dirty="0"/>
              <a:t>Dominance			Decline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1800" b="1" dirty="0"/>
          </a:p>
          <a:p>
            <a:pPr eaLnBrk="1" hangingPunct="1">
              <a:lnSpc>
                <a:spcPct val="80000"/>
              </a:lnSpc>
              <a:defRPr/>
            </a:pPr>
            <a:endParaRPr lang="en-US" altLang="en-US" sz="1800" b="1" dirty="0"/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1600" b="1" i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1600" b="1" dirty="0"/>
              <a:t>	     	</a:t>
            </a:r>
            <a:r>
              <a:rPr lang="en-US" altLang="en-US" sz="2400" b="1" dirty="0"/>
              <a:t>War		    U.S.	US v. China?</a:t>
            </a:r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1600" b="1" dirty="0"/>
              <a:t>	  </a:t>
            </a:r>
            <a:endParaRPr lang="en-US" altLang="en-US" b="1" dirty="0"/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b="1" dirty="0"/>
              <a:t>	   1914-1945	1973 decline 	 20??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b="1" dirty="0"/>
              <a:t>		     			</a:t>
            </a:r>
            <a:r>
              <a:rPr lang="en-US" altLang="en-US" sz="2000" b="1" dirty="0"/>
              <a:t>begins</a:t>
            </a:r>
            <a:endParaRPr lang="en-US" altLang="en-US" sz="2800" b="1" i="1" dirty="0"/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400" b="1" i="1" dirty="0"/>
              <a:t>					Time</a:t>
            </a:r>
            <a:endParaRPr lang="en-US" altLang="en-US" sz="3200" b="1" dirty="0"/>
          </a:p>
          <a:p>
            <a:pPr eaLnBrk="1" hangingPunct="1">
              <a:lnSpc>
                <a:spcPct val="80000"/>
              </a:lnSpc>
              <a:defRPr/>
            </a:pPr>
            <a:endParaRPr lang="en-US" altLang="en-US" sz="7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7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1600" b="1" dirty="0"/>
              <a:t>Source for Cycles: George Modelski, </a:t>
            </a:r>
            <a:r>
              <a:rPr lang="en-US" altLang="en-US" sz="1600" b="1" u="sng" dirty="0"/>
              <a:t>Long Cycles in World Politics</a:t>
            </a:r>
            <a:r>
              <a:rPr lang="en-US" altLang="en-US" sz="1600" b="1" dirty="0"/>
              <a:t>, Seattle, University of Washington Press, 1987</a:t>
            </a:r>
            <a:r>
              <a:rPr lang="en-US" alt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36868" name="Line 5">
            <a:extLst>
              <a:ext uri="{FF2B5EF4-FFF2-40B4-BE49-F238E27FC236}">
                <a16:creationId xmlns:a16="http://schemas.microsoft.com/office/drawing/2014/main" id="{D5B8A0BC-C1EF-4546-949F-8A853927EAB3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4648200"/>
            <a:ext cx="6781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9" name="Line 6">
            <a:extLst>
              <a:ext uri="{FF2B5EF4-FFF2-40B4-BE49-F238E27FC236}">
                <a16:creationId xmlns:a16="http://schemas.microsoft.com/office/drawing/2014/main" id="{5A74D878-EE10-497A-93A3-46B77D2590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3733800"/>
            <a:ext cx="914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0" name="Line 7">
            <a:extLst>
              <a:ext uri="{FF2B5EF4-FFF2-40B4-BE49-F238E27FC236}">
                <a16:creationId xmlns:a16="http://schemas.microsoft.com/office/drawing/2014/main" id="{5A84C992-1EDF-4BCA-B852-ACBE6D3AE4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2743200"/>
            <a:ext cx="1828800" cy="99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1" name="Line 8">
            <a:extLst>
              <a:ext uri="{FF2B5EF4-FFF2-40B4-BE49-F238E27FC236}">
                <a16:creationId xmlns:a16="http://schemas.microsoft.com/office/drawing/2014/main" id="{D62EAFC2-1035-4028-9798-B791EAD01B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743200"/>
            <a:ext cx="1371600" cy="1066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D7B7D25-8A30-42D4-9DEF-E82C48CA5AA7}"/>
              </a:ext>
            </a:extLst>
          </p:cNvPr>
          <p:cNvCxnSpPr>
            <a:stCxn id="36868" idx="0"/>
          </p:cNvCxnSpPr>
          <p:nvPr/>
        </p:nvCxnSpPr>
        <p:spPr>
          <a:xfrm flipV="1">
            <a:off x="1676400" y="2590800"/>
            <a:ext cx="0" cy="20574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CF159-BB79-4EDA-9CFD-1E0348F4C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9D824E4B-0DB0-4395-91D0-B900B74F47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5400">
                <a:latin typeface="Arial Black" panose="020B0A04020102020204" pitchFamily="34" charset="0"/>
              </a:rPr>
              <a:t>US Decline?</a:t>
            </a:r>
          </a:p>
          <a:p>
            <a:pPr marL="0" indent="0" algn="ctr">
              <a:buFontTx/>
              <a:buNone/>
            </a:pPr>
            <a:r>
              <a:rPr lang="en-US" altLang="en-US" sz="5400">
                <a:latin typeface="Arial Black" panose="020B0A04020102020204" pitchFamily="34" charset="0"/>
              </a:rPr>
              <a:t>1970s?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98EE5B-C066-47C2-AFF4-ED3D8C3D3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5937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Arial Black" panose="020B0A04020102020204" pitchFamily="34" charset="0"/>
              </a:rPr>
              <a:t>US Economic Decline?</a:t>
            </a:r>
          </a:p>
        </p:txBody>
      </p:sp>
      <p:pic>
        <p:nvPicPr>
          <p:cNvPr id="39939" name="Content Placeholder 5">
            <a:extLst>
              <a:ext uri="{FF2B5EF4-FFF2-40B4-BE49-F238E27FC236}">
                <a16:creationId xmlns:a16="http://schemas.microsoft.com/office/drawing/2014/main" id="{22D67A7F-45E0-4177-9436-3A5BB40383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8225" y="1187450"/>
            <a:ext cx="7086600" cy="4905375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53D0A-827D-4434-A9BF-C52217F5C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4524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Arial Black" panose="020B0A04020102020204" pitchFamily="34" charset="0"/>
              </a:rPr>
              <a:t>US Economic Decline?</a:t>
            </a:r>
          </a:p>
        </p:txBody>
      </p:sp>
      <p:pic>
        <p:nvPicPr>
          <p:cNvPr id="40963" name="Content Placeholder 3">
            <a:extLst>
              <a:ext uri="{FF2B5EF4-FFF2-40B4-BE49-F238E27FC236}">
                <a16:creationId xmlns:a16="http://schemas.microsoft.com/office/drawing/2014/main" id="{89D6BE63-0817-459B-8E56-5DA92548ED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950" y="1028700"/>
            <a:ext cx="7404100" cy="517525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F6B45-2AD1-4E26-A08B-92070C910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6810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>
                <a:latin typeface="Arial Black" panose="020B0A04020102020204" pitchFamily="34" charset="0"/>
              </a:rPr>
              <a:t>US Political and Foreign Policy Weakness?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75835-C819-4D68-958F-F750E5513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525" y="1825625"/>
            <a:ext cx="8686800" cy="4808538"/>
          </a:xfrm>
        </p:spPr>
        <p:txBody>
          <a:bodyPr>
            <a:normAutofit fontScale="92500" lnSpcReduction="20000"/>
          </a:bodyPr>
          <a:lstStyle/>
          <a:p>
            <a:pPr marL="0" indent="0">
              <a:buFontTx/>
              <a:buNone/>
              <a:defRPr/>
            </a:pPr>
            <a:r>
              <a:rPr lang="en-US" sz="2600" dirty="0">
                <a:latin typeface="Arial Black" panose="020B0A04020102020204" pitchFamily="34" charset="0"/>
              </a:rPr>
              <a:t>President Nixon Resigns</a:t>
            </a:r>
          </a:p>
          <a:p>
            <a:pPr marL="0" indent="0">
              <a:buFontTx/>
              <a:buNone/>
              <a:defRPr/>
            </a:pPr>
            <a:r>
              <a:rPr lang="en-US" sz="2600" dirty="0">
                <a:latin typeface="Arial Black" panose="020B0A04020102020204" pitchFamily="34" charset="0"/>
              </a:rPr>
              <a:t>8/9/1974</a:t>
            </a:r>
          </a:p>
          <a:p>
            <a:pPr marL="0" indent="0">
              <a:buFontTx/>
              <a:buNone/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r>
              <a:rPr lang="en-US" dirty="0"/>
              <a:t>					</a:t>
            </a:r>
          </a:p>
          <a:p>
            <a:pPr marL="0" indent="0">
              <a:buFontTx/>
              <a:buNone/>
              <a:defRPr/>
            </a:pPr>
            <a:r>
              <a:rPr lang="en-US" dirty="0"/>
              <a:t>					  </a:t>
            </a:r>
          </a:p>
          <a:p>
            <a:pPr marL="0" indent="0">
              <a:buFontTx/>
              <a:buNone/>
              <a:defRPr/>
            </a:pPr>
            <a:r>
              <a:rPr lang="en-US" dirty="0">
                <a:latin typeface="Arial Black" panose="020B0A04020102020204" pitchFamily="34" charset="0"/>
              </a:rPr>
              <a:t>					US Fails in 							Vietnam 							Evacuation</a:t>
            </a:r>
          </a:p>
          <a:p>
            <a:pPr marL="0" indent="0">
              <a:buFontTx/>
              <a:buNone/>
              <a:defRPr/>
            </a:pPr>
            <a:r>
              <a:rPr lang="en-US" dirty="0">
                <a:latin typeface="Arial Black" panose="020B0A04020102020204" pitchFamily="34" charset="0"/>
              </a:rPr>
              <a:t>					Saigon, 4/30/1975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pic>
        <p:nvPicPr>
          <p:cNvPr id="41988" name="Picture 3">
            <a:extLst>
              <a:ext uri="{FF2B5EF4-FFF2-40B4-BE49-F238E27FC236}">
                <a16:creationId xmlns:a16="http://schemas.microsoft.com/office/drawing/2014/main" id="{D1906DAF-EBF2-4BE4-B0E3-8A752EC58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1295400"/>
            <a:ext cx="4192587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>
            <a:extLst>
              <a:ext uri="{FF2B5EF4-FFF2-40B4-BE49-F238E27FC236}">
                <a16:creationId xmlns:a16="http://schemas.microsoft.com/office/drawing/2014/main" id="{F7AA850A-49FE-4D87-9FBE-BAD4BB57E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3101975"/>
            <a:ext cx="4470400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1FC-86E4-4DC6-B8D3-C0D7988F3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13" y="365125"/>
            <a:ext cx="8313737" cy="4349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Arial Black" panose="020B0A04020102020204" pitchFamily="34" charset="0"/>
              </a:rPr>
              <a:t>Legends Leave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65812-F582-4B43-B9CA-5A65BED0D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613" y="993775"/>
            <a:ext cx="8731250" cy="5499100"/>
          </a:xfrm>
        </p:spPr>
        <p:txBody>
          <a:bodyPr>
            <a:normAutofit fontScale="85000" lnSpcReduction="20000"/>
          </a:bodyPr>
          <a:lstStyle/>
          <a:p>
            <a:pPr marL="0" indent="0">
              <a:buFontTx/>
              <a:buNone/>
              <a:defRPr/>
            </a:pPr>
            <a:r>
              <a:rPr lang="en-US" dirty="0">
                <a:latin typeface="Arial Black" panose="020B0A04020102020204" pitchFamily="34" charset="0"/>
              </a:rPr>
              <a:t>Bill Russell Retires 1969</a:t>
            </a:r>
          </a:p>
          <a:p>
            <a:pPr marL="0" indent="0">
              <a:buFontTx/>
              <a:buNone/>
              <a:defRPr/>
            </a:pPr>
            <a:r>
              <a:rPr lang="en-US" dirty="0">
                <a:latin typeface="Arial Black" panose="020B0A04020102020204" pitchFamily="34" charset="0"/>
              </a:rPr>
              <a:t>Wilt Chamberlain Retires 1973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r>
              <a:rPr lang="en-US" dirty="0">
                <a:latin typeface="Arial Black" panose="020B0A04020102020204" pitchFamily="34" charset="0"/>
              </a:rPr>
              <a:t>Johnny </a:t>
            </a:r>
            <a:r>
              <a:rPr lang="en-US" dirty="0" err="1">
                <a:latin typeface="Arial Black" panose="020B0A04020102020204" pitchFamily="34" charset="0"/>
              </a:rPr>
              <a:t>Unitas</a:t>
            </a:r>
            <a:r>
              <a:rPr lang="en-US" dirty="0">
                <a:latin typeface="Arial Black" panose="020B0A04020102020204" pitchFamily="34" charset="0"/>
              </a:rPr>
              <a:t> Retires 1973</a:t>
            </a:r>
          </a:p>
        </p:txBody>
      </p:sp>
      <p:pic>
        <p:nvPicPr>
          <p:cNvPr id="43012" name="Picture 3">
            <a:extLst>
              <a:ext uri="{FF2B5EF4-FFF2-40B4-BE49-F238E27FC236}">
                <a16:creationId xmlns:a16="http://schemas.microsoft.com/office/drawing/2014/main" id="{084ADDB3-41F5-43CE-B279-67A95C80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541588"/>
            <a:ext cx="4005263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B385F41F-A0CE-4DED-B4B8-8485332D5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r="14017"/>
          <a:stretch>
            <a:fillRect/>
          </a:stretch>
        </p:blipFill>
        <p:spPr bwMode="auto">
          <a:xfrm>
            <a:off x="4773613" y="1811338"/>
            <a:ext cx="4005262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0633-36C8-4B67-9ED9-97ADB907E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 Black" panose="020B0A04020102020204" pitchFamily="34" charset="0"/>
              </a:rPr>
              <a:t>Super Bowl XI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Raiders 32 Vikings 14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January 9, 1977</a:t>
            </a:r>
          </a:p>
        </p:txBody>
      </p:sp>
      <p:pic>
        <p:nvPicPr>
          <p:cNvPr id="44035" name="Content Placeholder 3">
            <a:extLst>
              <a:ext uri="{FF2B5EF4-FFF2-40B4-BE49-F238E27FC236}">
                <a16:creationId xmlns:a16="http://schemas.microsoft.com/office/drawing/2014/main" id="{6B188AC4-126A-4E49-A687-F61ADA8550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9688" y="2232025"/>
            <a:ext cx="3984625" cy="4351338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A7D38-6CE5-41EB-B10B-728A5BA975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anchorCtr="1"/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Major War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824EF-E31C-452C-8BF1-03FE1EABDAC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 </a:t>
            </a:r>
          </a:p>
          <a:p>
            <a:pPr eaLnBrk="1" hangingPunct="1">
              <a:buFontTx/>
              <a:buNone/>
              <a:defRPr/>
            </a:pPr>
            <a:endParaRPr lang="en-US" altLang="en-US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4169" name="Group 73">
            <a:extLst>
              <a:ext uri="{FF2B5EF4-FFF2-40B4-BE49-F238E27FC236}">
                <a16:creationId xmlns:a16="http://schemas.microsoft.com/office/drawing/2014/main" id="{37CAB31F-74DB-44C1-8DFD-FCD7C1DF1E28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1371600"/>
          <a:ext cx="8382000" cy="5245102"/>
        </p:xfrm>
        <a:graphic>
          <a:graphicData uri="http://schemas.openxmlformats.org/drawingml/2006/table">
            <a:tbl>
              <a:tblPr/>
              <a:tblGrid>
                <a:gridCol w="393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3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28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7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Black" panose="020B0A040201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Event 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1D2E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From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1D2E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To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Black" panose="020B0A040201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Low 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Black" panose="020B0A040201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High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Warring States Era, China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BC 475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BC 221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10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10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An Shi Rebellion, China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756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763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36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36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Mongol Conquests, Europe, Asia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1207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1279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30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60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Thirty Years War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1618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1648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3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11.5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Napoleonic Wars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1804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1815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3.5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16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9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Taiping Rebellion, China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1851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1864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20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50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0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US Civil War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1861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1865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618,000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970,000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9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Russian Civil War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1917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1921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5m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9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90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WW I (high includes Spanish Flu)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1914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1918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15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66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03B65-7356-431C-A03D-FFBEA067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4349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Arial Black" panose="020B0A04020102020204" pitchFamily="34" charset="0"/>
              </a:rPr>
              <a:t>Cultural Decline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D4A15-6439-4D4A-BDAC-DA7E81940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769" y="940776"/>
            <a:ext cx="8765931" cy="5818859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>
                <a:latin typeface="Arial Black" panose="020B0A04020102020204" pitchFamily="34" charset="0"/>
              </a:rPr>
              <a:t>Disco!!!</a:t>
            </a:r>
            <a:r>
              <a:rPr lang="en-US" dirty="0"/>
              <a:t>			</a:t>
            </a:r>
            <a:r>
              <a:rPr lang="en-US" dirty="0">
                <a:latin typeface="Arial Black" panose="020B0A04020102020204" pitchFamily="34" charset="0"/>
              </a:rPr>
              <a:t>Blue Note Records</a:t>
            </a:r>
          </a:p>
          <a:p>
            <a:pPr marL="3657600" lvl="8" indent="0">
              <a:buFontTx/>
              <a:buNone/>
              <a:defRPr/>
            </a:pPr>
            <a:r>
              <a:rPr lang="en-US" sz="2800" dirty="0">
                <a:latin typeface="Arial Black" panose="020B0A04020102020204" pitchFamily="34" charset="0"/>
              </a:rPr>
              <a:t>Label Discontinued 1979</a:t>
            </a:r>
          </a:p>
          <a:p>
            <a:pPr marL="3657600" lvl="8" indent="0">
              <a:buFontTx/>
              <a:buNone/>
              <a:defRPr/>
            </a:pPr>
            <a:r>
              <a:rPr lang="en-US" sz="2800" dirty="0">
                <a:latin typeface="Arial Black" panose="020B0A04020102020204" pitchFamily="34" charset="0"/>
              </a:rPr>
              <a:t>		 </a:t>
            </a:r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Revived 1985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5060" name="Picture 3">
            <a:extLst>
              <a:ext uri="{FF2B5EF4-FFF2-40B4-BE49-F238E27FC236}">
                <a16:creationId xmlns:a16="http://schemas.microsoft.com/office/drawing/2014/main" id="{5E95F48A-D2A4-4DC0-B2B2-FE46695CA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24000"/>
            <a:ext cx="2309813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4">
            <a:extLst>
              <a:ext uri="{FF2B5EF4-FFF2-40B4-BE49-F238E27FC236}">
                <a16:creationId xmlns:a16="http://schemas.microsoft.com/office/drawing/2014/main" id="{F2414FDA-418E-4C24-93E1-619CC25E0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8" y="2060575"/>
            <a:ext cx="2652712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5">
            <a:extLst>
              <a:ext uri="{FF2B5EF4-FFF2-40B4-BE49-F238E27FC236}">
                <a16:creationId xmlns:a16="http://schemas.microsoft.com/office/drawing/2014/main" id="{570DFA38-82E2-45B1-BCB4-055CC46A7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8" y="4652963"/>
            <a:ext cx="2652712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7">
            <a:extLst>
              <a:ext uri="{FF2B5EF4-FFF2-40B4-BE49-F238E27FC236}">
                <a16:creationId xmlns:a16="http://schemas.microsoft.com/office/drawing/2014/main" id="{F223CEAC-5EC9-45CC-8901-9794510C3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915" y="4448175"/>
            <a:ext cx="25050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8">
            <a:extLst>
              <a:ext uri="{FF2B5EF4-FFF2-40B4-BE49-F238E27FC236}">
                <a16:creationId xmlns:a16="http://schemas.microsoft.com/office/drawing/2014/main" id="{9093C986-4D80-4266-882F-C94159C8C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5" b="29810"/>
          <a:stretch>
            <a:fillRect/>
          </a:stretch>
        </p:blipFill>
        <p:spPr bwMode="auto">
          <a:xfrm>
            <a:off x="6345220" y="3247049"/>
            <a:ext cx="2309813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E1EAF-3C7D-4F60-86AF-27402E918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>
              <a:defRPr/>
            </a:pPr>
            <a:r>
              <a:rPr lang="en-US" dirty="0"/>
              <a:t>But US Recovered…</a:t>
            </a:r>
          </a:p>
        </p:txBody>
      </p:sp>
      <p:sp>
        <p:nvSpPr>
          <p:cNvPr id="46083" name="Content Placeholder 2">
            <a:extLst>
              <a:ext uri="{FF2B5EF4-FFF2-40B4-BE49-F238E27FC236}">
                <a16:creationId xmlns:a16="http://schemas.microsoft.com/office/drawing/2014/main" id="{93EC0C7B-635B-484E-B996-5AFA77943C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5516563"/>
          </a:xfrm>
        </p:spPr>
        <p:txBody>
          <a:bodyPr/>
          <a:lstStyle/>
          <a:p>
            <a:r>
              <a:rPr lang="en-US" altLang="en-US" sz="2800">
                <a:latin typeface="Arial Black" panose="020B0A04020102020204" pitchFamily="34" charset="0"/>
              </a:rPr>
              <a:t>Soviet Union Collapsed 1989-1991</a:t>
            </a:r>
          </a:p>
          <a:p>
            <a:r>
              <a:rPr lang="en-US" altLang="en-US" sz="2800">
                <a:latin typeface="Arial Black" panose="020B0A04020102020204" pitchFamily="34" charset="0"/>
              </a:rPr>
              <a:t>US Economy Still Booming</a:t>
            </a:r>
          </a:p>
          <a:p>
            <a:endParaRPr lang="en-US" altLang="en-US" sz="2000"/>
          </a:p>
          <a:p>
            <a:endParaRPr lang="en-US" altLang="en-US" sz="2000"/>
          </a:p>
          <a:p>
            <a:endParaRPr lang="en-US" altLang="en-US" sz="2000"/>
          </a:p>
          <a:p>
            <a:endParaRPr lang="en-US" altLang="en-US" sz="2000"/>
          </a:p>
          <a:p>
            <a:endParaRPr lang="en-US" altLang="en-US" sz="2000"/>
          </a:p>
          <a:p>
            <a:endParaRPr lang="en-US" altLang="en-US" sz="2000"/>
          </a:p>
          <a:p>
            <a:endParaRPr lang="en-US" altLang="en-US" sz="2000"/>
          </a:p>
          <a:p>
            <a:endParaRPr lang="en-US" altLang="en-US" sz="2000"/>
          </a:p>
          <a:p>
            <a:endParaRPr lang="en-US" altLang="en-US" sz="2000"/>
          </a:p>
          <a:p>
            <a:endParaRPr lang="en-US" altLang="en-US" sz="2000"/>
          </a:p>
          <a:p>
            <a:endParaRPr lang="en-US" altLang="en-US" sz="2000"/>
          </a:p>
          <a:p>
            <a:r>
              <a:rPr lang="en-US" altLang="en-US" sz="2000"/>
              <a:t>https://www.visualcapitalist.com/100-trillion-global-economy/</a:t>
            </a:r>
          </a:p>
          <a:p>
            <a:endParaRPr lang="en-US" altLang="en-US"/>
          </a:p>
        </p:txBody>
      </p:sp>
      <p:pic>
        <p:nvPicPr>
          <p:cNvPr id="46084" name="Picture 5">
            <a:extLst>
              <a:ext uri="{FF2B5EF4-FFF2-40B4-BE49-F238E27FC236}">
                <a16:creationId xmlns:a16="http://schemas.microsoft.com/office/drawing/2014/main" id="{FB94DD4A-4F73-49E9-A94E-86460C8B4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b="15555"/>
          <a:stretch>
            <a:fillRect/>
          </a:stretch>
        </p:blipFill>
        <p:spPr bwMode="auto">
          <a:xfrm>
            <a:off x="2347913" y="2209800"/>
            <a:ext cx="44481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57C3-47FB-4621-903C-2FFE00A7D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This is fun…</a:t>
            </a:r>
          </a:p>
        </p:txBody>
      </p:sp>
      <p:pic>
        <p:nvPicPr>
          <p:cNvPr id="47107" name="Content Placeholder 3">
            <a:extLst>
              <a:ext uri="{FF2B5EF4-FFF2-40B4-BE49-F238E27FC236}">
                <a16:creationId xmlns:a16="http://schemas.microsoft.com/office/drawing/2014/main" id="{61BABAA1-F623-4D60-B15A-0A79E89813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713" y="1355725"/>
            <a:ext cx="7924800" cy="5227638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C8CC-A8E5-4869-B57D-C30DF2549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2620"/>
          </a:xfrm>
        </p:spPr>
        <p:txBody>
          <a:bodyPr/>
          <a:lstStyle/>
          <a:p>
            <a:r>
              <a:rPr lang="en-US" dirty="0"/>
              <a:t>But does US want global leadership?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473A9-9E4C-4645-8A97-F56A6C5D8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20125"/>
            <a:ext cx="4040188" cy="639762"/>
          </a:xfrm>
        </p:spPr>
        <p:txBody>
          <a:bodyPr/>
          <a:lstStyle/>
          <a:p>
            <a:r>
              <a:rPr lang="en-US" sz="3600" dirty="0"/>
              <a:t>YES</a:t>
            </a:r>
            <a:r>
              <a:rPr lang="en-US" dirty="0"/>
              <a:t>	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067E06-2EC4-43CA-94A6-4C0602211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5911" y="1220125"/>
            <a:ext cx="4041775" cy="639762"/>
          </a:xfrm>
        </p:spPr>
        <p:txBody>
          <a:bodyPr/>
          <a:lstStyle/>
          <a:p>
            <a:r>
              <a:rPr lang="en-US" sz="3600" dirty="0"/>
              <a:t>NO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4E9E3F-7821-4D1E-A949-9C11E9809C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1952753"/>
            <a:ext cx="4041775" cy="4630607"/>
          </a:xfrm>
        </p:spPr>
        <p:txBody>
          <a:bodyPr/>
          <a:lstStyle/>
          <a:p>
            <a:pPr marL="0" indent="0">
              <a:buNone/>
            </a:pPr>
            <a:r>
              <a:rPr lang="en-US" sz="2000" b="0" i="0" dirty="0">
                <a:effectLst/>
                <a:latin typeface="Arial Black" panose="020B0A04020102020204" pitchFamily="34" charset="0"/>
                <a:hlinkClick r:id="rId2"/>
              </a:rPr>
              <a:t>“In fact, I would encourage them (Russia) to do whatever the hell they want.”</a:t>
            </a:r>
            <a:r>
              <a:rPr lang="en-US" sz="2000" b="0" i="0" dirty="0">
                <a:effectLst/>
                <a:latin typeface="Arial Black" panose="020B0A04020102020204" pitchFamily="34" charset="0"/>
              </a:rPr>
              <a:t> (to nations that don’t meet the 2% defense spending quota)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307DC54-F3FF-414A-B7AA-29A21A159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952754"/>
            <a:ext cx="4040188" cy="463060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“Rules-based international order”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839ACF-5211-49FD-AE5F-C44B7D14C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12" y="3200400"/>
            <a:ext cx="3657917" cy="29751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86B2E0-4358-4C67-93D0-8A4CAE588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021" y="3984756"/>
            <a:ext cx="38862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25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A9E9CA22-2F23-4FA8-AE86-C09C25F59E0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274638"/>
            <a:ext cx="7086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</a:rPr>
              <a:t>4. Nuclear Revolution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E1E72D9F-E8E7-4EB8-A8C5-5DFAB64150A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600200"/>
            <a:ext cx="7620000" cy="45259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b="1"/>
              <a:t>Hiroshima				Nagasaki</a:t>
            </a:r>
          </a:p>
        </p:txBody>
      </p:sp>
      <p:pic>
        <p:nvPicPr>
          <p:cNvPr id="48132" name="Picture 5" descr="1-1">
            <a:extLst>
              <a:ext uri="{FF2B5EF4-FFF2-40B4-BE49-F238E27FC236}">
                <a16:creationId xmlns:a16="http://schemas.microsoft.com/office/drawing/2014/main" id="{5CBC2579-FBD4-4F8B-AE30-1C00BB0EA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0"/>
            <a:ext cx="3903663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7" descr="1-2">
            <a:extLst>
              <a:ext uri="{FF2B5EF4-FFF2-40B4-BE49-F238E27FC236}">
                <a16:creationId xmlns:a16="http://schemas.microsoft.com/office/drawing/2014/main" id="{BF99E890-D107-45FF-B5AA-6ABBFAD20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0"/>
            <a:ext cx="3043238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1D9B5038-DDAE-4EC9-A58E-3D5A4B6D0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Deterrence = Peace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12A10-5DBE-45B4-867B-3F1DC021E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 dirty="0">
                <a:ea typeface="+mn-ea"/>
              </a:rPr>
              <a:t>Can every nation be deterred?</a:t>
            </a:r>
          </a:p>
          <a:p>
            <a:pPr marL="0" indent="0">
              <a:buFontTx/>
              <a:buNone/>
              <a:defRPr/>
            </a:pPr>
            <a:r>
              <a:rPr lang="en-US" b="1" dirty="0">
                <a:ea typeface="+mn-ea"/>
              </a:rPr>
              <a:t>     Iraq					 North Korea</a:t>
            </a:r>
          </a:p>
          <a:p>
            <a:pPr>
              <a:defRPr/>
            </a:pPr>
            <a:endParaRPr lang="en-US" b="1" dirty="0">
              <a:ea typeface="+mn-ea"/>
            </a:endParaRPr>
          </a:p>
          <a:p>
            <a:pPr marL="1828800" lvl="4" indent="0">
              <a:buFontTx/>
              <a:buNone/>
              <a:defRPr/>
            </a:pPr>
            <a:r>
              <a:rPr lang="en-US" b="1" dirty="0">
                <a:ea typeface="ＭＳ Ｐゴシック" charset="0"/>
              </a:rPr>
              <a:t>	         </a:t>
            </a:r>
            <a:r>
              <a:rPr lang="en-US" sz="3200" b="1" dirty="0">
                <a:ea typeface="ＭＳ Ｐゴシック" charset="0"/>
              </a:rPr>
              <a:t>Iran</a:t>
            </a:r>
          </a:p>
        </p:txBody>
      </p:sp>
      <p:pic>
        <p:nvPicPr>
          <p:cNvPr id="50180" name="Picture 4">
            <a:extLst>
              <a:ext uri="{FF2B5EF4-FFF2-40B4-BE49-F238E27FC236}">
                <a16:creationId xmlns:a16="http://schemas.microsoft.com/office/drawing/2014/main" id="{32F59B4F-D623-445F-A66D-FB07EB58F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2578100"/>
            <a:ext cx="2519362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>
            <a:extLst>
              <a:ext uri="{FF2B5EF4-FFF2-40B4-BE49-F238E27FC236}">
                <a16:creationId xmlns:a16="http://schemas.microsoft.com/office/drawing/2014/main" id="{09047FBC-9D31-444E-8514-DDFB14535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88" y="3709988"/>
            <a:ext cx="3221037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>
            <a:extLst>
              <a:ext uri="{FF2B5EF4-FFF2-40B4-BE49-F238E27FC236}">
                <a16:creationId xmlns:a16="http://schemas.microsoft.com/office/drawing/2014/main" id="{37A0EB41-8D0C-4653-869C-F4511B54B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78100"/>
            <a:ext cx="236220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2EAF8843-66B4-45F9-A350-8AE8BDB6598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274638"/>
            <a:ext cx="7086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5. Interdependence</a:t>
            </a:r>
            <a:b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World Peace?</a:t>
            </a:r>
          </a:p>
        </p:txBody>
      </p:sp>
      <p:pic>
        <p:nvPicPr>
          <p:cNvPr id="51203" name="Picture 7" descr="MingDynasty3">
            <a:extLst>
              <a:ext uri="{FF2B5EF4-FFF2-40B4-BE49-F238E27FC236}">
                <a16:creationId xmlns:a16="http://schemas.microsoft.com/office/drawing/2014/main" id="{8BE98E09-9087-42F1-B36F-C2A5F974B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620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6" name="Rectangle 8">
            <a:extLst>
              <a:ext uri="{FF2B5EF4-FFF2-40B4-BE49-F238E27FC236}">
                <a16:creationId xmlns:a16="http://schemas.microsoft.com/office/drawing/2014/main" id="{1953186E-278B-4896-8196-0EA6C5C44AF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274638"/>
            <a:ext cx="7010400" cy="7921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World Peace?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6320F03F-FCEE-4803-9AD3-59287AC3294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066800"/>
            <a:ext cx="7924800" cy="50593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400" b="1"/>
          </a:p>
        </p:txBody>
      </p:sp>
      <p:pic>
        <p:nvPicPr>
          <p:cNvPr id="53252" name="Picture 6" descr="Walmart To Open 500 New China Locations">
            <a:extLst>
              <a:ext uri="{FF2B5EF4-FFF2-40B4-BE49-F238E27FC236}">
                <a16:creationId xmlns:a16="http://schemas.microsoft.com/office/drawing/2014/main" id="{795A8C1F-C580-4FAB-9B6B-A384FC838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6477000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CA42ACD0-A7D2-4C79-A973-001D3511E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</a:rPr>
              <a:t>Welcome to China</a:t>
            </a:r>
          </a:p>
        </p:txBody>
      </p:sp>
      <p:pic>
        <p:nvPicPr>
          <p:cNvPr id="55299" name="Picture 2" descr="C:\Documents and Settings\hasuser\My Documents\POS - William Newmann - HAS03091\My Documents\China Pics\Billy China\Billy China 001.jpg">
            <a:extLst>
              <a:ext uri="{FF2B5EF4-FFF2-40B4-BE49-F238E27FC236}">
                <a16:creationId xmlns:a16="http://schemas.microsoft.com/office/drawing/2014/main" id="{B6CC1838-6ACC-47D7-9357-35F7084800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295400"/>
            <a:ext cx="4160838" cy="3200400"/>
          </a:xfrm>
          <a:noFill/>
        </p:spPr>
      </p:pic>
      <p:pic>
        <p:nvPicPr>
          <p:cNvPr id="55300" name="Picture 4" descr="image">
            <a:hlinkClick r:id="rId3"/>
            <a:extLst>
              <a:ext uri="{FF2B5EF4-FFF2-40B4-BE49-F238E27FC236}">
                <a16:creationId xmlns:a16="http://schemas.microsoft.com/office/drawing/2014/main" id="{F9E4EE2C-7F08-4634-8572-B20CD8812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4038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6" descr="C:\Documents and Settings\hasuser\My Documents\POS - William Newmann - HAS03091\My Documents\China Pics\Billy China\Billy China 143.jpg">
            <a:extLst>
              <a:ext uri="{FF2B5EF4-FFF2-40B4-BE49-F238E27FC236}">
                <a16:creationId xmlns:a16="http://schemas.microsoft.com/office/drawing/2014/main" id="{8603BC87-B331-4B25-A97B-28383A19B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343400"/>
            <a:ext cx="5486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30AD6105-428E-4FAF-8DFC-8F85D9CC1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</a:rPr>
              <a:t>Welcome to the US</a:t>
            </a:r>
          </a:p>
        </p:txBody>
      </p:sp>
      <p:pic>
        <p:nvPicPr>
          <p:cNvPr id="56323" name="il_fi" descr="http://media.commercialappeal.com/media/img/photos/2010/12/09/10grizbiz_t607.jpeg">
            <a:extLst>
              <a:ext uri="{FF2B5EF4-FFF2-40B4-BE49-F238E27FC236}">
                <a16:creationId xmlns:a16="http://schemas.microsoft.com/office/drawing/2014/main" id="{38681E58-5988-4126-9452-D2AF1499F56E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371600"/>
            <a:ext cx="7239000" cy="51054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15257-D287-46EE-92E1-4DECBE7E56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anchorCtr="1"/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More Major War</a:t>
            </a:r>
          </a:p>
        </p:txBody>
      </p:sp>
      <p:graphicFrame>
        <p:nvGraphicFramePr>
          <p:cNvPr id="5192" name="Group 72">
            <a:extLst>
              <a:ext uri="{FF2B5EF4-FFF2-40B4-BE49-F238E27FC236}">
                <a16:creationId xmlns:a16="http://schemas.microsoft.com/office/drawing/2014/main" id="{64D15E00-EC12-42E4-B103-BBF8FAFAFFF1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533400" y="1828800"/>
          <a:ext cx="7848600" cy="4495802"/>
        </p:xfrm>
        <a:graphic>
          <a:graphicData uri="http://schemas.openxmlformats.org/drawingml/2006/table">
            <a:tbl>
              <a:tblPr/>
              <a:tblGrid>
                <a:gridCol w="291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3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92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6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Chinese Civil War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1945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1949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1.3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 6. 1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WW II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1939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1945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60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72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97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Viet Nam War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1945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1975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2.5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5 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3B7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Black" panose="020B0A040201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Korean War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1950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1953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2.5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3.5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Nigerian Civil War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1967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1970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Afghan Civil War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1979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Present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1.5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2.0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6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Iran-Iraq War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1980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1988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1.0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1.0 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2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Congo Civil War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1994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1997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800,000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800,000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6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Second Congo War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1998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2003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3.8m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Black" panose="020B0A04020102020204" pitchFamily="34" charset="0"/>
                          <a:ea typeface="Calibri" panose="020F0502020204030204" pitchFamily="34" charset="0"/>
                        </a:rPr>
                        <a:t>13.8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C2AE4-7367-4C41-9FA2-5CAC5C734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World Trade Growth</a:t>
            </a:r>
          </a:p>
        </p:txBody>
      </p:sp>
      <p:pic>
        <p:nvPicPr>
          <p:cNvPr id="57347" name="Content Placeholder 3">
            <a:extLst>
              <a:ext uri="{FF2B5EF4-FFF2-40B4-BE49-F238E27FC236}">
                <a16:creationId xmlns:a16="http://schemas.microsoft.com/office/drawing/2014/main" id="{631DF795-E346-461E-B2E8-DF7562F12C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295400"/>
            <a:ext cx="7848600" cy="50292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8F6F9E37-6E5E-41F4-A3CA-EB0CBD67D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400" dirty="0">
                <a:ea typeface="ＭＳ Ｐゴシック" charset="0"/>
              </a:rPr>
              <a:t>Causes of War and Peace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48FB9-6A23-4982-8CF3-7F9FED05D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3600" b="1" dirty="0">
                <a:ea typeface="+mn-ea"/>
              </a:rPr>
              <a:t>Human Nature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600" b="1" dirty="0">
                <a:ea typeface="+mn-ea"/>
              </a:rPr>
              <a:t>Balance of power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600" b="1" dirty="0">
                <a:ea typeface="+mn-ea"/>
              </a:rPr>
              <a:t>Power Transition/Long Cycle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600" b="1" dirty="0">
                <a:ea typeface="+mn-ea"/>
              </a:rPr>
              <a:t>Nuclear Revolution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600" b="1" dirty="0">
                <a:ea typeface="+mn-ea"/>
              </a:rPr>
              <a:t>Interdependence</a:t>
            </a:r>
          </a:p>
          <a:p>
            <a:pPr>
              <a:defRPr/>
            </a:pPr>
            <a:endParaRPr lang="en-US" dirty="0">
              <a:ea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>
            <a:extLst>
              <a:ext uri="{FF2B5EF4-FFF2-40B4-BE49-F238E27FC236}">
                <a16:creationId xmlns:a16="http://schemas.microsoft.com/office/drawing/2014/main" id="{328971C3-3BA5-44E9-9B7B-B7830A5EE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66713"/>
            <a:ext cx="8229600" cy="8683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</a:rPr>
              <a:t>1. Human Nature?</a:t>
            </a:r>
          </a:p>
        </p:txBody>
      </p:sp>
      <p:pic>
        <p:nvPicPr>
          <p:cNvPr id="12291" name="Picture 4" descr="http://www.lawbuzz.com/tyranny/torture/state.htm">
            <a:hlinkClick r:id="rId3"/>
            <a:extLst>
              <a:ext uri="{FF2B5EF4-FFF2-40B4-BE49-F238E27FC236}">
                <a16:creationId xmlns:a16="http://schemas.microsoft.com/office/drawing/2014/main" id="{7910B168-E5EF-426C-9CAC-904181C2EFE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3124200"/>
            <a:ext cx="2743200" cy="3048000"/>
          </a:xfrm>
        </p:spPr>
      </p:pic>
      <p:pic>
        <p:nvPicPr>
          <p:cNvPr id="12292" name="Picture 8" descr="http://www.geneve.ch/fao/2003/20030815.asp">
            <a:hlinkClick r:id="rId5"/>
            <a:extLst>
              <a:ext uri="{FF2B5EF4-FFF2-40B4-BE49-F238E27FC236}">
                <a16:creationId xmlns:a16="http://schemas.microsoft.com/office/drawing/2014/main" id="{262354B5-3674-41C6-A1DF-1FF5A93E141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3124200"/>
            <a:ext cx="2601913" cy="3163888"/>
          </a:xfrm>
        </p:spPr>
      </p:pic>
      <p:sp>
        <p:nvSpPr>
          <p:cNvPr id="19459" name="Rectangle 3">
            <a:extLst>
              <a:ext uri="{FF2B5EF4-FFF2-40B4-BE49-F238E27FC236}">
                <a16:creationId xmlns:a16="http://schemas.microsoft.com/office/drawing/2014/main" id="{8409B6F6-7D67-45CE-8FEA-B3DE33C9EE43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371600"/>
            <a:ext cx="3810000" cy="4754563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altLang="en-US" sz="2800" b="1" dirty="0">
                <a:ea typeface="+mn-ea"/>
              </a:rPr>
              <a:t>Thomas Hobbes 1588-1679</a:t>
            </a:r>
          </a:p>
          <a:p>
            <a:pPr eaLnBrk="1" hangingPunct="1">
              <a:defRPr/>
            </a:pPr>
            <a:r>
              <a:rPr lang="en-US" altLang="en-US" sz="2800" b="1" dirty="0">
                <a:ea typeface="+mn-ea"/>
              </a:rPr>
              <a:t>Conflict</a:t>
            </a:r>
          </a:p>
          <a:p>
            <a:pPr eaLnBrk="1" hangingPunct="1">
              <a:defRPr/>
            </a:pPr>
            <a:endParaRPr lang="en-US" altLang="en-US" sz="2800" dirty="0">
              <a:effectLst>
                <a:outerShdw blurRad="38100" dist="38100" dir="2700000" algn="tl">
                  <a:srgbClr val="FFFFFF"/>
                </a:outerShdw>
              </a:effectLst>
              <a:ea typeface="+mn-ea"/>
            </a:endParaRPr>
          </a:p>
          <a:p>
            <a:pPr eaLnBrk="1" hangingPunct="1">
              <a:defRPr/>
            </a:pPr>
            <a:endParaRPr lang="en-US" altLang="en-US" sz="2800" dirty="0">
              <a:effectLst>
                <a:outerShdw blurRad="38100" dist="38100" dir="2700000" algn="tl">
                  <a:srgbClr val="FFFFFF"/>
                </a:outerShdw>
              </a:effectLst>
              <a:ea typeface="+mn-ea"/>
            </a:endParaRPr>
          </a:p>
          <a:p>
            <a:pPr eaLnBrk="1" hangingPunct="1">
              <a:defRPr/>
            </a:pPr>
            <a:endParaRPr lang="en-US" altLang="en-US" sz="2800" dirty="0">
              <a:effectLst>
                <a:outerShdw blurRad="38100" dist="38100" dir="2700000" algn="tl">
                  <a:srgbClr val="FFFFFF"/>
                </a:outerShdw>
              </a:effectLst>
              <a:ea typeface="+mn-ea"/>
            </a:endParaRPr>
          </a:p>
          <a:p>
            <a:pPr eaLnBrk="1" hangingPunct="1">
              <a:defRPr/>
            </a:pPr>
            <a:endParaRPr lang="en-US" altLang="en-US" sz="2800" dirty="0">
              <a:effectLst>
                <a:outerShdw blurRad="38100" dist="38100" dir="2700000" algn="tl">
                  <a:srgbClr val="FFFFFF"/>
                </a:outerShdw>
              </a:effectLst>
              <a:ea typeface="+mn-ea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800" dirty="0">
              <a:effectLst>
                <a:outerShdw blurRad="38100" dist="38100" dir="2700000" algn="tl">
                  <a:srgbClr val="FFFFFF"/>
                </a:outerShdw>
              </a:effectLst>
              <a:ea typeface="+mn-ea"/>
            </a:endParaRPr>
          </a:p>
          <a:p>
            <a:pPr eaLnBrk="1" hangingPunct="1">
              <a:buFontTx/>
              <a:buNone/>
              <a:defRPr/>
            </a:pPr>
            <a:endParaRPr lang="en-US" altLang="en-US" sz="2800" dirty="0">
              <a:effectLst>
                <a:outerShdw blurRad="38100" dist="38100" dir="2700000" algn="tl">
                  <a:srgbClr val="FFFFFF"/>
                </a:outerShdw>
              </a:effectLst>
              <a:ea typeface="+mn-ea"/>
            </a:endParaRP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E3167046-44D0-4A9D-BE92-C6C1F250C63A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038600" y="1371600"/>
            <a:ext cx="4876800" cy="47545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b="1" dirty="0">
                <a:ea typeface="+mn-ea"/>
              </a:rPr>
              <a:t>Jean-Jacques Rousseau   1712-1788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b="1" dirty="0">
                <a:ea typeface="+mn-ea"/>
              </a:rPr>
              <a:t>Cooperation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7CD34BF-155E-4161-9AFD-79F73CDCD1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</a:rPr>
              <a:t>London 1940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9F690E1-7808-4E27-987B-AAD80252B8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4340" name="Picture 4" descr="london_blitz">
            <a:extLst>
              <a:ext uri="{FF2B5EF4-FFF2-40B4-BE49-F238E27FC236}">
                <a16:creationId xmlns:a16="http://schemas.microsoft.com/office/drawing/2014/main" id="{E438AB23-1F0D-4D08-93A9-EEE95EDC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60488"/>
            <a:ext cx="8077200" cy="511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BB65CF1-3ED7-43EB-B331-AA8033C378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</a:rPr>
              <a:t>Stalingrad 1943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875DD5E-3844-4FBF-A3A5-31B80EED81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5364" name="Picture 5" descr="Jeningrad_stalingrad-43">
            <a:extLst>
              <a:ext uri="{FF2B5EF4-FFF2-40B4-BE49-F238E27FC236}">
                <a16:creationId xmlns:a16="http://schemas.microsoft.com/office/drawing/2014/main" id="{E8560BE3-9D7A-49F3-B230-B9ABB5B21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7440613" cy="523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552EFB9-97D6-492F-BF41-C1FBDD1D00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</a:rPr>
              <a:t>Berlin 1945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10D6FD8-9784-480D-B040-82E05CD16A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6388" name="Picture 4" descr="berlin_1945a">
            <a:extLst>
              <a:ext uri="{FF2B5EF4-FFF2-40B4-BE49-F238E27FC236}">
                <a16:creationId xmlns:a16="http://schemas.microsoft.com/office/drawing/2014/main" id="{175F6870-FC7B-4E3C-881C-68D1C4980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077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D_BusPres_01_TP01136794 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GD_BusPres_01_TP01136794 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D_BusPres_01_TP01136794  1">
        <a:dk1>
          <a:srgbClr val="000066"/>
        </a:dk1>
        <a:lt1>
          <a:srgbClr val="FFFFFF"/>
        </a:lt1>
        <a:dk2>
          <a:srgbClr val="006699"/>
        </a:dk2>
        <a:lt2>
          <a:srgbClr val="EEE378"/>
        </a:lt2>
        <a:accent1>
          <a:srgbClr val="69C828"/>
        </a:accent1>
        <a:accent2>
          <a:srgbClr val="E68B30"/>
        </a:accent2>
        <a:accent3>
          <a:srgbClr val="AAB8CA"/>
        </a:accent3>
        <a:accent4>
          <a:srgbClr val="DADADA"/>
        </a:accent4>
        <a:accent5>
          <a:srgbClr val="B9E0AC"/>
        </a:accent5>
        <a:accent6>
          <a:srgbClr val="D07D2A"/>
        </a:accent6>
        <a:hlink>
          <a:srgbClr val="0FAAE1"/>
        </a:hlink>
        <a:folHlink>
          <a:srgbClr val="547F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D_BusPres_01_TP01136794  2">
        <a:dk1>
          <a:srgbClr val="0F4334"/>
        </a:dk1>
        <a:lt1>
          <a:srgbClr val="FFFFFF"/>
        </a:lt1>
        <a:dk2>
          <a:srgbClr val="43BD4C"/>
        </a:dk2>
        <a:lt2>
          <a:srgbClr val="F0F7BD"/>
        </a:lt2>
        <a:accent1>
          <a:srgbClr val="B2B838"/>
        </a:accent1>
        <a:accent2>
          <a:srgbClr val="E68B30"/>
        </a:accent2>
        <a:accent3>
          <a:srgbClr val="B0DBB2"/>
        </a:accent3>
        <a:accent4>
          <a:srgbClr val="DADADA"/>
        </a:accent4>
        <a:accent5>
          <a:srgbClr val="D5D8AE"/>
        </a:accent5>
        <a:accent6>
          <a:srgbClr val="D07D2A"/>
        </a:accent6>
        <a:hlink>
          <a:srgbClr val="3FB180"/>
        </a:hlink>
        <a:folHlink>
          <a:srgbClr val="3BA7E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D_BusPres_01_TP01136794  3">
        <a:dk1>
          <a:srgbClr val="0000C0"/>
        </a:dk1>
        <a:lt1>
          <a:srgbClr val="FFFFFF"/>
        </a:lt1>
        <a:dk2>
          <a:srgbClr val="0066CC"/>
        </a:dk2>
        <a:lt2>
          <a:srgbClr val="9ADCF6"/>
        </a:lt2>
        <a:accent1>
          <a:srgbClr val="BE9932"/>
        </a:accent1>
        <a:accent2>
          <a:srgbClr val="2A99EC"/>
        </a:accent2>
        <a:accent3>
          <a:srgbClr val="AAB8E2"/>
        </a:accent3>
        <a:accent4>
          <a:srgbClr val="DADADA"/>
        </a:accent4>
        <a:accent5>
          <a:srgbClr val="DBCAAD"/>
        </a:accent5>
        <a:accent6>
          <a:srgbClr val="258AD6"/>
        </a:accent6>
        <a:hlink>
          <a:srgbClr val="70B040"/>
        </a:hlink>
        <a:folHlink>
          <a:srgbClr val="6B8ED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Satellite Dish</Template>
  <TotalTime>1301</TotalTime>
  <Words>883</Words>
  <Application>Microsoft Office PowerPoint</Application>
  <PresentationFormat>On-screen Show (4:3)</PresentationFormat>
  <Paragraphs>294</Paragraphs>
  <Slides>40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Verdana</vt:lpstr>
      <vt:lpstr>MS PGothic</vt:lpstr>
      <vt:lpstr>Arial</vt:lpstr>
      <vt:lpstr>Times New Roman</vt:lpstr>
      <vt:lpstr>Arial Black</vt:lpstr>
      <vt:lpstr>Calibri</vt:lpstr>
      <vt:lpstr>Wingdings</vt:lpstr>
      <vt:lpstr>GD_BusPres_01_TP01136794 </vt:lpstr>
      <vt:lpstr>“War is politics…”  Carl von Clausewitz (1780-1831)</vt:lpstr>
      <vt:lpstr>Why War?</vt:lpstr>
      <vt:lpstr>Major War </vt:lpstr>
      <vt:lpstr>More Major War</vt:lpstr>
      <vt:lpstr>Causes of War and Peace</vt:lpstr>
      <vt:lpstr>1. Human Nature?</vt:lpstr>
      <vt:lpstr>London 1940</vt:lpstr>
      <vt:lpstr>Stalingrad 1943</vt:lpstr>
      <vt:lpstr>Berlin 1945</vt:lpstr>
      <vt:lpstr>Tokyo 1945</vt:lpstr>
      <vt:lpstr>Warsaw 1945</vt:lpstr>
      <vt:lpstr>Bergen-Belsen Concentration Camp (sign placed there after British liberation of the camp)</vt:lpstr>
      <vt:lpstr>Hiroshima</vt:lpstr>
      <vt:lpstr>European Union</vt:lpstr>
      <vt:lpstr>2. Balance of Power  Concert of Europe 1815-1914</vt:lpstr>
      <vt:lpstr>Bipolarity The Cold War Balance of Power </vt:lpstr>
      <vt:lpstr>Bipolarity After the Cold War Version One </vt:lpstr>
      <vt:lpstr>Bipolarity After the Cold War Version Two </vt:lpstr>
      <vt:lpstr>China and East Asia</vt:lpstr>
      <vt:lpstr>China’s Claims in the South China Sea</vt:lpstr>
      <vt:lpstr>3. Long Cycle Theory  (Power Transition)</vt:lpstr>
      <vt:lpstr>Long Cycle Four: 1792-1914</vt:lpstr>
      <vt:lpstr>Long Cycle Five: 1914-?</vt:lpstr>
      <vt:lpstr>PowerPoint Presentation</vt:lpstr>
      <vt:lpstr>US Economic Decline?</vt:lpstr>
      <vt:lpstr>US Economic Decline?</vt:lpstr>
      <vt:lpstr>US Political and Foreign Policy Weakness?</vt:lpstr>
      <vt:lpstr>Legends Leave</vt:lpstr>
      <vt:lpstr>Super Bowl XI Raiders 32 Vikings 14 January 9, 1977</vt:lpstr>
      <vt:lpstr>Cultural Decline</vt:lpstr>
      <vt:lpstr>But US Recovered…</vt:lpstr>
      <vt:lpstr>This is fun…</vt:lpstr>
      <vt:lpstr>But does US want global leadership?</vt:lpstr>
      <vt:lpstr>4. Nuclear Revolution</vt:lpstr>
      <vt:lpstr>Deterrence = Peace</vt:lpstr>
      <vt:lpstr>5. Interdependence World Peace?</vt:lpstr>
      <vt:lpstr>World Peace?</vt:lpstr>
      <vt:lpstr>Welcome to China</vt:lpstr>
      <vt:lpstr>Welcome to the US</vt:lpstr>
      <vt:lpstr>World Trade Growth</vt:lpstr>
    </vt:vector>
  </TitlesOfParts>
  <Company>College of Humanities &amp;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War?</dc:title>
  <dc:creator>Technology Services</dc:creator>
  <cp:lastModifiedBy>William Newmann</cp:lastModifiedBy>
  <cp:revision>63</cp:revision>
  <dcterms:created xsi:type="dcterms:W3CDTF">2007-09-24T13:09:38Z</dcterms:created>
  <dcterms:modified xsi:type="dcterms:W3CDTF">2024-03-11T15:53:58Z</dcterms:modified>
</cp:coreProperties>
</file>