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12FC35-E0C1-457F-A750-C53F2F3BD625}" v="3019" dt="2023-12-07T18:41:11.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7" d="100"/>
          <a:sy n="87" d="100"/>
        </p:scale>
        <p:origin x="90"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12/8/2023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547970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33E54A-A8CA-48C1-9504-691B58049D29}" type="datetimeFigureOut">
              <a:rPr lang="en-US" dirty="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5704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5F6C806-BBF7-471C-9527-881CE2266695}" type="datetimeFigureOut">
              <a:rPr lang="en-US" dirty="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6562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89369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dirty="0"/>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414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FCFA4AC-08CC-42CE-BD01-C191750A04EC}" type="datetimeFigureOut">
              <a:rPr lang="en-US" dirty="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1181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dirty="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BA7A723-92A7-435B-B681-F25B092FEFEB}" type="datetimeFigureOut">
              <a:rPr lang="en-US" dirty="0"/>
              <a:t>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723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dirty="0"/>
              <a:t>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51731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10851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164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9075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12/8/2023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1886870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hroomery.org/forums/showflat.php/Number/14075111"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hyperlink" Target="http://behindthetower.org/the-cost-of-student-living"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jpeg"/><Relationship Id="rId5" Type="http://schemas.openxmlformats.org/officeDocument/2006/relationships/hyperlink" Target="https://mronline.org/2006/07/10/towards-a-radical-youth-movement-the-new-sds/"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hyperlink" Target="https://courses.lumenlearning.com/atd-herkimer-socialproblems/chapter/9-1-an-overview-of-heterosexuality/"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jpeg"/><Relationship Id="rId5" Type="http://schemas.openxmlformats.org/officeDocument/2006/relationships/hyperlink" Target="https://courses.lumenlearning.com/ushistory2ay/chapter/beyond-civil-rights-2/"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hyperlink" Target="http://maximografico.com/post/64214820189/weather-underground-untagged-rock-n-roll" TargetMode="Externa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7639" y="1040078"/>
            <a:ext cx="9418320" cy="4041648"/>
          </a:xfrm>
        </p:spPr>
        <p:txBody>
          <a:bodyPr>
            <a:normAutofit fontScale="90000"/>
          </a:bodyPr>
          <a:lstStyle/>
          <a:p>
            <a:br>
              <a:rPr lang="en-US" dirty="0">
                <a:cs typeface="Calibri Light"/>
              </a:rPr>
            </a:br>
            <a:r>
              <a:rPr lang="en-US" dirty="0">
                <a:cs typeface="Calibri Light"/>
              </a:rPr>
              <a:t>The Weather Underground </a:t>
            </a:r>
            <a:br>
              <a:rPr lang="en-US" dirty="0">
                <a:cs typeface="Calibri Light"/>
              </a:rPr>
            </a:br>
            <a:br>
              <a:rPr lang="en-US" dirty="0">
                <a:cs typeface="Calibri Light"/>
              </a:rPr>
            </a:br>
            <a:r>
              <a:rPr lang="en-US" sz="4800" dirty="0">
                <a:cs typeface="Calibri Light"/>
              </a:rPr>
              <a:t>Origins, Objectives, and Doctrines</a:t>
            </a:r>
            <a:endParaRPr lang="en-US" sz="4800" dirty="0"/>
          </a:p>
        </p:txBody>
      </p:sp>
      <p:sp>
        <p:nvSpPr>
          <p:cNvPr id="3" name="Subtitle 2"/>
          <p:cNvSpPr>
            <a:spLocks noGrp="1"/>
          </p:cNvSpPr>
          <p:nvPr>
            <p:ph type="subTitle" idx="1"/>
          </p:nvPr>
        </p:nvSpPr>
        <p:spPr>
          <a:xfrm>
            <a:off x="1261872" y="5214891"/>
            <a:ext cx="9418320" cy="1691640"/>
          </a:xfrm>
        </p:spPr>
        <p:txBody>
          <a:bodyPr vert="horz" lIns="91440" tIns="45720" rIns="91440" bIns="45720" rtlCol="0" anchor="t">
            <a:normAutofit/>
          </a:bodyPr>
          <a:lstStyle/>
          <a:p>
            <a:r>
              <a:rPr lang="en-US" dirty="0">
                <a:cs typeface="Calibri"/>
              </a:rPr>
              <a:t>By: Emily Williams</a:t>
            </a:r>
            <a:endParaRPr lang="en-US" dirty="0"/>
          </a:p>
        </p:txBody>
      </p:sp>
      <p:pic>
        <p:nvPicPr>
          <p:cNvPr id="4" name="Picture 3" descr="A rainbow with a lightning bolt&#10;&#10;Description automatically generated">
            <a:extLst>
              <a:ext uri="{FF2B5EF4-FFF2-40B4-BE49-F238E27FC236}">
                <a16:creationId xmlns:a16="http://schemas.microsoft.com/office/drawing/2014/main" id="{5FE9BEF9-8E5C-9873-663E-1687279F64B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37387" y="1177192"/>
            <a:ext cx="4005072" cy="293522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040D6-F28B-DE6A-4C86-EF7695C31DBD}"/>
              </a:ext>
            </a:extLst>
          </p:cNvPr>
          <p:cNvSpPr>
            <a:spLocks noGrp="1"/>
          </p:cNvSpPr>
          <p:nvPr>
            <p:ph type="title"/>
          </p:nvPr>
        </p:nvSpPr>
        <p:spPr>
          <a:xfrm>
            <a:off x="832785" y="-122512"/>
            <a:ext cx="9692640" cy="1325562"/>
          </a:xfrm>
        </p:spPr>
        <p:txBody>
          <a:bodyPr/>
          <a:lstStyle/>
          <a:p>
            <a:r>
              <a:rPr lang="en-US" dirty="0">
                <a:cs typeface="Calibri Light"/>
              </a:rPr>
              <a:t>Origins</a:t>
            </a:r>
            <a:endParaRPr lang="en-US" dirty="0" err="1"/>
          </a:p>
        </p:txBody>
      </p:sp>
      <p:pic>
        <p:nvPicPr>
          <p:cNvPr id="4" name="Content Placeholder 3" descr="A comic book cover of a group of people&#10;&#10;Description automatically generated">
            <a:extLst>
              <a:ext uri="{FF2B5EF4-FFF2-40B4-BE49-F238E27FC236}">
                <a16:creationId xmlns:a16="http://schemas.microsoft.com/office/drawing/2014/main" id="{6CBD2209-0087-1AE6-1A72-B23F3F7C79D9}"/>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tretch>
            <a:fillRect/>
          </a:stretch>
        </p:blipFill>
        <p:spPr>
          <a:xfrm>
            <a:off x="8150225" y="3069355"/>
            <a:ext cx="2808303" cy="3483006"/>
          </a:xfrm>
        </p:spPr>
      </p:pic>
      <p:pic>
        <p:nvPicPr>
          <p:cNvPr id="7" name="Picture 6" descr="A group of people walking down the street holding signs&#10;&#10;Description automatically generated">
            <a:extLst>
              <a:ext uri="{FF2B5EF4-FFF2-40B4-BE49-F238E27FC236}">
                <a16:creationId xmlns:a16="http://schemas.microsoft.com/office/drawing/2014/main" id="{57AB2A70-5842-5B45-4B01-48603543EF2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137863" y="182454"/>
            <a:ext cx="2818661" cy="2742276"/>
          </a:xfrm>
          <a:prstGeom prst="rect">
            <a:avLst/>
          </a:prstGeom>
        </p:spPr>
      </p:pic>
      <p:sp>
        <p:nvSpPr>
          <p:cNvPr id="3" name="TextBox 2">
            <a:extLst>
              <a:ext uri="{FF2B5EF4-FFF2-40B4-BE49-F238E27FC236}">
                <a16:creationId xmlns:a16="http://schemas.microsoft.com/office/drawing/2014/main" id="{BE63FB2E-6D75-EB50-2032-BB42845529C8}"/>
              </a:ext>
            </a:extLst>
          </p:cNvPr>
          <p:cNvSpPr txBox="1"/>
          <p:nvPr/>
        </p:nvSpPr>
        <p:spPr>
          <a:xfrm>
            <a:off x="419652" y="1501912"/>
            <a:ext cx="748747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Weather Underground (Weathermen before they went underground) was a New Left group that came about around 1968 in the United States. They sprung up out of a need for social justice and to end the war in Vietnam.</a:t>
            </a:r>
          </a:p>
          <a:p>
            <a:endParaRPr lang="en-US"/>
          </a:p>
          <a:p>
            <a:r>
              <a:rPr lang="en-US" dirty="0"/>
              <a:t>They were able to organize into the Weathermen because the founding members were all Students for a Democratic Society (SDS) members on the Anne Arbor campus of the University of Michigan. They officially became the Weathermen at an SDS convention in 1969. The founding members being Bill Ayers, Bernardine </a:t>
            </a:r>
            <a:r>
              <a:rPr lang="en-US" dirty="0" err="1"/>
              <a:t>Dhorn</a:t>
            </a:r>
            <a:r>
              <a:rPr lang="en-US" dirty="0"/>
              <a:t>, Karen Ashley, John Jacobs, Jeff Jones, Gerry Long, Howie </a:t>
            </a:r>
            <a:r>
              <a:rPr lang="en-US" dirty="0" err="1"/>
              <a:t>Machtinger</a:t>
            </a:r>
            <a:r>
              <a:rPr lang="en-US" dirty="0"/>
              <a:t>, Jim Mellen, Terry Robbins, and Steve Tappis. </a:t>
            </a:r>
          </a:p>
          <a:p>
            <a:endParaRPr lang="en-US" dirty="0"/>
          </a:p>
          <a:p>
            <a:r>
              <a:rPr lang="en-US" dirty="0"/>
              <a:t>** They got their name from the Bob Dylan song </a:t>
            </a:r>
            <a:r>
              <a:rPr lang="en-US" i="1" dirty="0"/>
              <a:t>Subterranean Homesick Blues</a:t>
            </a:r>
            <a:r>
              <a:rPr lang="en-US" dirty="0"/>
              <a:t> in the line "you don't need to be a weatherman to know which way the wind blows."</a:t>
            </a:r>
          </a:p>
        </p:txBody>
      </p:sp>
      <p:pic>
        <p:nvPicPr>
          <p:cNvPr id="8" name="The Jamestown Apartment Flats 3">
            <a:hlinkClick r:id="" action="ppaction://media"/>
            <a:extLst>
              <a:ext uri="{FF2B5EF4-FFF2-40B4-BE49-F238E27FC236}">
                <a16:creationId xmlns:a16="http://schemas.microsoft.com/office/drawing/2014/main" id="{8CC4F979-752C-2293-1815-8AC03AD680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080440" y="540440"/>
            <a:ext cx="730250" cy="730250"/>
          </a:xfrm>
          <a:prstGeom prst="rect">
            <a:avLst/>
          </a:prstGeom>
        </p:spPr>
      </p:pic>
    </p:spTree>
    <p:extLst>
      <p:ext uri="{BB962C8B-B14F-4D97-AF65-F5344CB8AC3E}">
        <p14:creationId xmlns:p14="http://schemas.microsoft.com/office/powerpoint/2010/main" val="16280461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13315-6B49-EE4B-001A-211BF462F9EF}"/>
              </a:ext>
            </a:extLst>
          </p:cNvPr>
          <p:cNvSpPr>
            <a:spLocks noGrp="1"/>
          </p:cNvSpPr>
          <p:nvPr>
            <p:ph type="title"/>
          </p:nvPr>
        </p:nvSpPr>
        <p:spPr>
          <a:xfrm>
            <a:off x="255736" y="299177"/>
            <a:ext cx="9692640" cy="1325562"/>
          </a:xfrm>
        </p:spPr>
        <p:txBody>
          <a:bodyPr/>
          <a:lstStyle/>
          <a:p>
            <a:r>
              <a:rPr lang="en-US" dirty="0">
                <a:cs typeface="Calibri Light"/>
              </a:rPr>
              <a:t>Objectives</a:t>
            </a:r>
            <a:endParaRPr lang="en-US" dirty="0"/>
          </a:p>
        </p:txBody>
      </p:sp>
      <p:sp>
        <p:nvSpPr>
          <p:cNvPr id="3" name="Content Placeholder 2">
            <a:extLst>
              <a:ext uri="{FF2B5EF4-FFF2-40B4-BE49-F238E27FC236}">
                <a16:creationId xmlns:a16="http://schemas.microsoft.com/office/drawing/2014/main" id="{9ECD077B-ADA6-F598-014A-12E389A49FFF}"/>
              </a:ext>
            </a:extLst>
          </p:cNvPr>
          <p:cNvSpPr>
            <a:spLocks noGrp="1"/>
          </p:cNvSpPr>
          <p:nvPr>
            <p:ph idx="1"/>
          </p:nvPr>
        </p:nvSpPr>
        <p:spPr>
          <a:xfrm>
            <a:off x="433289" y="1814004"/>
            <a:ext cx="6938195" cy="4351337"/>
          </a:xfrm>
        </p:spPr>
        <p:txBody>
          <a:bodyPr vert="horz" lIns="91440" tIns="45720" rIns="91440" bIns="45720" rtlCol="0" anchor="t">
            <a:normAutofit fontScale="92500"/>
          </a:bodyPr>
          <a:lstStyle/>
          <a:p>
            <a:r>
              <a:rPr lang="en-US" dirty="0"/>
              <a:t>Pre 1970 the Weather Underground had a few main objectives. They wanted to create a revolutionary white fighting force to fill the absence of white support in the black liberation movement. The Black Panther party was to be their vanguard. </a:t>
            </a:r>
          </a:p>
          <a:p>
            <a:r>
              <a:rPr lang="en-US" dirty="0"/>
              <a:t>They also wanted to create a revolutionary youth movement. Their goal was to organize efforts towards high schools, community colleges, and trade schools. They wanted a broad range of youth to join their cause, not just university students.</a:t>
            </a:r>
          </a:p>
          <a:p>
            <a:r>
              <a:rPr lang="en-US"/>
              <a:t>Post-1970, the Weathermen slightly abandoned their previous goals and focused their energy towards underground, guerilla warfare to address their concerns of the U.S. government. They concluded that traditional political protest will not end war and that planned offensive attacks were neccesary to do so. Ultimatley, their new goal was to overthrow the </a:t>
            </a:r>
            <a:r>
              <a:rPr lang="en-US" dirty="0"/>
              <a:t>government and replace it with some form of socialism.</a:t>
            </a:r>
          </a:p>
        </p:txBody>
      </p:sp>
      <p:pic>
        <p:nvPicPr>
          <p:cNvPr id="4" name="Picture 3" descr="A black and white poster with text and images&#10;&#10;Description automatically generated">
            <a:extLst>
              <a:ext uri="{FF2B5EF4-FFF2-40B4-BE49-F238E27FC236}">
                <a16:creationId xmlns:a16="http://schemas.microsoft.com/office/drawing/2014/main" id="{2B11923E-24F3-4880-B42A-C37C244D079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45934" y="98763"/>
            <a:ext cx="2735433" cy="3545890"/>
          </a:xfrm>
          <a:prstGeom prst="rect">
            <a:avLst/>
          </a:prstGeom>
        </p:spPr>
      </p:pic>
      <p:pic>
        <p:nvPicPr>
          <p:cNvPr id="7" name="Picture 6" descr="A group of people sitting on the back of a car&#10;&#10;Description automatically generated">
            <a:extLst>
              <a:ext uri="{FF2B5EF4-FFF2-40B4-BE49-F238E27FC236}">
                <a16:creationId xmlns:a16="http://schemas.microsoft.com/office/drawing/2014/main" id="{5E6A1643-4E57-FBAE-5B6B-FF8FFF4EBBE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102353" y="3801863"/>
            <a:ext cx="3059837" cy="2834935"/>
          </a:xfrm>
          <a:prstGeom prst="rect">
            <a:avLst/>
          </a:prstGeom>
        </p:spPr>
      </p:pic>
      <p:sp>
        <p:nvSpPr>
          <p:cNvPr id="8" name="TextBox 7">
            <a:extLst>
              <a:ext uri="{FF2B5EF4-FFF2-40B4-BE49-F238E27FC236}">
                <a16:creationId xmlns:a16="http://schemas.microsoft.com/office/drawing/2014/main" id="{0122BEB1-7A09-9D69-045A-ADB8D7284A76}"/>
              </a:ext>
            </a:extLst>
          </p:cNvPr>
          <p:cNvSpPr txBox="1"/>
          <p:nvPr/>
        </p:nvSpPr>
        <p:spPr>
          <a:xfrm>
            <a:off x="8028373" y="6459245"/>
            <a:ext cx="2763914" cy="495053"/>
          </a:xfrm>
          <a:prstGeom prst="rect">
            <a:avLst/>
          </a:prstGeom>
        </p:spPr>
        <p:txBody>
          <a:bodyPr lIns="91440" tIns="45720" rIns="91440" bIns="45720" anchor="t">
            <a:normAutofit/>
          </a:bodyPr>
          <a:lstStyle/>
          <a:p>
            <a:endParaRPr lang="en-US" dirty="0"/>
          </a:p>
        </p:txBody>
      </p:sp>
      <p:pic>
        <p:nvPicPr>
          <p:cNvPr id="5" name="The Jamestown Apartment Flats 4">
            <a:hlinkClick r:id="" action="ppaction://media"/>
            <a:extLst>
              <a:ext uri="{FF2B5EF4-FFF2-40B4-BE49-F238E27FC236}">
                <a16:creationId xmlns:a16="http://schemas.microsoft.com/office/drawing/2014/main" id="{1CE181DF-ECDA-8109-9019-F4A4BE95769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091484" y="893832"/>
            <a:ext cx="730250" cy="730250"/>
          </a:xfrm>
          <a:prstGeom prst="rect">
            <a:avLst/>
          </a:prstGeom>
        </p:spPr>
      </p:pic>
    </p:spTree>
    <p:extLst>
      <p:ext uri="{BB962C8B-B14F-4D97-AF65-F5344CB8AC3E}">
        <p14:creationId xmlns:p14="http://schemas.microsoft.com/office/powerpoint/2010/main" val="35186939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B965-EA70-8FE4-829E-00111169A32A}"/>
              </a:ext>
            </a:extLst>
          </p:cNvPr>
          <p:cNvSpPr>
            <a:spLocks noGrp="1"/>
          </p:cNvSpPr>
          <p:nvPr>
            <p:ph type="title"/>
          </p:nvPr>
        </p:nvSpPr>
        <p:spPr>
          <a:xfrm>
            <a:off x="300124" y="3255"/>
            <a:ext cx="9692640" cy="1325562"/>
          </a:xfrm>
        </p:spPr>
        <p:txBody>
          <a:bodyPr/>
          <a:lstStyle/>
          <a:p>
            <a:r>
              <a:rPr lang="en-US" dirty="0">
                <a:cs typeface="Calibri Light"/>
              </a:rPr>
              <a:t>Doctrines</a:t>
            </a:r>
            <a:endParaRPr lang="en-US" dirty="0"/>
          </a:p>
        </p:txBody>
      </p:sp>
      <p:sp>
        <p:nvSpPr>
          <p:cNvPr id="3" name="Content Placeholder 2">
            <a:extLst>
              <a:ext uri="{FF2B5EF4-FFF2-40B4-BE49-F238E27FC236}">
                <a16:creationId xmlns:a16="http://schemas.microsoft.com/office/drawing/2014/main" id="{EA1EC302-0C25-108D-DD3C-EA7D3756BA6C}"/>
              </a:ext>
            </a:extLst>
          </p:cNvPr>
          <p:cNvSpPr>
            <a:spLocks noGrp="1"/>
          </p:cNvSpPr>
          <p:nvPr>
            <p:ph idx="1"/>
          </p:nvPr>
        </p:nvSpPr>
        <p:spPr>
          <a:xfrm>
            <a:off x="107775" y="1710431"/>
            <a:ext cx="7367283" cy="4351337"/>
          </a:xfrm>
        </p:spPr>
        <p:txBody>
          <a:bodyPr vert="horz" lIns="91440" tIns="45720" rIns="91440" bIns="45720" rtlCol="0" anchor="t">
            <a:normAutofit/>
          </a:bodyPr>
          <a:lstStyle/>
          <a:p>
            <a:r>
              <a:rPr lang="en-US"/>
              <a:t>The Weather Undergrounds core beliefs were </a:t>
            </a:r>
            <a:endParaRPr lang="en-US" dirty="0"/>
          </a:p>
          <a:p>
            <a:pPr lvl="1">
              <a:buFont typeface="Courier New" pitchFamily="34" charset="0"/>
              <a:buChar char="o"/>
            </a:pPr>
            <a:r>
              <a:rPr lang="en-US" spc="10">
                <a:solidFill>
                  <a:srgbClr val="000000"/>
                </a:solidFill>
              </a:rPr>
              <a:t>Anti-capitalist: late-stage capitalism creates alienating expectations and requirements. Pro-socialist</a:t>
            </a:r>
            <a:endParaRPr lang="en-US" dirty="0"/>
          </a:p>
          <a:p>
            <a:pPr lvl="1">
              <a:buFont typeface="Courier New" pitchFamily="34" charset="0"/>
              <a:buChar char="o"/>
            </a:pPr>
            <a:r>
              <a:rPr lang="en-US" spc="10">
                <a:solidFill>
                  <a:srgbClr val="000000"/>
                </a:solidFill>
              </a:rPr>
              <a:t>Anti-imperialist: U.S invasion of Vietnam was an imperialist tactic</a:t>
            </a:r>
          </a:p>
          <a:p>
            <a:pPr lvl="1">
              <a:buFont typeface="Courier New" pitchFamily="34" charset="0"/>
              <a:buChar char="o"/>
            </a:pPr>
            <a:r>
              <a:rPr lang="en-US" spc="10">
                <a:solidFill>
                  <a:srgbClr val="000000"/>
                </a:solidFill>
              </a:rPr>
              <a:t>Black nationalism, Feminism, Marxism</a:t>
            </a:r>
          </a:p>
          <a:p>
            <a:pPr lvl="1">
              <a:buFont typeface="Courier New" pitchFamily="34" charset="0"/>
              <a:buChar char="o"/>
            </a:pPr>
            <a:r>
              <a:rPr lang="en-US" spc="10">
                <a:solidFill>
                  <a:srgbClr val="000000"/>
                </a:solidFill>
              </a:rPr>
              <a:t>Pro lgbtq2+</a:t>
            </a:r>
            <a:endParaRPr lang="en-US" spc="10" dirty="0">
              <a:solidFill>
                <a:srgbClr val="000000"/>
              </a:solidFill>
            </a:endParaRPr>
          </a:p>
          <a:p>
            <a:pPr lvl="1">
              <a:buFont typeface="Courier New" pitchFamily="34" charset="0"/>
              <a:buChar char="o"/>
            </a:pPr>
            <a:r>
              <a:rPr lang="en-US" spc="10">
                <a:solidFill>
                  <a:srgbClr val="000000"/>
                </a:solidFill>
              </a:rPr>
              <a:t>Rejection of traditional family values, social order, and gender rules</a:t>
            </a:r>
            <a:endParaRPr lang="en-US" dirty="0"/>
          </a:p>
          <a:p>
            <a:r>
              <a:rPr lang="en-US"/>
              <a:t>They gained inspiration from Latin </a:t>
            </a:r>
            <a:r>
              <a:rPr lang="en-US" dirty="0"/>
              <a:t>America in the 1960's and leaders of the time being Che Guevara and Fidel Castro. </a:t>
            </a:r>
            <a:r>
              <a:rPr lang="en-US" i="1" dirty="0"/>
              <a:t>Revolution in the Revolution </a:t>
            </a:r>
            <a:r>
              <a:rPr lang="en-US"/>
              <a:t>by Régis Debray was a book.      many </a:t>
            </a:r>
            <a:r>
              <a:rPr lang="en-US" dirty="0"/>
              <a:t>members had on hand. </a:t>
            </a:r>
          </a:p>
          <a:p>
            <a:r>
              <a:rPr lang="en-US"/>
              <a:t>Additional confidence and inspiration from Woodstock.                In that attendees created a fully sustainable and operational socialist like society for three days.</a:t>
            </a:r>
            <a:endParaRPr lang="en-US" dirty="0"/>
          </a:p>
          <a:p>
            <a:endParaRPr lang="en-US" dirty="0"/>
          </a:p>
          <a:p>
            <a:endParaRPr lang="en-US" dirty="0"/>
          </a:p>
          <a:p>
            <a:endParaRPr lang="en-US" dirty="0"/>
          </a:p>
        </p:txBody>
      </p:sp>
      <p:pic>
        <p:nvPicPr>
          <p:cNvPr id="4" name="Picture 3" descr="Color photo of Ernesto &quot;Che&quot; Guevara in 1964 in Cuba [2362x2935 ...">
            <a:extLst>
              <a:ext uri="{FF2B5EF4-FFF2-40B4-BE49-F238E27FC236}">
                <a16:creationId xmlns:a16="http://schemas.microsoft.com/office/drawing/2014/main" id="{8EF49DFA-26A6-0DE1-D0DA-5207BE73E3A0}"/>
              </a:ext>
            </a:extLst>
          </p:cNvPr>
          <p:cNvPicPr>
            <a:picLocks noChangeAspect="1"/>
          </p:cNvPicPr>
          <p:nvPr/>
        </p:nvPicPr>
        <p:blipFill>
          <a:blip r:embed="rId4"/>
          <a:stretch>
            <a:fillRect/>
          </a:stretch>
        </p:blipFill>
        <p:spPr>
          <a:xfrm>
            <a:off x="8517311" y="513055"/>
            <a:ext cx="2474056" cy="3072414"/>
          </a:xfrm>
          <a:prstGeom prst="rect">
            <a:avLst/>
          </a:prstGeom>
        </p:spPr>
      </p:pic>
      <p:pic>
        <p:nvPicPr>
          <p:cNvPr id="5" name="Picture 4" descr="The Complicated, Generation-Defining History of Woodstock">
            <a:extLst>
              <a:ext uri="{FF2B5EF4-FFF2-40B4-BE49-F238E27FC236}">
                <a16:creationId xmlns:a16="http://schemas.microsoft.com/office/drawing/2014/main" id="{CE114730-4B9B-7D4F-FAB3-2488E6BBCFB2}"/>
              </a:ext>
            </a:extLst>
          </p:cNvPr>
          <p:cNvPicPr>
            <a:picLocks noChangeAspect="1"/>
          </p:cNvPicPr>
          <p:nvPr/>
        </p:nvPicPr>
        <p:blipFill>
          <a:blip r:embed="rId5"/>
          <a:stretch>
            <a:fillRect/>
          </a:stretch>
        </p:blipFill>
        <p:spPr>
          <a:xfrm>
            <a:off x="7153921" y="4040571"/>
            <a:ext cx="3943167" cy="2631244"/>
          </a:xfrm>
          <a:prstGeom prst="rect">
            <a:avLst/>
          </a:prstGeom>
        </p:spPr>
      </p:pic>
      <p:pic>
        <p:nvPicPr>
          <p:cNvPr id="6" name="The Jamestown Apartment Flats 5">
            <a:hlinkClick r:id="" action="ppaction://media"/>
            <a:extLst>
              <a:ext uri="{FF2B5EF4-FFF2-40B4-BE49-F238E27FC236}">
                <a16:creationId xmlns:a16="http://schemas.microsoft.com/office/drawing/2014/main" id="{4239C211-53D9-357D-FED3-1F7E57C9113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179832" y="667440"/>
            <a:ext cx="730250" cy="730250"/>
          </a:xfrm>
          <a:prstGeom prst="rect">
            <a:avLst/>
          </a:prstGeom>
        </p:spPr>
      </p:pic>
    </p:spTree>
    <p:extLst>
      <p:ext uri="{BB962C8B-B14F-4D97-AF65-F5344CB8AC3E}">
        <p14:creationId xmlns:p14="http://schemas.microsoft.com/office/powerpoint/2010/main" val="8040003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EBBE3-DD65-9AE5-928A-BCAF5A7CB4CB}"/>
              </a:ext>
            </a:extLst>
          </p:cNvPr>
          <p:cNvSpPr>
            <a:spLocks noGrp="1"/>
          </p:cNvSpPr>
          <p:nvPr>
            <p:ph type="title"/>
          </p:nvPr>
        </p:nvSpPr>
        <p:spPr>
          <a:xfrm>
            <a:off x="433289" y="3255"/>
            <a:ext cx="9692640" cy="1325562"/>
          </a:xfrm>
        </p:spPr>
        <p:txBody>
          <a:bodyPr/>
          <a:lstStyle/>
          <a:p>
            <a:r>
              <a:rPr lang="en-US" dirty="0"/>
              <a:t>Conclusion</a:t>
            </a:r>
          </a:p>
        </p:txBody>
      </p:sp>
      <p:sp>
        <p:nvSpPr>
          <p:cNvPr id="3" name="Content Placeholder 2">
            <a:extLst>
              <a:ext uri="{FF2B5EF4-FFF2-40B4-BE49-F238E27FC236}">
                <a16:creationId xmlns:a16="http://schemas.microsoft.com/office/drawing/2014/main" id="{88490C68-36AD-DFE2-99FF-7CCB2596103C}"/>
              </a:ext>
            </a:extLst>
          </p:cNvPr>
          <p:cNvSpPr>
            <a:spLocks noGrp="1"/>
          </p:cNvSpPr>
          <p:nvPr>
            <p:ph idx="1"/>
          </p:nvPr>
        </p:nvSpPr>
        <p:spPr>
          <a:xfrm>
            <a:off x="1261872" y="1828800"/>
            <a:ext cx="5073885" cy="4351337"/>
          </a:xfrm>
        </p:spPr>
        <p:txBody>
          <a:bodyPr vert="horz" lIns="91440" tIns="45720" rIns="91440" bIns="45720" rtlCol="0" anchor="t">
            <a:normAutofit/>
          </a:bodyPr>
          <a:lstStyle/>
          <a:p>
            <a:r>
              <a:rPr lang="en-US" dirty="0"/>
              <a:t>The Weather Underground remains to be the most notable group to come out </a:t>
            </a:r>
            <a:r>
              <a:rPr lang="en-US"/>
              <a:t>of the New Left. What started as a student activism organization for social issues such as civil and political rights, lgbtq+ rights, feminism, and drug policy reforms ended as an underground, guerilla, domestic terrorist organization. They began to disenegrate after the U.S. and Vietnam reached a peace accord in 1973 and was defunct by 1977. </a:t>
            </a:r>
          </a:p>
        </p:txBody>
      </p:sp>
      <p:pic>
        <p:nvPicPr>
          <p:cNvPr id="4" name="Picture 3" descr="The way the wind blew: A history of the Weather Underground">
            <a:extLst>
              <a:ext uri="{FF2B5EF4-FFF2-40B4-BE49-F238E27FC236}">
                <a16:creationId xmlns:a16="http://schemas.microsoft.com/office/drawing/2014/main" id="{1508B955-7864-C1E7-DC91-3EEAB52A3989}"/>
              </a:ext>
            </a:extLst>
          </p:cNvPr>
          <p:cNvPicPr>
            <a:picLocks noChangeAspect="1"/>
          </p:cNvPicPr>
          <p:nvPr/>
        </p:nvPicPr>
        <p:blipFill>
          <a:blip r:embed="rId4"/>
          <a:stretch>
            <a:fillRect/>
          </a:stretch>
        </p:blipFill>
        <p:spPr>
          <a:xfrm>
            <a:off x="6427433" y="3822252"/>
            <a:ext cx="4767308" cy="2675788"/>
          </a:xfrm>
          <a:prstGeom prst="rect">
            <a:avLst/>
          </a:prstGeom>
        </p:spPr>
      </p:pic>
      <p:pic>
        <p:nvPicPr>
          <p:cNvPr id="6" name="Picture 5" descr="Blueprint for the Occupy Movement? Read the Protest Manifestos of the ...">
            <a:extLst>
              <a:ext uri="{FF2B5EF4-FFF2-40B4-BE49-F238E27FC236}">
                <a16:creationId xmlns:a16="http://schemas.microsoft.com/office/drawing/2014/main" id="{B88EEAEF-1D56-4F5C-0B27-C28BCDA12417}"/>
              </a:ext>
            </a:extLst>
          </p:cNvPr>
          <p:cNvPicPr>
            <a:picLocks noChangeAspect="1"/>
          </p:cNvPicPr>
          <p:nvPr/>
        </p:nvPicPr>
        <p:blipFill>
          <a:blip r:embed="rId5"/>
          <a:stretch>
            <a:fillRect/>
          </a:stretch>
        </p:blipFill>
        <p:spPr>
          <a:xfrm>
            <a:off x="8841372" y="239328"/>
            <a:ext cx="2351197" cy="3346142"/>
          </a:xfrm>
          <a:prstGeom prst="rect">
            <a:avLst/>
          </a:prstGeom>
        </p:spPr>
      </p:pic>
      <p:pic>
        <p:nvPicPr>
          <p:cNvPr id="10" name="Picture 9" descr="A red and black logo with a fist&#10;&#10;Description automatically generated">
            <a:extLst>
              <a:ext uri="{FF2B5EF4-FFF2-40B4-BE49-F238E27FC236}">
                <a16:creationId xmlns:a16="http://schemas.microsoft.com/office/drawing/2014/main" id="{A68F3B36-AA5A-8165-85E1-B482CCA6A245}"/>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228056" y="1208473"/>
            <a:ext cx="2524958" cy="2532356"/>
          </a:xfrm>
          <a:prstGeom prst="rect">
            <a:avLst/>
          </a:prstGeom>
        </p:spPr>
      </p:pic>
      <p:pic>
        <p:nvPicPr>
          <p:cNvPr id="13" name="The Jamestown Apartment Flats 6">
            <a:hlinkClick r:id="" action="ppaction://media"/>
            <a:extLst>
              <a:ext uri="{FF2B5EF4-FFF2-40B4-BE49-F238E27FC236}">
                <a16:creationId xmlns:a16="http://schemas.microsoft.com/office/drawing/2014/main" id="{B4222FD0-8CAC-ADF0-03A5-58E3102D459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748195" y="437565"/>
            <a:ext cx="952191" cy="952191"/>
          </a:xfrm>
          <a:prstGeom prst="rect">
            <a:avLst/>
          </a:prstGeom>
        </p:spPr>
      </p:pic>
    </p:spTree>
    <p:extLst>
      <p:ext uri="{BB962C8B-B14F-4D97-AF65-F5344CB8AC3E}">
        <p14:creationId xmlns:p14="http://schemas.microsoft.com/office/powerpoint/2010/main" val="17812931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524</Words>
  <Application>Microsoft Office PowerPoint</Application>
  <PresentationFormat>Widescreen</PresentationFormat>
  <Paragraphs>24</Paragraphs>
  <Slides>5</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Century Schoolbook</vt:lpstr>
      <vt:lpstr>Courier New</vt:lpstr>
      <vt:lpstr>Wingdings 2</vt:lpstr>
      <vt:lpstr>View</vt:lpstr>
      <vt:lpstr> The Weather Underground   Origins, Objectives, and Doctrines</vt:lpstr>
      <vt:lpstr>Origins</vt:lpstr>
      <vt:lpstr>Objectives</vt:lpstr>
      <vt:lpstr>Doctrines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Newmann</dc:creator>
  <cp:lastModifiedBy>William Newmann</cp:lastModifiedBy>
  <cp:revision>517</cp:revision>
  <dcterms:created xsi:type="dcterms:W3CDTF">2023-12-04T20:44:41Z</dcterms:created>
  <dcterms:modified xsi:type="dcterms:W3CDTF">2023-12-08T13:35:25Z</dcterms:modified>
</cp:coreProperties>
</file>