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4" r:id="rId7"/>
    <p:sldId id="266" r:id="rId8"/>
    <p:sldId id="265" r:id="rId9"/>
    <p:sldId id="293" r:id="rId10"/>
    <p:sldId id="295" r:id="rId11"/>
    <p:sldId id="267" r:id="rId12"/>
    <p:sldId id="294" r:id="rId13"/>
    <p:sldId id="297" r:id="rId14"/>
    <p:sldId id="299" r:id="rId15"/>
    <p:sldId id="300" r:id="rId16"/>
    <p:sldId id="302" r:id="rId17"/>
    <p:sldId id="303" r:id="rId18"/>
    <p:sldId id="304" r:id="rId19"/>
    <p:sldId id="306" r:id="rId20"/>
    <p:sldId id="307" r:id="rId21"/>
    <p:sldId id="308" r:id="rId22"/>
    <p:sldId id="309" r:id="rId23"/>
    <p:sldId id="314" r:id="rId24"/>
    <p:sldId id="310" r:id="rId25"/>
    <p:sldId id="315" r:id="rId26"/>
    <p:sldId id="301" r:id="rId27"/>
    <p:sldId id="313" r:id="rId28"/>
    <p:sldId id="31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7" d="100"/>
          <a:sy n="107" d="100"/>
        </p:scale>
        <p:origin x="17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B47EE-5AAC-4B18-8A65-16A5DB51ADE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B353421-38BF-4DE8-AF9F-B6E802725D63}">
      <dgm:prSet phldrT="[Text]" custT="1"/>
      <dgm:spPr/>
      <dgm:t>
        <a:bodyPr/>
        <a:lstStyle/>
        <a:p>
          <a:r>
            <a:rPr lang="en-US" sz="2400" b="1" dirty="0">
              <a:solidFill>
                <a:schemeClr val="tx1"/>
              </a:solidFill>
              <a:latin typeface="Arial Black" panose="020B0A04020102020204" pitchFamily="34" charset="0"/>
            </a:rPr>
            <a:t>Hegemonic War</a:t>
          </a:r>
        </a:p>
      </dgm:t>
    </dgm:pt>
    <dgm:pt modelId="{E81D3EC8-7576-4486-859D-DDAB164A5412}" type="parTrans" cxnId="{3214FF49-07E3-41AE-A067-2373659D8508}">
      <dgm:prSet/>
      <dgm:spPr/>
      <dgm:t>
        <a:bodyPr/>
        <a:lstStyle/>
        <a:p>
          <a:endParaRPr lang="en-US"/>
        </a:p>
      </dgm:t>
    </dgm:pt>
    <dgm:pt modelId="{CDAC7803-9FDE-4E6F-9DE5-63412FCA23AB}" type="sibTrans" cxnId="{3214FF49-07E3-41AE-A067-2373659D8508}">
      <dgm:prSet/>
      <dgm:spPr/>
      <dgm:t>
        <a:bodyPr/>
        <a:lstStyle/>
        <a:p>
          <a:endParaRPr lang="en-US"/>
        </a:p>
      </dgm:t>
    </dgm:pt>
    <dgm:pt modelId="{AEC356A6-10EA-43A1-87A7-FAE37BBED742}">
      <dgm:prSet phldrT="[Text]" custT="1"/>
      <dgm:spPr/>
      <dgm:t>
        <a:bodyPr/>
        <a:lstStyle/>
        <a:p>
          <a:r>
            <a:rPr lang="en-US" sz="2400" b="1" dirty="0">
              <a:solidFill>
                <a:schemeClr val="tx1"/>
              </a:solidFill>
              <a:latin typeface="Arial Black" panose="020B0A04020102020204" pitchFamily="34" charset="0"/>
            </a:rPr>
            <a:t>Winner becomes </a:t>
          </a:r>
          <a:r>
            <a:rPr lang="en-US" sz="2400" b="1" dirty="0" err="1">
              <a:solidFill>
                <a:schemeClr val="tx1"/>
              </a:solidFill>
              <a:latin typeface="Arial Black" panose="020B0A04020102020204" pitchFamily="34" charset="0"/>
            </a:rPr>
            <a:t>Hegemon</a:t>
          </a:r>
          <a:endParaRPr lang="en-US" sz="2400" b="1" dirty="0">
            <a:solidFill>
              <a:schemeClr val="tx1"/>
            </a:solidFill>
            <a:latin typeface="Arial Black" panose="020B0A04020102020204" pitchFamily="34" charset="0"/>
          </a:endParaRPr>
        </a:p>
      </dgm:t>
    </dgm:pt>
    <dgm:pt modelId="{D507EA27-F86C-441E-A2CB-B7F709F37B2A}" type="parTrans" cxnId="{59D4BC13-7BE2-4A60-87A8-ED63318F2A78}">
      <dgm:prSet/>
      <dgm:spPr/>
      <dgm:t>
        <a:bodyPr/>
        <a:lstStyle/>
        <a:p>
          <a:endParaRPr lang="en-US"/>
        </a:p>
      </dgm:t>
    </dgm:pt>
    <dgm:pt modelId="{30EF74A2-9D5A-41E5-BC73-182F43E110D3}" type="sibTrans" cxnId="{59D4BC13-7BE2-4A60-87A8-ED63318F2A78}">
      <dgm:prSet/>
      <dgm:spPr/>
      <dgm:t>
        <a:bodyPr/>
        <a:lstStyle/>
        <a:p>
          <a:endParaRPr lang="en-US"/>
        </a:p>
      </dgm:t>
    </dgm:pt>
    <dgm:pt modelId="{BA9EE36C-05E1-426F-9590-CA180EC8C8FD}">
      <dgm:prSet phldrT="[Text]" custT="1"/>
      <dgm:spPr/>
      <dgm:t>
        <a:bodyPr/>
        <a:lstStyle/>
        <a:p>
          <a:r>
            <a:rPr lang="en-US" sz="2400" b="1" dirty="0">
              <a:solidFill>
                <a:schemeClr val="tx1"/>
              </a:solidFill>
              <a:latin typeface="Arial Black" panose="020B0A04020102020204" pitchFamily="34" charset="0"/>
            </a:rPr>
            <a:t>Hegemon </a:t>
          </a:r>
        </a:p>
        <a:p>
          <a:r>
            <a:rPr lang="en-US" sz="2400" b="1" dirty="0">
              <a:solidFill>
                <a:schemeClr val="tx1"/>
              </a:solidFill>
              <a:latin typeface="Arial Black" panose="020B0A04020102020204" pitchFamily="34" charset="0"/>
            </a:rPr>
            <a:t>Rules </a:t>
          </a:r>
        </a:p>
      </dgm:t>
    </dgm:pt>
    <dgm:pt modelId="{56AD6B95-0C96-49A2-8A2C-1D9973BBF419}" type="parTrans" cxnId="{0FE806E5-F13E-4D56-9E17-826FF25CDEA0}">
      <dgm:prSet/>
      <dgm:spPr/>
      <dgm:t>
        <a:bodyPr/>
        <a:lstStyle/>
        <a:p>
          <a:endParaRPr lang="en-US"/>
        </a:p>
      </dgm:t>
    </dgm:pt>
    <dgm:pt modelId="{F3431403-69DE-432D-8FCD-9C2FF048BDA6}" type="sibTrans" cxnId="{0FE806E5-F13E-4D56-9E17-826FF25CDEA0}">
      <dgm:prSet/>
      <dgm:spPr/>
      <dgm:t>
        <a:bodyPr/>
        <a:lstStyle/>
        <a:p>
          <a:endParaRPr lang="en-US"/>
        </a:p>
      </dgm:t>
    </dgm:pt>
    <dgm:pt modelId="{60E61A0A-8EA7-4A43-AF5A-1F5CAF2604EC}">
      <dgm:prSet phldrT="[Text]" custT="1"/>
      <dgm:spPr/>
      <dgm:t>
        <a:bodyPr/>
        <a:lstStyle/>
        <a:p>
          <a:r>
            <a:rPr lang="en-US" sz="2400" b="1" dirty="0" err="1">
              <a:solidFill>
                <a:schemeClr val="tx1"/>
              </a:solidFill>
              <a:latin typeface="Arial Black" panose="020B0A04020102020204" pitchFamily="34" charset="0"/>
            </a:rPr>
            <a:t>Hegemon</a:t>
          </a:r>
          <a:r>
            <a:rPr lang="en-US" sz="2400" b="1" dirty="0">
              <a:solidFill>
                <a:schemeClr val="tx1"/>
              </a:solidFill>
              <a:latin typeface="Arial Black" panose="020B0A04020102020204" pitchFamily="34" charset="0"/>
            </a:rPr>
            <a:t> weakens</a:t>
          </a:r>
        </a:p>
      </dgm:t>
    </dgm:pt>
    <dgm:pt modelId="{87F059DE-F407-479E-A95B-89F131A1B7FF}" type="parTrans" cxnId="{03CEE6E1-83C3-4798-A8E9-BD46B8F78369}">
      <dgm:prSet/>
      <dgm:spPr/>
      <dgm:t>
        <a:bodyPr/>
        <a:lstStyle/>
        <a:p>
          <a:endParaRPr lang="en-US"/>
        </a:p>
      </dgm:t>
    </dgm:pt>
    <dgm:pt modelId="{9079F69C-FC06-489E-8B42-87552B35F545}" type="sibTrans" cxnId="{03CEE6E1-83C3-4798-A8E9-BD46B8F78369}">
      <dgm:prSet/>
      <dgm:spPr/>
      <dgm:t>
        <a:bodyPr/>
        <a:lstStyle/>
        <a:p>
          <a:endParaRPr lang="en-US"/>
        </a:p>
      </dgm:t>
    </dgm:pt>
    <dgm:pt modelId="{F783ABCE-D914-48DE-B50A-E8ED63CBEF85}">
      <dgm:prSet phldrT="[Text]" custT="1"/>
      <dgm:spPr/>
      <dgm:t>
        <a:bodyPr/>
        <a:lstStyle/>
        <a:p>
          <a:r>
            <a:rPr lang="en-US" sz="2400" b="1" dirty="0">
              <a:solidFill>
                <a:schemeClr val="tx1"/>
              </a:solidFill>
              <a:latin typeface="Arial Black" panose="020B0A04020102020204" pitchFamily="34" charset="0"/>
            </a:rPr>
            <a:t>Challenger Rises</a:t>
          </a:r>
        </a:p>
      </dgm:t>
    </dgm:pt>
    <dgm:pt modelId="{ACD04E76-B842-4AE9-9AB9-2A7823368D45}" type="parTrans" cxnId="{9D4F3FEE-89BA-49B9-9AC5-5EF11C54FECD}">
      <dgm:prSet/>
      <dgm:spPr/>
      <dgm:t>
        <a:bodyPr/>
        <a:lstStyle/>
        <a:p>
          <a:endParaRPr lang="en-US"/>
        </a:p>
      </dgm:t>
    </dgm:pt>
    <dgm:pt modelId="{5DE5E14C-E3CE-4C2F-92D5-6FF74A8594B0}" type="sibTrans" cxnId="{9D4F3FEE-89BA-49B9-9AC5-5EF11C54FECD}">
      <dgm:prSet/>
      <dgm:spPr/>
      <dgm:t>
        <a:bodyPr/>
        <a:lstStyle/>
        <a:p>
          <a:endParaRPr lang="en-US"/>
        </a:p>
      </dgm:t>
    </dgm:pt>
    <dgm:pt modelId="{249F4686-F376-45E1-8D79-B48E0E4000F0}" type="pres">
      <dgm:prSet presAssocID="{4AAB47EE-5AAC-4B18-8A65-16A5DB51ADE3}" presName="cycle" presStyleCnt="0">
        <dgm:presLayoutVars>
          <dgm:dir/>
          <dgm:resizeHandles val="exact"/>
        </dgm:presLayoutVars>
      </dgm:prSet>
      <dgm:spPr/>
    </dgm:pt>
    <dgm:pt modelId="{671DF48D-A576-4EF0-8FCB-03E3043E0949}" type="pres">
      <dgm:prSet presAssocID="{AB353421-38BF-4DE8-AF9F-B6E802725D63}" presName="dummy" presStyleCnt="0"/>
      <dgm:spPr/>
    </dgm:pt>
    <dgm:pt modelId="{3B2747A5-DBBB-42C7-8214-B6E5E7A13918}" type="pres">
      <dgm:prSet presAssocID="{AB353421-38BF-4DE8-AF9F-B6E802725D63}" presName="node" presStyleLbl="revTx" presStyleIdx="0" presStyleCnt="5" custAng="0" custScaleX="175852" custRadScaleRad="122574" custRadScaleInc="56257">
        <dgm:presLayoutVars>
          <dgm:bulletEnabled val="1"/>
        </dgm:presLayoutVars>
      </dgm:prSet>
      <dgm:spPr/>
    </dgm:pt>
    <dgm:pt modelId="{503C2448-DA2D-4DF6-80ED-88E2B1719912}" type="pres">
      <dgm:prSet presAssocID="{CDAC7803-9FDE-4E6F-9DE5-63412FCA23AB}" presName="sibTrans" presStyleLbl="node1" presStyleIdx="0" presStyleCnt="5"/>
      <dgm:spPr/>
    </dgm:pt>
    <dgm:pt modelId="{31CB9334-2707-467B-9607-5D3325AC3F8D}" type="pres">
      <dgm:prSet presAssocID="{AEC356A6-10EA-43A1-87A7-FAE37BBED742}" presName="dummy" presStyleCnt="0"/>
      <dgm:spPr/>
    </dgm:pt>
    <dgm:pt modelId="{29B9C8FE-BE36-4D89-B40B-52D77EDBDA16}" type="pres">
      <dgm:prSet presAssocID="{AEC356A6-10EA-43A1-87A7-FAE37BBED742}" presName="node" presStyleLbl="revTx" presStyleIdx="1" presStyleCnt="5" custScaleX="164484">
        <dgm:presLayoutVars>
          <dgm:bulletEnabled val="1"/>
        </dgm:presLayoutVars>
      </dgm:prSet>
      <dgm:spPr/>
    </dgm:pt>
    <dgm:pt modelId="{186C055D-A7A9-46C1-9141-C0188E24BF3D}" type="pres">
      <dgm:prSet presAssocID="{30EF74A2-9D5A-41E5-BC73-182F43E110D3}" presName="sibTrans" presStyleLbl="node1" presStyleIdx="1" presStyleCnt="5"/>
      <dgm:spPr/>
    </dgm:pt>
    <dgm:pt modelId="{4B012E5D-1428-443F-A8B6-3EE779014398}" type="pres">
      <dgm:prSet presAssocID="{BA9EE36C-05E1-426F-9590-CA180EC8C8FD}" presName="dummy" presStyleCnt="0"/>
      <dgm:spPr/>
    </dgm:pt>
    <dgm:pt modelId="{86B230F6-B187-4B03-9F06-50FDE777E6C1}" type="pres">
      <dgm:prSet presAssocID="{BA9EE36C-05E1-426F-9590-CA180EC8C8FD}" presName="node" presStyleLbl="revTx" presStyleIdx="2" presStyleCnt="5" custScaleX="162735" custRadScaleRad="122289" custRadScaleInc="-4322">
        <dgm:presLayoutVars>
          <dgm:bulletEnabled val="1"/>
        </dgm:presLayoutVars>
      </dgm:prSet>
      <dgm:spPr/>
    </dgm:pt>
    <dgm:pt modelId="{2B2C4B94-B735-4117-ABF1-F48804112874}" type="pres">
      <dgm:prSet presAssocID="{F3431403-69DE-432D-8FCD-9C2FF048BDA6}" presName="sibTrans" presStyleLbl="node1" presStyleIdx="2" presStyleCnt="5"/>
      <dgm:spPr/>
    </dgm:pt>
    <dgm:pt modelId="{FC86C6E5-19BD-489C-BB88-BAC0464699FC}" type="pres">
      <dgm:prSet presAssocID="{60E61A0A-8EA7-4A43-AF5A-1F5CAF2604EC}" presName="dummy" presStyleCnt="0"/>
      <dgm:spPr/>
    </dgm:pt>
    <dgm:pt modelId="{11304359-F6AD-482D-8627-72F7A14127F4}" type="pres">
      <dgm:prSet presAssocID="{60E61A0A-8EA7-4A43-AF5A-1F5CAF2604EC}" presName="node" presStyleLbl="revTx" presStyleIdx="3" presStyleCnt="5" custScaleX="230384">
        <dgm:presLayoutVars>
          <dgm:bulletEnabled val="1"/>
        </dgm:presLayoutVars>
      </dgm:prSet>
      <dgm:spPr/>
    </dgm:pt>
    <dgm:pt modelId="{E257E280-6240-45F8-9475-1945F9776ECB}" type="pres">
      <dgm:prSet presAssocID="{9079F69C-FC06-489E-8B42-87552B35F545}" presName="sibTrans" presStyleLbl="node1" presStyleIdx="3" presStyleCnt="5"/>
      <dgm:spPr/>
    </dgm:pt>
    <dgm:pt modelId="{5A3AD508-2151-44C5-B5E1-32F528A4FB2A}" type="pres">
      <dgm:prSet presAssocID="{F783ABCE-D914-48DE-B50A-E8ED63CBEF85}" presName="dummy" presStyleCnt="0"/>
      <dgm:spPr/>
    </dgm:pt>
    <dgm:pt modelId="{15013690-B307-4098-A058-D83695DD2012}" type="pres">
      <dgm:prSet presAssocID="{F783ABCE-D914-48DE-B50A-E8ED63CBEF85}" presName="node" presStyleLbl="revTx" presStyleIdx="4" presStyleCnt="5" custScaleX="154829" custRadScaleRad="119482" custRadScaleInc="-43874">
        <dgm:presLayoutVars>
          <dgm:bulletEnabled val="1"/>
        </dgm:presLayoutVars>
      </dgm:prSet>
      <dgm:spPr/>
    </dgm:pt>
    <dgm:pt modelId="{3F261ABF-F7FD-434E-923C-8A4AACA25965}" type="pres">
      <dgm:prSet presAssocID="{5DE5E14C-E3CE-4C2F-92D5-6FF74A8594B0}" presName="sibTrans" presStyleLbl="node1" presStyleIdx="4" presStyleCnt="5"/>
      <dgm:spPr/>
    </dgm:pt>
  </dgm:ptLst>
  <dgm:cxnLst>
    <dgm:cxn modelId="{C053670F-28FF-4421-9677-DC0789F31D55}" type="presOf" srcId="{AEC356A6-10EA-43A1-87A7-FAE37BBED742}" destId="{29B9C8FE-BE36-4D89-B40B-52D77EDBDA16}" srcOrd="0" destOrd="0" presId="urn:microsoft.com/office/officeart/2005/8/layout/cycle1"/>
    <dgm:cxn modelId="{59D4BC13-7BE2-4A60-87A8-ED63318F2A78}" srcId="{4AAB47EE-5AAC-4B18-8A65-16A5DB51ADE3}" destId="{AEC356A6-10EA-43A1-87A7-FAE37BBED742}" srcOrd="1" destOrd="0" parTransId="{D507EA27-F86C-441E-A2CB-B7F709F37B2A}" sibTransId="{30EF74A2-9D5A-41E5-BC73-182F43E110D3}"/>
    <dgm:cxn modelId="{F7E9C960-6343-4B49-9B94-C3BE97125DE7}" type="presOf" srcId="{BA9EE36C-05E1-426F-9590-CA180EC8C8FD}" destId="{86B230F6-B187-4B03-9F06-50FDE777E6C1}" srcOrd="0" destOrd="0" presId="urn:microsoft.com/office/officeart/2005/8/layout/cycle1"/>
    <dgm:cxn modelId="{ED3F5941-3BF8-471C-BF9D-3B0A163DD900}" type="presOf" srcId="{5DE5E14C-E3CE-4C2F-92D5-6FF74A8594B0}" destId="{3F261ABF-F7FD-434E-923C-8A4AACA25965}" srcOrd="0" destOrd="0" presId="urn:microsoft.com/office/officeart/2005/8/layout/cycle1"/>
    <dgm:cxn modelId="{206D7949-FE6C-43A6-B055-C7193D167902}" type="presOf" srcId="{F3431403-69DE-432D-8FCD-9C2FF048BDA6}" destId="{2B2C4B94-B735-4117-ABF1-F48804112874}" srcOrd="0" destOrd="0" presId="urn:microsoft.com/office/officeart/2005/8/layout/cycle1"/>
    <dgm:cxn modelId="{3214FF49-07E3-41AE-A067-2373659D8508}" srcId="{4AAB47EE-5AAC-4B18-8A65-16A5DB51ADE3}" destId="{AB353421-38BF-4DE8-AF9F-B6E802725D63}" srcOrd="0" destOrd="0" parTransId="{E81D3EC8-7576-4486-859D-DDAB164A5412}" sibTransId="{CDAC7803-9FDE-4E6F-9DE5-63412FCA23AB}"/>
    <dgm:cxn modelId="{D0686D71-BA43-495D-A876-B293B3037B8C}" type="presOf" srcId="{60E61A0A-8EA7-4A43-AF5A-1F5CAF2604EC}" destId="{11304359-F6AD-482D-8627-72F7A14127F4}" srcOrd="0" destOrd="0" presId="urn:microsoft.com/office/officeart/2005/8/layout/cycle1"/>
    <dgm:cxn modelId="{75900186-A2A5-4D55-8D8C-3DAA250284BB}" type="presOf" srcId="{CDAC7803-9FDE-4E6F-9DE5-63412FCA23AB}" destId="{503C2448-DA2D-4DF6-80ED-88E2B1719912}" srcOrd="0" destOrd="0" presId="urn:microsoft.com/office/officeart/2005/8/layout/cycle1"/>
    <dgm:cxn modelId="{DD89AEAB-F253-4D66-942B-66546C28D64E}" type="presOf" srcId="{30EF74A2-9D5A-41E5-BC73-182F43E110D3}" destId="{186C055D-A7A9-46C1-9141-C0188E24BF3D}" srcOrd="0" destOrd="0" presId="urn:microsoft.com/office/officeart/2005/8/layout/cycle1"/>
    <dgm:cxn modelId="{8D24A3B6-3AD0-4C98-A508-0B82A5F1D74A}" type="presOf" srcId="{AB353421-38BF-4DE8-AF9F-B6E802725D63}" destId="{3B2747A5-DBBB-42C7-8214-B6E5E7A13918}" srcOrd="0" destOrd="0" presId="urn:microsoft.com/office/officeart/2005/8/layout/cycle1"/>
    <dgm:cxn modelId="{4257FCB9-DB13-4447-8049-D2975304C8CA}" type="presOf" srcId="{9079F69C-FC06-489E-8B42-87552B35F545}" destId="{E257E280-6240-45F8-9475-1945F9776ECB}" srcOrd="0" destOrd="0" presId="urn:microsoft.com/office/officeart/2005/8/layout/cycle1"/>
    <dgm:cxn modelId="{6648E1E1-F72E-4F4C-9F35-5B4DD839CFB6}" type="presOf" srcId="{F783ABCE-D914-48DE-B50A-E8ED63CBEF85}" destId="{15013690-B307-4098-A058-D83695DD2012}" srcOrd="0" destOrd="0" presId="urn:microsoft.com/office/officeart/2005/8/layout/cycle1"/>
    <dgm:cxn modelId="{03CEE6E1-83C3-4798-A8E9-BD46B8F78369}" srcId="{4AAB47EE-5AAC-4B18-8A65-16A5DB51ADE3}" destId="{60E61A0A-8EA7-4A43-AF5A-1F5CAF2604EC}" srcOrd="3" destOrd="0" parTransId="{87F059DE-F407-479E-A95B-89F131A1B7FF}" sibTransId="{9079F69C-FC06-489E-8B42-87552B35F545}"/>
    <dgm:cxn modelId="{0FE806E5-F13E-4D56-9E17-826FF25CDEA0}" srcId="{4AAB47EE-5AAC-4B18-8A65-16A5DB51ADE3}" destId="{BA9EE36C-05E1-426F-9590-CA180EC8C8FD}" srcOrd="2" destOrd="0" parTransId="{56AD6B95-0C96-49A2-8A2C-1D9973BBF419}" sibTransId="{F3431403-69DE-432D-8FCD-9C2FF048BDA6}"/>
    <dgm:cxn modelId="{9D4F3FEE-89BA-49B9-9AC5-5EF11C54FECD}" srcId="{4AAB47EE-5AAC-4B18-8A65-16A5DB51ADE3}" destId="{F783ABCE-D914-48DE-B50A-E8ED63CBEF85}" srcOrd="4" destOrd="0" parTransId="{ACD04E76-B842-4AE9-9AB9-2A7823368D45}" sibTransId="{5DE5E14C-E3CE-4C2F-92D5-6FF74A8594B0}"/>
    <dgm:cxn modelId="{C768ECFE-0CD2-4C90-936F-95EEAF34BB60}" type="presOf" srcId="{4AAB47EE-5AAC-4B18-8A65-16A5DB51ADE3}" destId="{249F4686-F376-45E1-8D79-B48E0E4000F0}" srcOrd="0" destOrd="0" presId="urn:microsoft.com/office/officeart/2005/8/layout/cycle1"/>
    <dgm:cxn modelId="{DB323F30-6108-4E16-9A70-9DCFD05BC5D7}" type="presParOf" srcId="{249F4686-F376-45E1-8D79-B48E0E4000F0}" destId="{671DF48D-A576-4EF0-8FCB-03E3043E0949}" srcOrd="0" destOrd="0" presId="urn:microsoft.com/office/officeart/2005/8/layout/cycle1"/>
    <dgm:cxn modelId="{A8A88C8B-824D-4B89-A696-F204003CAF66}" type="presParOf" srcId="{249F4686-F376-45E1-8D79-B48E0E4000F0}" destId="{3B2747A5-DBBB-42C7-8214-B6E5E7A13918}" srcOrd="1" destOrd="0" presId="urn:microsoft.com/office/officeart/2005/8/layout/cycle1"/>
    <dgm:cxn modelId="{5C100A4A-6386-44D8-B68D-25D5C24C674D}" type="presParOf" srcId="{249F4686-F376-45E1-8D79-B48E0E4000F0}" destId="{503C2448-DA2D-4DF6-80ED-88E2B1719912}" srcOrd="2" destOrd="0" presId="urn:microsoft.com/office/officeart/2005/8/layout/cycle1"/>
    <dgm:cxn modelId="{EC936F23-C33D-4F17-8EF5-B09F79095DB5}" type="presParOf" srcId="{249F4686-F376-45E1-8D79-B48E0E4000F0}" destId="{31CB9334-2707-467B-9607-5D3325AC3F8D}" srcOrd="3" destOrd="0" presId="urn:microsoft.com/office/officeart/2005/8/layout/cycle1"/>
    <dgm:cxn modelId="{D555F6DB-F7E1-438E-BA2B-C2A76419E179}" type="presParOf" srcId="{249F4686-F376-45E1-8D79-B48E0E4000F0}" destId="{29B9C8FE-BE36-4D89-B40B-52D77EDBDA16}" srcOrd="4" destOrd="0" presId="urn:microsoft.com/office/officeart/2005/8/layout/cycle1"/>
    <dgm:cxn modelId="{F7D7FD34-10F1-439E-A95F-0A94DA11CB9D}" type="presParOf" srcId="{249F4686-F376-45E1-8D79-B48E0E4000F0}" destId="{186C055D-A7A9-46C1-9141-C0188E24BF3D}" srcOrd="5" destOrd="0" presId="urn:microsoft.com/office/officeart/2005/8/layout/cycle1"/>
    <dgm:cxn modelId="{C6614547-4BD9-413E-9F07-ACD49F6A529A}" type="presParOf" srcId="{249F4686-F376-45E1-8D79-B48E0E4000F0}" destId="{4B012E5D-1428-443F-A8B6-3EE779014398}" srcOrd="6" destOrd="0" presId="urn:microsoft.com/office/officeart/2005/8/layout/cycle1"/>
    <dgm:cxn modelId="{25DE2BF4-3963-4A8E-82D9-5C6613067C55}" type="presParOf" srcId="{249F4686-F376-45E1-8D79-B48E0E4000F0}" destId="{86B230F6-B187-4B03-9F06-50FDE777E6C1}" srcOrd="7" destOrd="0" presId="urn:microsoft.com/office/officeart/2005/8/layout/cycle1"/>
    <dgm:cxn modelId="{2C9232D9-8AB4-4169-B541-C981FF57FA70}" type="presParOf" srcId="{249F4686-F376-45E1-8D79-B48E0E4000F0}" destId="{2B2C4B94-B735-4117-ABF1-F48804112874}" srcOrd="8" destOrd="0" presId="urn:microsoft.com/office/officeart/2005/8/layout/cycle1"/>
    <dgm:cxn modelId="{5CD3E8F1-3B70-4A6A-8D82-2678F33E85F7}" type="presParOf" srcId="{249F4686-F376-45E1-8D79-B48E0E4000F0}" destId="{FC86C6E5-19BD-489C-BB88-BAC0464699FC}" srcOrd="9" destOrd="0" presId="urn:microsoft.com/office/officeart/2005/8/layout/cycle1"/>
    <dgm:cxn modelId="{BFA1A34A-E08E-4807-83B1-5AB952B387B5}" type="presParOf" srcId="{249F4686-F376-45E1-8D79-B48E0E4000F0}" destId="{11304359-F6AD-482D-8627-72F7A14127F4}" srcOrd="10" destOrd="0" presId="urn:microsoft.com/office/officeart/2005/8/layout/cycle1"/>
    <dgm:cxn modelId="{16A91EE5-D33F-416E-A139-0F7432E96AB7}" type="presParOf" srcId="{249F4686-F376-45E1-8D79-B48E0E4000F0}" destId="{E257E280-6240-45F8-9475-1945F9776ECB}" srcOrd="11" destOrd="0" presId="urn:microsoft.com/office/officeart/2005/8/layout/cycle1"/>
    <dgm:cxn modelId="{BB399BB0-0859-441E-8874-29BD78EE863E}" type="presParOf" srcId="{249F4686-F376-45E1-8D79-B48E0E4000F0}" destId="{5A3AD508-2151-44C5-B5E1-32F528A4FB2A}" srcOrd="12" destOrd="0" presId="urn:microsoft.com/office/officeart/2005/8/layout/cycle1"/>
    <dgm:cxn modelId="{901752F2-013A-40B6-A0BD-543328A1CD6D}" type="presParOf" srcId="{249F4686-F376-45E1-8D79-B48E0E4000F0}" destId="{15013690-B307-4098-A058-D83695DD2012}" srcOrd="13" destOrd="0" presId="urn:microsoft.com/office/officeart/2005/8/layout/cycle1"/>
    <dgm:cxn modelId="{41269027-768E-486E-A5FD-285EDDB1CB21}" type="presParOf" srcId="{249F4686-F376-45E1-8D79-B48E0E4000F0}" destId="{3F261ABF-F7FD-434E-923C-8A4AACA2596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82C68-A920-4991-B6D6-828A4B453E3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DCE75A0-B32F-4A68-8991-084A57FA6B22}">
      <dgm:prSet phldrT="[Text]" custT="1"/>
      <dgm:spPr/>
      <dgm:t>
        <a:bodyPr/>
        <a:lstStyle/>
        <a:p>
          <a:r>
            <a:rPr lang="en-US" sz="2000" b="1" dirty="0"/>
            <a:t>Hegemonic War</a:t>
          </a:r>
        </a:p>
      </dgm:t>
    </dgm:pt>
    <dgm:pt modelId="{FAD857AC-01D5-4A59-A790-ACB2286A8106}" type="parTrans" cxnId="{4BEC661A-F83E-43C3-AF7A-4051BCC0FDEC}">
      <dgm:prSet/>
      <dgm:spPr/>
      <dgm:t>
        <a:bodyPr/>
        <a:lstStyle/>
        <a:p>
          <a:endParaRPr lang="en-US"/>
        </a:p>
      </dgm:t>
    </dgm:pt>
    <dgm:pt modelId="{A86D9571-6FEF-4871-9C01-F346476AFD4C}" type="sibTrans" cxnId="{4BEC661A-F83E-43C3-AF7A-4051BCC0FDEC}">
      <dgm:prSet/>
      <dgm:spPr/>
      <dgm:t>
        <a:bodyPr/>
        <a:lstStyle/>
        <a:p>
          <a:endParaRPr lang="en-US"/>
        </a:p>
      </dgm:t>
    </dgm:pt>
    <dgm:pt modelId="{BFA529F7-2A93-4A24-9C08-607A70C67D2B}">
      <dgm:prSet phldrT="[Text]" custT="1"/>
      <dgm:spPr/>
      <dgm:t>
        <a:bodyPr/>
        <a:lstStyle/>
        <a:p>
          <a:r>
            <a:rPr lang="en-US" sz="1600" b="1" dirty="0">
              <a:latin typeface="Arial Black" panose="020B0A04020102020204" pitchFamily="34" charset="0"/>
            </a:rPr>
            <a:t>Winner becomes hegemon; makes rules for international  system</a:t>
          </a:r>
        </a:p>
      </dgm:t>
    </dgm:pt>
    <dgm:pt modelId="{A70F31B0-40ED-40EA-8D36-CAF391B10EA4}" type="parTrans" cxnId="{CF555271-8FC1-4179-98E7-CD45C737EE27}">
      <dgm:prSet/>
      <dgm:spPr/>
      <dgm:t>
        <a:bodyPr/>
        <a:lstStyle/>
        <a:p>
          <a:endParaRPr lang="en-US"/>
        </a:p>
      </dgm:t>
    </dgm:pt>
    <dgm:pt modelId="{0E626818-6EC4-463C-98AA-451F743D06C8}" type="sibTrans" cxnId="{CF555271-8FC1-4179-98E7-CD45C737EE27}">
      <dgm:prSet/>
      <dgm:spPr/>
      <dgm:t>
        <a:bodyPr/>
        <a:lstStyle/>
        <a:p>
          <a:endParaRPr lang="en-US"/>
        </a:p>
      </dgm:t>
    </dgm:pt>
    <dgm:pt modelId="{F9CB0AFE-8CC4-4F30-99AC-474A35535567}">
      <dgm:prSet phldrT="[Text]" custT="1"/>
      <dgm:spPr/>
      <dgm:t>
        <a:bodyPr/>
        <a:lstStyle/>
        <a:p>
          <a:r>
            <a:rPr lang="en-US" sz="1800" b="1" dirty="0">
              <a:latin typeface="Arial Black" panose="020B0A04020102020204" pitchFamily="34" charset="0"/>
            </a:rPr>
            <a:t>Hegemon weakens; </a:t>
          </a:r>
        </a:p>
        <a:p>
          <a:r>
            <a:rPr lang="en-US" sz="1800" b="1" dirty="0">
              <a:latin typeface="Arial Black" panose="020B0A04020102020204" pitchFamily="34" charset="0"/>
            </a:rPr>
            <a:t>system  weakens</a:t>
          </a:r>
        </a:p>
      </dgm:t>
    </dgm:pt>
    <dgm:pt modelId="{C7680598-A69F-4E4D-9988-C0A87B9264F1}" type="parTrans" cxnId="{6DF16238-C2A3-485C-8547-118A2EB14527}">
      <dgm:prSet/>
      <dgm:spPr/>
      <dgm:t>
        <a:bodyPr/>
        <a:lstStyle/>
        <a:p>
          <a:endParaRPr lang="en-US"/>
        </a:p>
      </dgm:t>
    </dgm:pt>
    <dgm:pt modelId="{9D90EE48-F326-4FEB-8EB7-94F1810E179F}" type="sibTrans" cxnId="{6DF16238-C2A3-485C-8547-118A2EB14527}">
      <dgm:prSet/>
      <dgm:spPr/>
      <dgm:t>
        <a:bodyPr/>
        <a:lstStyle/>
        <a:p>
          <a:endParaRPr lang="en-US"/>
        </a:p>
      </dgm:t>
    </dgm:pt>
    <dgm:pt modelId="{D32529B6-01BC-4973-9F42-EBCD6F11AA29}">
      <dgm:prSet phldrT="[Text]" custT="1"/>
      <dgm:spPr/>
      <dgm:t>
        <a:bodyPr/>
        <a:lstStyle/>
        <a:p>
          <a:r>
            <a:rPr lang="en-US" sz="1800" b="1" dirty="0">
              <a:latin typeface="Arial Black" panose="020B0A04020102020204" pitchFamily="34" charset="0"/>
            </a:rPr>
            <a:t>Rise of challenger to hegemon and system</a:t>
          </a:r>
        </a:p>
      </dgm:t>
    </dgm:pt>
    <dgm:pt modelId="{4C9EE81E-F8EF-4E05-8792-A394358CD373}" type="parTrans" cxnId="{FCF3A7BE-E53E-4DBA-A420-615D8C14059D}">
      <dgm:prSet/>
      <dgm:spPr/>
      <dgm:t>
        <a:bodyPr/>
        <a:lstStyle/>
        <a:p>
          <a:endParaRPr lang="en-US"/>
        </a:p>
      </dgm:t>
    </dgm:pt>
    <dgm:pt modelId="{44721E76-31EF-4469-9A49-A7054C16F8C9}" type="sibTrans" cxnId="{FCF3A7BE-E53E-4DBA-A420-615D8C14059D}">
      <dgm:prSet/>
      <dgm:spPr/>
      <dgm:t>
        <a:bodyPr/>
        <a:lstStyle/>
        <a:p>
          <a:endParaRPr lang="en-US"/>
        </a:p>
      </dgm:t>
    </dgm:pt>
    <dgm:pt modelId="{2A600789-4787-457A-8FA0-A3DF9C364610}">
      <dgm:prSet phldrT="[Text]" custT="1"/>
      <dgm:spPr/>
      <dgm:t>
        <a:bodyPr/>
        <a:lstStyle/>
        <a:p>
          <a:r>
            <a:rPr lang="en-US" sz="2000" b="1" dirty="0">
              <a:latin typeface="Arial Black" panose="020B0A04020102020204" pitchFamily="34" charset="0"/>
            </a:rPr>
            <a:t>Hegemon Rules System</a:t>
          </a:r>
        </a:p>
      </dgm:t>
    </dgm:pt>
    <dgm:pt modelId="{23F4E67A-EE45-4A93-A1C9-4601EAEBCE98}" type="sibTrans" cxnId="{0E0D02B9-7CFB-42DE-8675-C3855FBCE46B}">
      <dgm:prSet/>
      <dgm:spPr/>
      <dgm:t>
        <a:bodyPr/>
        <a:lstStyle/>
        <a:p>
          <a:endParaRPr lang="en-US"/>
        </a:p>
      </dgm:t>
    </dgm:pt>
    <dgm:pt modelId="{033999FC-9AA1-47EA-9AFC-529880A39F70}" type="parTrans" cxnId="{0E0D02B9-7CFB-42DE-8675-C3855FBCE46B}">
      <dgm:prSet/>
      <dgm:spPr/>
      <dgm:t>
        <a:bodyPr/>
        <a:lstStyle/>
        <a:p>
          <a:endParaRPr lang="en-US"/>
        </a:p>
      </dgm:t>
    </dgm:pt>
    <dgm:pt modelId="{9DD09F5B-54DA-486E-B1F2-B9DF062C693C}" type="pres">
      <dgm:prSet presAssocID="{9CA82C68-A920-4991-B6D6-828A4B453E38}" presName="cycle" presStyleCnt="0">
        <dgm:presLayoutVars>
          <dgm:dir/>
          <dgm:resizeHandles val="exact"/>
        </dgm:presLayoutVars>
      </dgm:prSet>
      <dgm:spPr/>
    </dgm:pt>
    <dgm:pt modelId="{45AEF99F-AA20-4871-BE91-06254606D0A4}" type="pres">
      <dgm:prSet presAssocID="{4DCE75A0-B32F-4A68-8991-084A57FA6B22}" presName="node" presStyleLbl="node1" presStyleIdx="0" presStyleCnt="5" custScaleX="111198" custScaleY="53989">
        <dgm:presLayoutVars>
          <dgm:bulletEnabled val="1"/>
        </dgm:presLayoutVars>
      </dgm:prSet>
      <dgm:spPr/>
    </dgm:pt>
    <dgm:pt modelId="{F70FBCB1-D7DE-437F-9036-7730A2C57071}" type="pres">
      <dgm:prSet presAssocID="{4DCE75A0-B32F-4A68-8991-084A57FA6B22}" presName="spNode" presStyleCnt="0"/>
      <dgm:spPr/>
    </dgm:pt>
    <dgm:pt modelId="{CD29E168-299A-4C5D-BC30-D2759646ED08}" type="pres">
      <dgm:prSet presAssocID="{A86D9571-6FEF-4871-9C01-F346476AFD4C}" presName="sibTrans" presStyleLbl="sibTrans1D1" presStyleIdx="0" presStyleCnt="5"/>
      <dgm:spPr/>
    </dgm:pt>
    <dgm:pt modelId="{765E57B7-C5BB-47F4-A99E-C72B9FDDCFBF}" type="pres">
      <dgm:prSet presAssocID="{BFA529F7-2A93-4A24-9C08-607A70C67D2B}" presName="node" presStyleLbl="node1" presStyleIdx="1" presStyleCnt="5" custScaleX="170981" custScaleY="113230" custRadScaleRad="104416" custRadScaleInc="-9562">
        <dgm:presLayoutVars>
          <dgm:bulletEnabled val="1"/>
        </dgm:presLayoutVars>
      </dgm:prSet>
      <dgm:spPr/>
    </dgm:pt>
    <dgm:pt modelId="{F53B6374-3D35-415E-AD0E-B269849C86F0}" type="pres">
      <dgm:prSet presAssocID="{BFA529F7-2A93-4A24-9C08-607A70C67D2B}" presName="spNode" presStyleCnt="0"/>
      <dgm:spPr/>
    </dgm:pt>
    <dgm:pt modelId="{892E9827-0191-4F82-806E-3E8F7B6ABA88}" type="pres">
      <dgm:prSet presAssocID="{0E626818-6EC4-463C-98AA-451F743D06C8}" presName="sibTrans" presStyleLbl="sibTrans1D1" presStyleIdx="1" presStyleCnt="5"/>
      <dgm:spPr/>
    </dgm:pt>
    <dgm:pt modelId="{6342AACD-2DA8-4E2B-9377-BEFFF1124EE2}" type="pres">
      <dgm:prSet presAssocID="{2A600789-4787-457A-8FA0-A3DF9C364610}" presName="node" presStyleLbl="node1" presStyleIdx="2" presStyleCnt="5" custScaleX="108662" custRadScaleRad="118807" custRadScaleInc="-46175">
        <dgm:presLayoutVars>
          <dgm:bulletEnabled val="1"/>
        </dgm:presLayoutVars>
      </dgm:prSet>
      <dgm:spPr/>
    </dgm:pt>
    <dgm:pt modelId="{569B6E97-18CB-444C-95EB-17B6AE797C1B}" type="pres">
      <dgm:prSet presAssocID="{2A600789-4787-457A-8FA0-A3DF9C364610}" presName="spNode" presStyleCnt="0"/>
      <dgm:spPr/>
    </dgm:pt>
    <dgm:pt modelId="{FABD0E5D-C2CB-42B6-B7B9-4AA72449C40C}" type="pres">
      <dgm:prSet presAssocID="{23F4E67A-EE45-4A93-A1C9-4601EAEBCE98}" presName="sibTrans" presStyleLbl="sibTrans1D1" presStyleIdx="2" presStyleCnt="5"/>
      <dgm:spPr/>
    </dgm:pt>
    <dgm:pt modelId="{6418AF42-5986-4795-8AB8-40089F4E2AD9}" type="pres">
      <dgm:prSet presAssocID="{F9CB0AFE-8CC4-4F30-99AC-474A35535567}" presName="node" presStyleLbl="node1" presStyleIdx="3" presStyleCnt="5" custScaleX="142973">
        <dgm:presLayoutVars>
          <dgm:bulletEnabled val="1"/>
        </dgm:presLayoutVars>
      </dgm:prSet>
      <dgm:spPr/>
    </dgm:pt>
    <dgm:pt modelId="{8C6CD8A7-FB79-4305-86FE-FEE86BE23691}" type="pres">
      <dgm:prSet presAssocID="{F9CB0AFE-8CC4-4F30-99AC-474A35535567}" presName="spNode" presStyleCnt="0"/>
      <dgm:spPr/>
    </dgm:pt>
    <dgm:pt modelId="{63740343-EBE3-4207-812A-E3D85ABD4F78}" type="pres">
      <dgm:prSet presAssocID="{9D90EE48-F326-4FEB-8EB7-94F1810E179F}" presName="sibTrans" presStyleLbl="sibTrans1D1" presStyleIdx="3" presStyleCnt="5"/>
      <dgm:spPr/>
    </dgm:pt>
    <dgm:pt modelId="{1FFB0944-0F30-4A08-B6C2-3D94F59E267D}" type="pres">
      <dgm:prSet presAssocID="{D32529B6-01BC-4973-9F42-EBCD6F11AA29}" presName="node" presStyleLbl="node1" presStyleIdx="4" presStyleCnt="5" custScaleX="164955" custScaleY="95681" custRadScaleRad="127335" custRadScaleInc="-3238">
        <dgm:presLayoutVars>
          <dgm:bulletEnabled val="1"/>
        </dgm:presLayoutVars>
      </dgm:prSet>
      <dgm:spPr/>
    </dgm:pt>
    <dgm:pt modelId="{ABC35140-3582-48BE-8CFC-D089E485FFF4}" type="pres">
      <dgm:prSet presAssocID="{D32529B6-01BC-4973-9F42-EBCD6F11AA29}" presName="spNode" presStyleCnt="0"/>
      <dgm:spPr/>
    </dgm:pt>
    <dgm:pt modelId="{871763A4-FFC7-4243-AB36-801D6234EDB2}" type="pres">
      <dgm:prSet presAssocID="{44721E76-31EF-4469-9A49-A7054C16F8C9}" presName="sibTrans" presStyleLbl="sibTrans1D1" presStyleIdx="4" presStyleCnt="5"/>
      <dgm:spPr/>
    </dgm:pt>
  </dgm:ptLst>
  <dgm:cxnLst>
    <dgm:cxn modelId="{51D77801-E9BC-5C4F-B441-952501723F73}" type="presOf" srcId="{A86D9571-6FEF-4871-9C01-F346476AFD4C}" destId="{CD29E168-299A-4C5D-BC30-D2759646ED08}" srcOrd="0" destOrd="0" presId="urn:microsoft.com/office/officeart/2005/8/layout/cycle5"/>
    <dgm:cxn modelId="{4BEC661A-F83E-43C3-AF7A-4051BCC0FDEC}" srcId="{9CA82C68-A920-4991-B6D6-828A4B453E38}" destId="{4DCE75A0-B32F-4A68-8991-084A57FA6B22}" srcOrd="0" destOrd="0" parTransId="{FAD857AC-01D5-4A59-A790-ACB2286A8106}" sibTransId="{A86D9571-6FEF-4871-9C01-F346476AFD4C}"/>
    <dgm:cxn modelId="{5DC9E01F-F462-1149-9371-4A8C56F93448}" type="presOf" srcId="{BFA529F7-2A93-4A24-9C08-607A70C67D2B}" destId="{765E57B7-C5BB-47F4-A99E-C72B9FDDCFBF}" srcOrd="0" destOrd="0" presId="urn:microsoft.com/office/officeart/2005/8/layout/cycle5"/>
    <dgm:cxn modelId="{AF269E30-E154-6E42-913F-D0ADA7CA145A}" type="presOf" srcId="{F9CB0AFE-8CC4-4F30-99AC-474A35535567}" destId="{6418AF42-5986-4795-8AB8-40089F4E2AD9}" srcOrd="0" destOrd="0" presId="urn:microsoft.com/office/officeart/2005/8/layout/cycle5"/>
    <dgm:cxn modelId="{6DF16238-C2A3-485C-8547-118A2EB14527}" srcId="{9CA82C68-A920-4991-B6D6-828A4B453E38}" destId="{F9CB0AFE-8CC4-4F30-99AC-474A35535567}" srcOrd="3" destOrd="0" parTransId="{C7680598-A69F-4E4D-9988-C0A87B9264F1}" sibTransId="{9D90EE48-F326-4FEB-8EB7-94F1810E179F}"/>
    <dgm:cxn modelId="{E38A9C5B-BF12-2E43-B19C-01815DF2E9F7}" type="presOf" srcId="{D32529B6-01BC-4973-9F42-EBCD6F11AA29}" destId="{1FFB0944-0F30-4A08-B6C2-3D94F59E267D}" srcOrd="0" destOrd="0" presId="urn:microsoft.com/office/officeart/2005/8/layout/cycle5"/>
    <dgm:cxn modelId="{B3D4104B-C951-864D-8392-FF910696A3EB}" type="presOf" srcId="{44721E76-31EF-4469-9A49-A7054C16F8C9}" destId="{871763A4-FFC7-4243-AB36-801D6234EDB2}" srcOrd="0" destOrd="0" presId="urn:microsoft.com/office/officeart/2005/8/layout/cycle5"/>
    <dgm:cxn modelId="{CF555271-8FC1-4179-98E7-CD45C737EE27}" srcId="{9CA82C68-A920-4991-B6D6-828A4B453E38}" destId="{BFA529F7-2A93-4A24-9C08-607A70C67D2B}" srcOrd="1" destOrd="0" parTransId="{A70F31B0-40ED-40EA-8D36-CAF391B10EA4}" sibTransId="{0E626818-6EC4-463C-98AA-451F743D06C8}"/>
    <dgm:cxn modelId="{4C9C6B52-9F8F-9545-93EA-5B2E560E5F6B}" type="presOf" srcId="{0E626818-6EC4-463C-98AA-451F743D06C8}" destId="{892E9827-0191-4F82-806E-3E8F7B6ABA88}" srcOrd="0" destOrd="0" presId="urn:microsoft.com/office/officeart/2005/8/layout/cycle5"/>
    <dgm:cxn modelId="{CD690479-CEC5-3641-8E38-3848F1BFD16D}" type="presOf" srcId="{9CA82C68-A920-4991-B6D6-828A4B453E38}" destId="{9DD09F5B-54DA-486E-B1F2-B9DF062C693C}" srcOrd="0" destOrd="0" presId="urn:microsoft.com/office/officeart/2005/8/layout/cycle5"/>
    <dgm:cxn modelId="{ED7E28A6-309A-B04B-8367-6DB5597E6F36}" type="presOf" srcId="{4DCE75A0-B32F-4A68-8991-084A57FA6B22}" destId="{45AEF99F-AA20-4871-BE91-06254606D0A4}" srcOrd="0" destOrd="0" presId="urn:microsoft.com/office/officeart/2005/8/layout/cycle5"/>
    <dgm:cxn modelId="{0E0D02B9-7CFB-42DE-8675-C3855FBCE46B}" srcId="{9CA82C68-A920-4991-B6D6-828A4B453E38}" destId="{2A600789-4787-457A-8FA0-A3DF9C364610}" srcOrd="2" destOrd="0" parTransId="{033999FC-9AA1-47EA-9AFC-529880A39F70}" sibTransId="{23F4E67A-EE45-4A93-A1C9-4601EAEBCE98}"/>
    <dgm:cxn modelId="{FCF3A7BE-E53E-4DBA-A420-615D8C14059D}" srcId="{9CA82C68-A920-4991-B6D6-828A4B453E38}" destId="{D32529B6-01BC-4973-9F42-EBCD6F11AA29}" srcOrd="4" destOrd="0" parTransId="{4C9EE81E-F8EF-4E05-8792-A394358CD373}" sibTransId="{44721E76-31EF-4469-9A49-A7054C16F8C9}"/>
    <dgm:cxn modelId="{CFD157EF-303B-364B-A174-B3B0D2E18153}" type="presOf" srcId="{23F4E67A-EE45-4A93-A1C9-4601EAEBCE98}" destId="{FABD0E5D-C2CB-42B6-B7B9-4AA72449C40C}" srcOrd="0" destOrd="0" presId="urn:microsoft.com/office/officeart/2005/8/layout/cycle5"/>
    <dgm:cxn modelId="{B9AF06F8-1109-7548-A14A-577FD91A68BA}" type="presOf" srcId="{9D90EE48-F326-4FEB-8EB7-94F1810E179F}" destId="{63740343-EBE3-4207-812A-E3D85ABD4F78}" srcOrd="0" destOrd="0" presId="urn:microsoft.com/office/officeart/2005/8/layout/cycle5"/>
    <dgm:cxn modelId="{1E32BDFC-8951-AC43-9E85-860DF0448892}" type="presOf" srcId="{2A600789-4787-457A-8FA0-A3DF9C364610}" destId="{6342AACD-2DA8-4E2B-9377-BEFFF1124EE2}" srcOrd="0" destOrd="0" presId="urn:microsoft.com/office/officeart/2005/8/layout/cycle5"/>
    <dgm:cxn modelId="{A0F16270-DF27-334A-ABBE-5A4F04D14352}" type="presParOf" srcId="{9DD09F5B-54DA-486E-B1F2-B9DF062C693C}" destId="{45AEF99F-AA20-4871-BE91-06254606D0A4}" srcOrd="0" destOrd="0" presId="urn:microsoft.com/office/officeart/2005/8/layout/cycle5"/>
    <dgm:cxn modelId="{864C2F41-24C8-9E4B-837F-583B72FA6182}" type="presParOf" srcId="{9DD09F5B-54DA-486E-B1F2-B9DF062C693C}" destId="{F70FBCB1-D7DE-437F-9036-7730A2C57071}" srcOrd="1" destOrd="0" presId="urn:microsoft.com/office/officeart/2005/8/layout/cycle5"/>
    <dgm:cxn modelId="{C0B3C3BA-7114-8143-B02C-2B75812E0123}" type="presParOf" srcId="{9DD09F5B-54DA-486E-B1F2-B9DF062C693C}" destId="{CD29E168-299A-4C5D-BC30-D2759646ED08}" srcOrd="2" destOrd="0" presId="urn:microsoft.com/office/officeart/2005/8/layout/cycle5"/>
    <dgm:cxn modelId="{01F0F868-D36A-1141-A681-A2D82F5140A6}" type="presParOf" srcId="{9DD09F5B-54DA-486E-B1F2-B9DF062C693C}" destId="{765E57B7-C5BB-47F4-A99E-C72B9FDDCFBF}" srcOrd="3" destOrd="0" presId="urn:microsoft.com/office/officeart/2005/8/layout/cycle5"/>
    <dgm:cxn modelId="{A27B9E0A-6DB0-E840-B22F-236307DB349D}" type="presParOf" srcId="{9DD09F5B-54DA-486E-B1F2-B9DF062C693C}" destId="{F53B6374-3D35-415E-AD0E-B269849C86F0}" srcOrd="4" destOrd="0" presId="urn:microsoft.com/office/officeart/2005/8/layout/cycle5"/>
    <dgm:cxn modelId="{6170F420-1C5C-C947-9DE3-1F4A72E5EFDE}" type="presParOf" srcId="{9DD09F5B-54DA-486E-B1F2-B9DF062C693C}" destId="{892E9827-0191-4F82-806E-3E8F7B6ABA88}" srcOrd="5" destOrd="0" presId="urn:microsoft.com/office/officeart/2005/8/layout/cycle5"/>
    <dgm:cxn modelId="{BDD2AA2C-B26D-B745-AD71-D7C5DB56DF3E}" type="presParOf" srcId="{9DD09F5B-54DA-486E-B1F2-B9DF062C693C}" destId="{6342AACD-2DA8-4E2B-9377-BEFFF1124EE2}" srcOrd="6" destOrd="0" presId="urn:microsoft.com/office/officeart/2005/8/layout/cycle5"/>
    <dgm:cxn modelId="{B3668794-C383-9040-B019-EF4979539D18}" type="presParOf" srcId="{9DD09F5B-54DA-486E-B1F2-B9DF062C693C}" destId="{569B6E97-18CB-444C-95EB-17B6AE797C1B}" srcOrd="7" destOrd="0" presId="urn:microsoft.com/office/officeart/2005/8/layout/cycle5"/>
    <dgm:cxn modelId="{185C456E-BEC1-2C47-A37C-AECEEAF56285}" type="presParOf" srcId="{9DD09F5B-54DA-486E-B1F2-B9DF062C693C}" destId="{FABD0E5D-C2CB-42B6-B7B9-4AA72449C40C}" srcOrd="8" destOrd="0" presId="urn:microsoft.com/office/officeart/2005/8/layout/cycle5"/>
    <dgm:cxn modelId="{BD99B751-0C7B-024A-9329-46B39C169D20}" type="presParOf" srcId="{9DD09F5B-54DA-486E-B1F2-B9DF062C693C}" destId="{6418AF42-5986-4795-8AB8-40089F4E2AD9}" srcOrd="9" destOrd="0" presId="urn:microsoft.com/office/officeart/2005/8/layout/cycle5"/>
    <dgm:cxn modelId="{CD3CB387-23A1-304C-9C4F-AB58A06BACA4}" type="presParOf" srcId="{9DD09F5B-54DA-486E-B1F2-B9DF062C693C}" destId="{8C6CD8A7-FB79-4305-86FE-FEE86BE23691}" srcOrd="10" destOrd="0" presId="urn:microsoft.com/office/officeart/2005/8/layout/cycle5"/>
    <dgm:cxn modelId="{124C4D2A-4528-0D4E-A06A-CF88BAACD18D}" type="presParOf" srcId="{9DD09F5B-54DA-486E-B1F2-B9DF062C693C}" destId="{63740343-EBE3-4207-812A-E3D85ABD4F78}" srcOrd="11" destOrd="0" presId="urn:microsoft.com/office/officeart/2005/8/layout/cycle5"/>
    <dgm:cxn modelId="{CAD034A3-8BC9-2C4B-A5DC-E04EEAE0E1B5}" type="presParOf" srcId="{9DD09F5B-54DA-486E-B1F2-B9DF062C693C}" destId="{1FFB0944-0F30-4A08-B6C2-3D94F59E267D}" srcOrd="12" destOrd="0" presId="urn:microsoft.com/office/officeart/2005/8/layout/cycle5"/>
    <dgm:cxn modelId="{E5162FCF-A60B-F843-B38D-6319F5CF037E}" type="presParOf" srcId="{9DD09F5B-54DA-486E-B1F2-B9DF062C693C}" destId="{ABC35140-3582-48BE-8CFC-D089E485FFF4}" srcOrd="13" destOrd="0" presId="urn:microsoft.com/office/officeart/2005/8/layout/cycle5"/>
    <dgm:cxn modelId="{3B10FE00-244D-6044-B297-05226E4799E2}" type="presParOf" srcId="{9DD09F5B-54DA-486E-B1F2-B9DF062C693C}" destId="{871763A4-FFC7-4243-AB36-801D6234EDB2}" srcOrd="14" destOrd="0" presId="urn:microsoft.com/office/officeart/2005/8/layout/cycle5"/>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82C68-A920-4991-B6D6-828A4B453E3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DCE75A0-B32F-4A68-8991-084A57FA6B22}">
      <dgm:prSet phldrT="[Text]" custT="1"/>
      <dgm:spPr/>
      <dgm:t>
        <a:bodyPr/>
        <a:lstStyle/>
        <a:p>
          <a:r>
            <a:rPr lang="en-US" sz="2000" b="1" dirty="0"/>
            <a:t>War for Leadership</a:t>
          </a:r>
        </a:p>
      </dgm:t>
    </dgm:pt>
    <dgm:pt modelId="{FAD857AC-01D5-4A59-A790-ACB2286A8106}" type="parTrans" cxnId="{4BEC661A-F83E-43C3-AF7A-4051BCC0FDEC}">
      <dgm:prSet/>
      <dgm:spPr/>
      <dgm:t>
        <a:bodyPr/>
        <a:lstStyle/>
        <a:p>
          <a:endParaRPr lang="en-US"/>
        </a:p>
      </dgm:t>
    </dgm:pt>
    <dgm:pt modelId="{A86D9571-6FEF-4871-9C01-F346476AFD4C}" type="sibTrans" cxnId="{4BEC661A-F83E-43C3-AF7A-4051BCC0FDEC}">
      <dgm:prSet/>
      <dgm:spPr/>
      <dgm:t>
        <a:bodyPr/>
        <a:lstStyle/>
        <a:p>
          <a:endParaRPr lang="en-US"/>
        </a:p>
      </dgm:t>
    </dgm:pt>
    <dgm:pt modelId="{BFA529F7-2A93-4A24-9C08-607A70C67D2B}">
      <dgm:prSet phldrT="[Text]" custT="1"/>
      <dgm:spPr/>
      <dgm:t>
        <a:bodyPr/>
        <a:lstStyle/>
        <a:p>
          <a:r>
            <a:rPr lang="en-US" sz="1600" b="1" dirty="0">
              <a:latin typeface="Arial Black" panose="020B0A04020102020204" pitchFamily="34" charset="0"/>
            </a:rPr>
            <a:t>Winner becomes leader; makes rules for the international system</a:t>
          </a:r>
        </a:p>
      </dgm:t>
    </dgm:pt>
    <dgm:pt modelId="{A70F31B0-40ED-40EA-8D36-CAF391B10EA4}" type="parTrans" cxnId="{CF555271-8FC1-4179-98E7-CD45C737EE27}">
      <dgm:prSet/>
      <dgm:spPr/>
      <dgm:t>
        <a:bodyPr/>
        <a:lstStyle/>
        <a:p>
          <a:endParaRPr lang="en-US"/>
        </a:p>
      </dgm:t>
    </dgm:pt>
    <dgm:pt modelId="{0E626818-6EC4-463C-98AA-451F743D06C8}" type="sibTrans" cxnId="{CF555271-8FC1-4179-98E7-CD45C737EE27}">
      <dgm:prSet/>
      <dgm:spPr/>
      <dgm:t>
        <a:bodyPr/>
        <a:lstStyle/>
        <a:p>
          <a:endParaRPr lang="en-US"/>
        </a:p>
      </dgm:t>
    </dgm:pt>
    <dgm:pt modelId="{F9CB0AFE-8CC4-4F30-99AC-474A35535567}">
      <dgm:prSet phldrT="[Text]" custT="1"/>
      <dgm:spPr/>
      <dgm:t>
        <a:bodyPr/>
        <a:lstStyle/>
        <a:p>
          <a:r>
            <a:rPr lang="en-US" sz="1800" b="1" dirty="0">
              <a:latin typeface="Arial Black" panose="020B0A04020102020204" pitchFamily="34" charset="0"/>
            </a:rPr>
            <a:t>Rules</a:t>
          </a:r>
          <a:r>
            <a:rPr lang="en-US" sz="1800" b="1" baseline="0" dirty="0">
              <a:latin typeface="Arial Black" panose="020B0A04020102020204" pitchFamily="34" charset="0"/>
            </a:rPr>
            <a:t> deviate from Humane Authority; leader loses legitimacy</a:t>
          </a:r>
          <a:endParaRPr lang="en-US" sz="1800" b="1" dirty="0">
            <a:latin typeface="Arial Black" panose="020B0A04020102020204" pitchFamily="34" charset="0"/>
          </a:endParaRPr>
        </a:p>
      </dgm:t>
    </dgm:pt>
    <dgm:pt modelId="{C7680598-A69F-4E4D-9988-C0A87B9264F1}" type="parTrans" cxnId="{6DF16238-C2A3-485C-8547-118A2EB14527}">
      <dgm:prSet/>
      <dgm:spPr/>
      <dgm:t>
        <a:bodyPr/>
        <a:lstStyle/>
        <a:p>
          <a:endParaRPr lang="en-US"/>
        </a:p>
      </dgm:t>
    </dgm:pt>
    <dgm:pt modelId="{9D90EE48-F326-4FEB-8EB7-94F1810E179F}" type="sibTrans" cxnId="{6DF16238-C2A3-485C-8547-118A2EB14527}">
      <dgm:prSet/>
      <dgm:spPr/>
      <dgm:t>
        <a:bodyPr/>
        <a:lstStyle/>
        <a:p>
          <a:endParaRPr lang="en-US"/>
        </a:p>
      </dgm:t>
    </dgm:pt>
    <dgm:pt modelId="{D32529B6-01BC-4973-9F42-EBCD6F11AA29}">
      <dgm:prSet phldrT="[Text]" custT="1"/>
      <dgm:spPr/>
      <dgm:t>
        <a:bodyPr/>
        <a:lstStyle/>
        <a:p>
          <a:r>
            <a:rPr lang="en-US" sz="1800" b="1" dirty="0">
              <a:latin typeface="Arial Black" panose="020B0A04020102020204" pitchFamily="34" charset="0"/>
            </a:rPr>
            <a:t>Rise of challenger to the leader; new rules challenge old system </a:t>
          </a:r>
        </a:p>
      </dgm:t>
    </dgm:pt>
    <dgm:pt modelId="{4C9EE81E-F8EF-4E05-8792-A394358CD373}" type="parTrans" cxnId="{FCF3A7BE-E53E-4DBA-A420-615D8C14059D}">
      <dgm:prSet/>
      <dgm:spPr/>
      <dgm:t>
        <a:bodyPr/>
        <a:lstStyle/>
        <a:p>
          <a:endParaRPr lang="en-US"/>
        </a:p>
      </dgm:t>
    </dgm:pt>
    <dgm:pt modelId="{44721E76-31EF-4469-9A49-A7054C16F8C9}" type="sibTrans" cxnId="{FCF3A7BE-E53E-4DBA-A420-615D8C14059D}">
      <dgm:prSet/>
      <dgm:spPr/>
      <dgm:t>
        <a:bodyPr/>
        <a:lstStyle/>
        <a:p>
          <a:endParaRPr lang="en-US"/>
        </a:p>
      </dgm:t>
    </dgm:pt>
    <dgm:pt modelId="{2A600789-4787-457A-8FA0-A3DF9C364610}">
      <dgm:prSet phldrT="[Text]" custT="1"/>
      <dgm:spPr/>
      <dgm:t>
        <a:bodyPr/>
        <a:lstStyle/>
        <a:p>
          <a:r>
            <a:rPr lang="en-US" sz="1600" b="1" dirty="0">
              <a:latin typeface="Arial Black" panose="020B0A04020102020204" pitchFamily="34" charset="0"/>
            </a:rPr>
            <a:t>Rules based on Humane Authority; earn legitimacy</a:t>
          </a:r>
        </a:p>
      </dgm:t>
    </dgm:pt>
    <dgm:pt modelId="{23F4E67A-EE45-4A93-A1C9-4601EAEBCE98}" type="sibTrans" cxnId="{0E0D02B9-7CFB-42DE-8675-C3855FBCE46B}">
      <dgm:prSet/>
      <dgm:spPr/>
      <dgm:t>
        <a:bodyPr/>
        <a:lstStyle/>
        <a:p>
          <a:endParaRPr lang="en-US"/>
        </a:p>
      </dgm:t>
    </dgm:pt>
    <dgm:pt modelId="{033999FC-9AA1-47EA-9AFC-529880A39F70}" type="parTrans" cxnId="{0E0D02B9-7CFB-42DE-8675-C3855FBCE46B}">
      <dgm:prSet/>
      <dgm:spPr/>
      <dgm:t>
        <a:bodyPr/>
        <a:lstStyle/>
        <a:p>
          <a:endParaRPr lang="en-US"/>
        </a:p>
      </dgm:t>
    </dgm:pt>
    <dgm:pt modelId="{9DD09F5B-54DA-486E-B1F2-B9DF062C693C}" type="pres">
      <dgm:prSet presAssocID="{9CA82C68-A920-4991-B6D6-828A4B453E38}" presName="cycle" presStyleCnt="0">
        <dgm:presLayoutVars>
          <dgm:dir/>
          <dgm:resizeHandles val="exact"/>
        </dgm:presLayoutVars>
      </dgm:prSet>
      <dgm:spPr/>
    </dgm:pt>
    <dgm:pt modelId="{45AEF99F-AA20-4871-BE91-06254606D0A4}" type="pres">
      <dgm:prSet presAssocID="{4DCE75A0-B32F-4A68-8991-084A57FA6B22}" presName="node" presStyleLbl="node1" presStyleIdx="0" presStyleCnt="5" custScaleX="111198" custScaleY="53989">
        <dgm:presLayoutVars>
          <dgm:bulletEnabled val="1"/>
        </dgm:presLayoutVars>
      </dgm:prSet>
      <dgm:spPr/>
    </dgm:pt>
    <dgm:pt modelId="{F70FBCB1-D7DE-437F-9036-7730A2C57071}" type="pres">
      <dgm:prSet presAssocID="{4DCE75A0-B32F-4A68-8991-084A57FA6B22}" presName="spNode" presStyleCnt="0"/>
      <dgm:spPr/>
    </dgm:pt>
    <dgm:pt modelId="{CD29E168-299A-4C5D-BC30-D2759646ED08}" type="pres">
      <dgm:prSet presAssocID="{A86D9571-6FEF-4871-9C01-F346476AFD4C}" presName="sibTrans" presStyleLbl="sibTrans1D1" presStyleIdx="0" presStyleCnt="5"/>
      <dgm:spPr/>
    </dgm:pt>
    <dgm:pt modelId="{765E57B7-C5BB-47F4-A99E-C72B9FDDCFBF}" type="pres">
      <dgm:prSet presAssocID="{BFA529F7-2A93-4A24-9C08-607A70C67D2B}" presName="node" presStyleLbl="node1" presStyleIdx="1" presStyleCnt="5" custScaleX="170981" custScaleY="113230" custRadScaleRad="104416" custRadScaleInc="-9562">
        <dgm:presLayoutVars>
          <dgm:bulletEnabled val="1"/>
        </dgm:presLayoutVars>
      </dgm:prSet>
      <dgm:spPr/>
    </dgm:pt>
    <dgm:pt modelId="{F53B6374-3D35-415E-AD0E-B269849C86F0}" type="pres">
      <dgm:prSet presAssocID="{BFA529F7-2A93-4A24-9C08-607A70C67D2B}" presName="spNode" presStyleCnt="0"/>
      <dgm:spPr/>
    </dgm:pt>
    <dgm:pt modelId="{892E9827-0191-4F82-806E-3E8F7B6ABA88}" type="pres">
      <dgm:prSet presAssocID="{0E626818-6EC4-463C-98AA-451F743D06C8}" presName="sibTrans" presStyleLbl="sibTrans1D1" presStyleIdx="1" presStyleCnt="5"/>
      <dgm:spPr/>
    </dgm:pt>
    <dgm:pt modelId="{6342AACD-2DA8-4E2B-9377-BEFFF1124EE2}" type="pres">
      <dgm:prSet presAssocID="{2A600789-4787-457A-8FA0-A3DF9C364610}" presName="node" presStyleLbl="node1" presStyleIdx="2" presStyleCnt="5" custScaleX="150963" custRadScaleRad="135033" custRadScaleInc="-69636">
        <dgm:presLayoutVars>
          <dgm:bulletEnabled val="1"/>
        </dgm:presLayoutVars>
      </dgm:prSet>
      <dgm:spPr/>
    </dgm:pt>
    <dgm:pt modelId="{569B6E97-18CB-444C-95EB-17B6AE797C1B}" type="pres">
      <dgm:prSet presAssocID="{2A600789-4787-457A-8FA0-A3DF9C364610}" presName="spNode" presStyleCnt="0"/>
      <dgm:spPr/>
    </dgm:pt>
    <dgm:pt modelId="{FABD0E5D-C2CB-42B6-B7B9-4AA72449C40C}" type="pres">
      <dgm:prSet presAssocID="{23F4E67A-EE45-4A93-A1C9-4601EAEBCE98}" presName="sibTrans" presStyleLbl="sibTrans1D1" presStyleIdx="2" presStyleCnt="5"/>
      <dgm:spPr/>
    </dgm:pt>
    <dgm:pt modelId="{6418AF42-5986-4795-8AB8-40089F4E2AD9}" type="pres">
      <dgm:prSet presAssocID="{F9CB0AFE-8CC4-4F30-99AC-474A35535567}" presName="node" presStyleLbl="node1" presStyleIdx="3" presStyleCnt="5" custScaleX="169501" custRadScaleRad="108372" custRadScaleInc="20782">
        <dgm:presLayoutVars>
          <dgm:bulletEnabled val="1"/>
        </dgm:presLayoutVars>
      </dgm:prSet>
      <dgm:spPr/>
    </dgm:pt>
    <dgm:pt modelId="{8C6CD8A7-FB79-4305-86FE-FEE86BE23691}" type="pres">
      <dgm:prSet presAssocID="{F9CB0AFE-8CC4-4F30-99AC-474A35535567}" presName="spNode" presStyleCnt="0"/>
      <dgm:spPr/>
    </dgm:pt>
    <dgm:pt modelId="{63740343-EBE3-4207-812A-E3D85ABD4F78}" type="pres">
      <dgm:prSet presAssocID="{9D90EE48-F326-4FEB-8EB7-94F1810E179F}" presName="sibTrans" presStyleLbl="sibTrans1D1" presStyleIdx="3" presStyleCnt="5"/>
      <dgm:spPr/>
    </dgm:pt>
    <dgm:pt modelId="{1FFB0944-0F30-4A08-B6C2-3D94F59E267D}" type="pres">
      <dgm:prSet presAssocID="{D32529B6-01BC-4973-9F42-EBCD6F11AA29}" presName="node" presStyleLbl="node1" presStyleIdx="4" presStyleCnt="5" custScaleX="164955" custScaleY="95681" custRadScaleRad="127335" custRadScaleInc="-3238">
        <dgm:presLayoutVars>
          <dgm:bulletEnabled val="1"/>
        </dgm:presLayoutVars>
      </dgm:prSet>
      <dgm:spPr/>
    </dgm:pt>
    <dgm:pt modelId="{ABC35140-3582-48BE-8CFC-D089E485FFF4}" type="pres">
      <dgm:prSet presAssocID="{D32529B6-01BC-4973-9F42-EBCD6F11AA29}" presName="spNode" presStyleCnt="0"/>
      <dgm:spPr/>
    </dgm:pt>
    <dgm:pt modelId="{871763A4-FFC7-4243-AB36-801D6234EDB2}" type="pres">
      <dgm:prSet presAssocID="{44721E76-31EF-4469-9A49-A7054C16F8C9}" presName="sibTrans" presStyleLbl="sibTrans1D1" presStyleIdx="4" presStyleCnt="5"/>
      <dgm:spPr/>
    </dgm:pt>
  </dgm:ptLst>
  <dgm:cxnLst>
    <dgm:cxn modelId="{51D77801-E9BC-5C4F-B441-952501723F73}" type="presOf" srcId="{A86D9571-6FEF-4871-9C01-F346476AFD4C}" destId="{CD29E168-299A-4C5D-BC30-D2759646ED08}" srcOrd="0" destOrd="0" presId="urn:microsoft.com/office/officeart/2005/8/layout/cycle5"/>
    <dgm:cxn modelId="{4BEC661A-F83E-43C3-AF7A-4051BCC0FDEC}" srcId="{9CA82C68-A920-4991-B6D6-828A4B453E38}" destId="{4DCE75A0-B32F-4A68-8991-084A57FA6B22}" srcOrd="0" destOrd="0" parTransId="{FAD857AC-01D5-4A59-A790-ACB2286A8106}" sibTransId="{A86D9571-6FEF-4871-9C01-F346476AFD4C}"/>
    <dgm:cxn modelId="{5DC9E01F-F462-1149-9371-4A8C56F93448}" type="presOf" srcId="{BFA529F7-2A93-4A24-9C08-607A70C67D2B}" destId="{765E57B7-C5BB-47F4-A99E-C72B9FDDCFBF}" srcOrd="0" destOrd="0" presId="urn:microsoft.com/office/officeart/2005/8/layout/cycle5"/>
    <dgm:cxn modelId="{AF269E30-E154-6E42-913F-D0ADA7CA145A}" type="presOf" srcId="{F9CB0AFE-8CC4-4F30-99AC-474A35535567}" destId="{6418AF42-5986-4795-8AB8-40089F4E2AD9}" srcOrd="0" destOrd="0" presId="urn:microsoft.com/office/officeart/2005/8/layout/cycle5"/>
    <dgm:cxn modelId="{6DF16238-C2A3-485C-8547-118A2EB14527}" srcId="{9CA82C68-A920-4991-B6D6-828A4B453E38}" destId="{F9CB0AFE-8CC4-4F30-99AC-474A35535567}" srcOrd="3" destOrd="0" parTransId="{C7680598-A69F-4E4D-9988-C0A87B9264F1}" sibTransId="{9D90EE48-F326-4FEB-8EB7-94F1810E179F}"/>
    <dgm:cxn modelId="{E38A9C5B-BF12-2E43-B19C-01815DF2E9F7}" type="presOf" srcId="{D32529B6-01BC-4973-9F42-EBCD6F11AA29}" destId="{1FFB0944-0F30-4A08-B6C2-3D94F59E267D}" srcOrd="0" destOrd="0" presId="urn:microsoft.com/office/officeart/2005/8/layout/cycle5"/>
    <dgm:cxn modelId="{B3D4104B-C951-864D-8392-FF910696A3EB}" type="presOf" srcId="{44721E76-31EF-4469-9A49-A7054C16F8C9}" destId="{871763A4-FFC7-4243-AB36-801D6234EDB2}" srcOrd="0" destOrd="0" presId="urn:microsoft.com/office/officeart/2005/8/layout/cycle5"/>
    <dgm:cxn modelId="{CF555271-8FC1-4179-98E7-CD45C737EE27}" srcId="{9CA82C68-A920-4991-B6D6-828A4B453E38}" destId="{BFA529F7-2A93-4A24-9C08-607A70C67D2B}" srcOrd="1" destOrd="0" parTransId="{A70F31B0-40ED-40EA-8D36-CAF391B10EA4}" sibTransId="{0E626818-6EC4-463C-98AA-451F743D06C8}"/>
    <dgm:cxn modelId="{4C9C6B52-9F8F-9545-93EA-5B2E560E5F6B}" type="presOf" srcId="{0E626818-6EC4-463C-98AA-451F743D06C8}" destId="{892E9827-0191-4F82-806E-3E8F7B6ABA88}" srcOrd="0" destOrd="0" presId="urn:microsoft.com/office/officeart/2005/8/layout/cycle5"/>
    <dgm:cxn modelId="{CD690479-CEC5-3641-8E38-3848F1BFD16D}" type="presOf" srcId="{9CA82C68-A920-4991-B6D6-828A4B453E38}" destId="{9DD09F5B-54DA-486E-B1F2-B9DF062C693C}" srcOrd="0" destOrd="0" presId="urn:microsoft.com/office/officeart/2005/8/layout/cycle5"/>
    <dgm:cxn modelId="{ED7E28A6-309A-B04B-8367-6DB5597E6F36}" type="presOf" srcId="{4DCE75A0-B32F-4A68-8991-084A57FA6B22}" destId="{45AEF99F-AA20-4871-BE91-06254606D0A4}" srcOrd="0" destOrd="0" presId="urn:microsoft.com/office/officeart/2005/8/layout/cycle5"/>
    <dgm:cxn modelId="{0E0D02B9-7CFB-42DE-8675-C3855FBCE46B}" srcId="{9CA82C68-A920-4991-B6D6-828A4B453E38}" destId="{2A600789-4787-457A-8FA0-A3DF9C364610}" srcOrd="2" destOrd="0" parTransId="{033999FC-9AA1-47EA-9AFC-529880A39F70}" sibTransId="{23F4E67A-EE45-4A93-A1C9-4601EAEBCE98}"/>
    <dgm:cxn modelId="{FCF3A7BE-E53E-4DBA-A420-615D8C14059D}" srcId="{9CA82C68-A920-4991-B6D6-828A4B453E38}" destId="{D32529B6-01BC-4973-9F42-EBCD6F11AA29}" srcOrd="4" destOrd="0" parTransId="{4C9EE81E-F8EF-4E05-8792-A394358CD373}" sibTransId="{44721E76-31EF-4469-9A49-A7054C16F8C9}"/>
    <dgm:cxn modelId="{CFD157EF-303B-364B-A174-B3B0D2E18153}" type="presOf" srcId="{23F4E67A-EE45-4A93-A1C9-4601EAEBCE98}" destId="{FABD0E5D-C2CB-42B6-B7B9-4AA72449C40C}" srcOrd="0" destOrd="0" presId="urn:microsoft.com/office/officeart/2005/8/layout/cycle5"/>
    <dgm:cxn modelId="{B9AF06F8-1109-7548-A14A-577FD91A68BA}" type="presOf" srcId="{9D90EE48-F326-4FEB-8EB7-94F1810E179F}" destId="{63740343-EBE3-4207-812A-E3D85ABD4F78}" srcOrd="0" destOrd="0" presId="urn:microsoft.com/office/officeart/2005/8/layout/cycle5"/>
    <dgm:cxn modelId="{1E32BDFC-8951-AC43-9E85-860DF0448892}" type="presOf" srcId="{2A600789-4787-457A-8FA0-A3DF9C364610}" destId="{6342AACD-2DA8-4E2B-9377-BEFFF1124EE2}" srcOrd="0" destOrd="0" presId="urn:microsoft.com/office/officeart/2005/8/layout/cycle5"/>
    <dgm:cxn modelId="{A0F16270-DF27-334A-ABBE-5A4F04D14352}" type="presParOf" srcId="{9DD09F5B-54DA-486E-B1F2-B9DF062C693C}" destId="{45AEF99F-AA20-4871-BE91-06254606D0A4}" srcOrd="0" destOrd="0" presId="urn:microsoft.com/office/officeart/2005/8/layout/cycle5"/>
    <dgm:cxn modelId="{864C2F41-24C8-9E4B-837F-583B72FA6182}" type="presParOf" srcId="{9DD09F5B-54DA-486E-B1F2-B9DF062C693C}" destId="{F70FBCB1-D7DE-437F-9036-7730A2C57071}" srcOrd="1" destOrd="0" presId="urn:microsoft.com/office/officeart/2005/8/layout/cycle5"/>
    <dgm:cxn modelId="{C0B3C3BA-7114-8143-B02C-2B75812E0123}" type="presParOf" srcId="{9DD09F5B-54DA-486E-B1F2-B9DF062C693C}" destId="{CD29E168-299A-4C5D-BC30-D2759646ED08}" srcOrd="2" destOrd="0" presId="urn:microsoft.com/office/officeart/2005/8/layout/cycle5"/>
    <dgm:cxn modelId="{01F0F868-D36A-1141-A681-A2D82F5140A6}" type="presParOf" srcId="{9DD09F5B-54DA-486E-B1F2-B9DF062C693C}" destId="{765E57B7-C5BB-47F4-A99E-C72B9FDDCFBF}" srcOrd="3" destOrd="0" presId="urn:microsoft.com/office/officeart/2005/8/layout/cycle5"/>
    <dgm:cxn modelId="{A27B9E0A-6DB0-E840-B22F-236307DB349D}" type="presParOf" srcId="{9DD09F5B-54DA-486E-B1F2-B9DF062C693C}" destId="{F53B6374-3D35-415E-AD0E-B269849C86F0}" srcOrd="4" destOrd="0" presId="urn:microsoft.com/office/officeart/2005/8/layout/cycle5"/>
    <dgm:cxn modelId="{6170F420-1C5C-C947-9DE3-1F4A72E5EFDE}" type="presParOf" srcId="{9DD09F5B-54DA-486E-B1F2-B9DF062C693C}" destId="{892E9827-0191-4F82-806E-3E8F7B6ABA88}" srcOrd="5" destOrd="0" presId="urn:microsoft.com/office/officeart/2005/8/layout/cycle5"/>
    <dgm:cxn modelId="{BDD2AA2C-B26D-B745-AD71-D7C5DB56DF3E}" type="presParOf" srcId="{9DD09F5B-54DA-486E-B1F2-B9DF062C693C}" destId="{6342AACD-2DA8-4E2B-9377-BEFFF1124EE2}" srcOrd="6" destOrd="0" presId="urn:microsoft.com/office/officeart/2005/8/layout/cycle5"/>
    <dgm:cxn modelId="{B3668794-C383-9040-B019-EF4979539D18}" type="presParOf" srcId="{9DD09F5B-54DA-486E-B1F2-B9DF062C693C}" destId="{569B6E97-18CB-444C-95EB-17B6AE797C1B}" srcOrd="7" destOrd="0" presId="urn:microsoft.com/office/officeart/2005/8/layout/cycle5"/>
    <dgm:cxn modelId="{185C456E-BEC1-2C47-A37C-AECEEAF56285}" type="presParOf" srcId="{9DD09F5B-54DA-486E-B1F2-B9DF062C693C}" destId="{FABD0E5D-C2CB-42B6-B7B9-4AA72449C40C}" srcOrd="8" destOrd="0" presId="urn:microsoft.com/office/officeart/2005/8/layout/cycle5"/>
    <dgm:cxn modelId="{BD99B751-0C7B-024A-9329-46B39C169D20}" type="presParOf" srcId="{9DD09F5B-54DA-486E-B1F2-B9DF062C693C}" destId="{6418AF42-5986-4795-8AB8-40089F4E2AD9}" srcOrd="9" destOrd="0" presId="urn:microsoft.com/office/officeart/2005/8/layout/cycle5"/>
    <dgm:cxn modelId="{CD3CB387-23A1-304C-9C4F-AB58A06BACA4}" type="presParOf" srcId="{9DD09F5B-54DA-486E-B1F2-B9DF062C693C}" destId="{8C6CD8A7-FB79-4305-86FE-FEE86BE23691}" srcOrd="10" destOrd="0" presId="urn:microsoft.com/office/officeart/2005/8/layout/cycle5"/>
    <dgm:cxn modelId="{124C4D2A-4528-0D4E-A06A-CF88BAACD18D}" type="presParOf" srcId="{9DD09F5B-54DA-486E-B1F2-B9DF062C693C}" destId="{63740343-EBE3-4207-812A-E3D85ABD4F78}" srcOrd="11" destOrd="0" presId="urn:microsoft.com/office/officeart/2005/8/layout/cycle5"/>
    <dgm:cxn modelId="{CAD034A3-8BC9-2C4B-A5DC-E04EEAE0E1B5}" type="presParOf" srcId="{9DD09F5B-54DA-486E-B1F2-B9DF062C693C}" destId="{1FFB0944-0F30-4A08-B6C2-3D94F59E267D}" srcOrd="12" destOrd="0" presId="urn:microsoft.com/office/officeart/2005/8/layout/cycle5"/>
    <dgm:cxn modelId="{E5162FCF-A60B-F843-B38D-6319F5CF037E}" type="presParOf" srcId="{9DD09F5B-54DA-486E-B1F2-B9DF062C693C}" destId="{ABC35140-3582-48BE-8CFC-D089E485FFF4}" srcOrd="13" destOrd="0" presId="urn:microsoft.com/office/officeart/2005/8/layout/cycle5"/>
    <dgm:cxn modelId="{3B10FE00-244D-6044-B297-05226E4799E2}" type="presParOf" srcId="{9DD09F5B-54DA-486E-B1F2-B9DF062C693C}" destId="{871763A4-FFC7-4243-AB36-801D6234EDB2}" srcOrd="14" destOrd="0" presId="urn:microsoft.com/office/officeart/2005/8/layout/cycle5"/>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47A5-DBBB-42C7-8214-B6E5E7A13918}">
      <dsp:nvSpPr>
        <dsp:cNvPr id="0" name=""/>
        <dsp:cNvSpPr/>
      </dsp:nvSpPr>
      <dsp:spPr>
        <a:xfrm>
          <a:off x="4683674" y="62373"/>
          <a:ext cx="2154456"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Black" panose="020B0A04020102020204" pitchFamily="34" charset="0"/>
            </a:rPr>
            <a:t>Hegemonic War</a:t>
          </a:r>
        </a:p>
      </dsp:txBody>
      <dsp:txXfrm>
        <a:off x="4683674" y="62373"/>
        <a:ext cx="2154456" cy="1225153"/>
      </dsp:txXfrm>
    </dsp:sp>
    <dsp:sp modelId="{503C2448-DA2D-4DF6-80ED-88E2B1719912}">
      <dsp:nvSpPr>
        <dsp:cNvPr id="0" name=""/>
        <dsp:cNvSpPr/>
      </dsp:nvSpPr>
      <dsp:spPr>
        <a:xfrm>
          <a:off x="1808230" y="-956429"/>
          <a:ext cx="4597646" cy="4597646"/>
        </a:xfrm>
        <a:prstGeom prst="circularArrow">
          <a:avLst>
            <a:gd name="adj1" fmla="val 5196"/>
            <a:gd name="adj2" fmla="val 335628"/>
            <a:gd name="adj3" fmla="val 1376043"/>
            <a:gd name="adj4" fmla="val 21507527"/>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9C8FE-BE36-4D89-B40B-52D77EDBDA16}">
      <dsp:nvSpPr>
        <dsp:cNvPr id="0" name=""/>
        <dsp:cNvSpPr/>
      </dsp:nvSpPr>
      <dsp:spPr>
        <a:xfrm>
          <a:off x="4792018" y="2316673"/>
          <a:ext cx="2015180"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Black" panose="020B0A04020102020204" pitchFamily="34" charset="0"/>
            </a:rPr>
            <a:t>Winner becomes </a:t>
          </a:r>
          <a:r>
            <a:rPr lang="en-US" sz="2400" b="1" kern="1200" dirty="0" err="1">
              <a:solidFill>
                <a:schemeClr val="tx1"/>
              </a:solidFill>
              <a:latin typeface="Arial Black" panose="020B0A04020102020204" pitchFamily="34" charset="0"/>
            </a:rPr>
            <a:t>Hegemon</a:t>
          </a:r>
          <a:endParaRPr lang="en-US" sz="2400" b="1" kern="1200" dirty="0">
            <a:solidFill>
              <a:schemeClr val="tx1"/>
            </a:solidFill>
            <a:latin typeface="Arial Black" panose="020B0A04020102020204" pitchFamily="34" charset="0"/>
          </a:endParaRPr>
        </a:p>
      </dsp:txBody>
      <dsp:txXfrm>
        <a:off x="4792018" y="2316673"/>
        <a:ext cx="2015180" cy="1225153"/>
      </dsp:txXfrm>
    </dsp:sp>
    <dsp:sp modelId="{186C055D-A7A9-46C1-9141-C0188E24BF3D}">
      <dsp:nvSpPr>
        <dsp:cNvPr id="0" name=""/>
        <dsp:cNvSpPr/>
      </dsp:nvSpPr>
      <dsp:spPr>
        <a:xfrm>
          <a:off x="1557243" y="4436"/>
          <a:ext cx="4597646" cy="4597646"/>
        </a:xfrm>
        <a:prstGeom prst="circularArrow">
          <a:avLst>
            <a:gd name="adj1" fmla="val 5196"/>
            <a:gd name="adj2" fmla="val 335628"/>
            <a:gd name="adj3" fmla="val 3214719"/>
            <a:gd name="adj4" fmla="val 2242971"/>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230F6-B187-4B03-9F06-50FDE777E6C1}">
      <dsp:nvSpPr>
        <dsp:cNvPr id="0" name=""/>
        <dsp:cNvSpPr/>
      </dsp:nvSpPr>
      <dsp:spPr>
        <a:xfrm>
          <a:off x="2907729" y="3727846"/>
          <a:ext cx="1993752"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Black" panose="020B0A04020102020204" pitchFamily="34" charset="0"/>
            </a:rPr>
            <a:t>Hegemon </a:t>
          </a:r>
        </a:p>
        <a:p>
          <a:pPr marL="0" lvl="0" indent="0" algn="ctr" defTabSz="1066800">
            <a:lnSpc>
              <a:spcPct val="90000"/>
            </a:lnSpc>
            <a:spcBef>
              <a:spcPct val="0"/>
            </a:spcBef>
            <a:spcAft>
              <a:spcPct val="35000"/>
            </a:spcAft>
            <a:buNone/>
          </a:pPr>
          <a:r>
            <a:rPr lang="en-US" sz="2400" b="1" kern="1200" dirty="0">
              <a:solidFill>
                <a:schemeClr val="tx1"/>
              </a:solidFill>
              <a:latin typeface="Arial Black" panose="020B0A04020102020204" pitchFamily="34" charset="0"/>
            </a:rPr>
            <a:t>Rules </a:t>
          </a:r>
        </a:p>
      </dsp:txBody>
      <dsp:txXfrm>
        <a:off x="2907729" y="3727846"/>
        <a:ext cx="1993752" cy="1225153"/>
      </dsp:txXfrm>
    </dsp:sp>
    <dsp:sp modelId="{2B2C4B94-B735-4117-ABF1-F48804112874}">
      <dsp:nvSpPr>
        <dsp:cNvPr id="0" name=""/>
        <dsp:cNvSpPr/>
      </dsp:nvSpPr>
      <dsp:spPr>
        <a:xfrm>
          <a:off x="1563621" y="3944"/>
          <a:ext cx="4597646" cy="4597646"/>
        </a:xfrm>
        <a:prstGeom prst="circularArrow">
          <a:avLst>
            <a:gd name="adj1" fmla="val 5196"/>
            <a:gd name="adj2" fmla="val 335628"/>
            <a:gd name="adj3" fmla="val 8220358"/>
            <a:gd name="adj4" fmla="val 7074256"/>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04359-F6AD-482D-8627-72F7A14127F4}">
      <dsp:nvSpPr>
        <dsp:cNvPr id="0" name=""/>
        <dsp:cNvSpPr/>
      </dsp:nvSpPr>
      <dsp:spPr>
        <a:xfrm>
          <a:off x="508001" y="2316673"/>
          <a:ext cx="2822556"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Arial Black" panose="020B0A04020102020204" pitchFamily="34" charset="0"/>
            </a:rPr>
            <a:t>Hegemon</a:t>
          </a:r>
          <a:r>
            <a:rPr lang="en-US" sz="2400" b="1" kern="1200" dirty="0">
              <a:solidFill>
                <a:schemeClr val="tx1"/>
              </a:solidFill>
              <a:latin typeface="Arial Black" panose="020B0A04020102020204" pitchFamily="34" charset="0"/>
            </a:rPr>
            <a:t> weakens</a:t>
          </a:r>
        </a:p>
      </dsp:txBody>
      <dsp:txXfrm>
        <a:off x="508001" y="2316673"/>
        <a:ext cx="2822556" cy="1225153"/>
      </dsp:txXfrm>
    </dsp:sp>
    <dsp:sp modelId="{E257E280-6240-45F8-9475-1945F9776ECB}">
      <dsp:nvSpPr>
        <dsp:cNvPr id="0" name=""/>
        <dsp:cNvSpPr/>
      </dsp:nvSpPr>
      <dsp:spPr>
        <a:xfrm>
          <a:off x="1390399" y="-798128"/>
          <a:ext cx="4597646" cy="4597646"/>
        </a:xfrm>
        <a:prstGeom prst="circularArrow">
          <a:avLst>
            <a:gd name="adj1" fmla="val 5196"/>
            <a:gd name="adj2" fmla="val 335628"/>
            <a:gd name="adj3" fmla="val 10914200"/>
            <a:gd name="adj4" fmla="val 9385356"/>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13690-B307-4098-A058-D83695DD2012}">
      <dsp:nvSpPr>
        <dsp:cNvPr id="0" name=""/>
        <dsp:cNvSpPr/>
      </dsp:nvSpPr>
      <dsp:spPr>
        <a:xfrm>
          <a:off x="1142066" y="9368"/>
          <a:ext cx="1896892"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Black" panose="020B0A04020102020204" pitchFamily="34" charset="0"/>
            </a:rPr>
            <a:t>Challenger Rises</a:t>
          </a:r>
        </a:p>
      </dsp:txBody>
      <dsp:txXfrm>
        <a:off x="1142066" y="9368"/>
        <a:ext cx="1896892" cy="1225153"/>
      </dsp:txXfrm>
    </dsp:sp>
    <dsp:sp modelId="{3F261ABF-F7FD-434E-923C-8A4AACA25965}">
      <dsp:nvSpPr>
        <dsp:cNvPr id="0" name=""/>
        <dsp:cNvSpPr/>
      </dsp:nvSpPr>
      <dsp:spPr>
        <a:xfrm>
          <a:off x="1653125" y="-473150"/>
          <a:ext cx="4597646" cy="4597646"/>
        </a:xfrm>
        <a:prstGeom prst="circularArrow">
          <a:avLst>
            <a:gd name="adj1" fmla="val 5196"/>
            <a:gd name="adj2" fmla="val 335628"/>
            <a:gd name="adj3" fmla="val 17675800"/>
            <a:gd name="adj4" fmla="val 14574967"/>
            <a:gd name="adj5" fmla="val 6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F99F-AA20-4871-BE91-06254606D0A4}">
      <dsp:nvSpPr>
        <dsp:cNvPr id="0" name=""/>
        <dsp:cNvSpPr/>
      </dsp:nvSpPr>
      <dsp:spPr>
        <a:xfrm>
          <a:off x="2943797" y="129917"/>
          <a:ext cx="1920470" cy="606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Hegemonic War</a:t>
          </a:r>
        </a:p>
      </dsp:txBody>
      <dsp:txXfrm>
        <a:off x="2973383" y="159503"/>
        <a:ext cx="1861298" cy="546907"/>
      </dsp:txXfrm>
    </dsp:sp>
    <dsp:sp modelId="{CD29E168-299A-4C5D-BC30-D2759646ED08}">
      <dsp:nvSpPr>
        <dsp:cNvPr id="0" name=""/>
        <dsp:cNvSpPr/>
      </dsp:nvSpPr>
      <dsp:spPr>
        <a:xfrm>
          <a:off x="1862714" y="516995"/>
          <a:ext cx="4487676" cy="4487676"/>
        </a:xfrm>
        <a:custGeom>
          <a:avLst/>
          <a:gdLst/>
          <a:ahLst/>
          <a:cxnLst/>
          <a:rect l="0" t="0" r="0" b="0"/>
          <a:pathLst>
            <a:path>
              <a:moveTo>
                <a:pt x="3196533" y="212291"/>
              </a:moveTo>
              <a:arcTo wR="2243838" hR="2243838" stAng="17707456" swAng="9851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5E57B7-C5BB-47F4-A99E-C72B9FDDCFBF}">
      <dsp:nvSpPr>
        <dsp:cNvPr id="0" name=""/>
        <dsp:cNvSpPr/>
      </dsp:nvSpPr>
      <dsp:spPr>
        <a:xfrm>
          <a:off x="4625026" y="1228588"/>
          <a:ext cx="2952967" cy="1271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anose="020B0A04020102020204" pitchFamily="34" charset="0"/>
            </a:rPr>
            <a:t>Winner becomes hegemon; makes rules for international  system</a:t>
          </a:r>
        </a:p>
      </dsp:txBody>
      <dsp:txXfrm>
        <a:off x="4687077" y="1290639"/>
        <a:ext cx="2828865" cy="1147015"/>
      </dsp:txXfrm>
    </dsp:sp>
    <dsp:sp modelId="{892E9827-0191-4F82-806E-3E8F7B6ABA88}">
      <dsp:nvSpPr>
        <dsp:cNvPr id="0" name=""/>
        <dsp:cNvSpPr/>
      </dsp:nvSpPr>
      <dsp:spPr>
        <a:xfrm>
          <a:off x="1878010" y="995568"/>
          <a:ext cx="4487676" cy="4487676"/>
        </a:xfrm>
        <a:custGeom>
          <a:avLst/>
          <a:gdLst/>
          <a:ahLst/>
          <a:cxnLst/>
          <a:rect l="0" t="0" r="0" b="0"/>
          <a:pathLst>
            <a:path>
              <a:moveTo>
                <a:pt x="4439138" y="1779651"/>
              </a:moveTo>
              <a:arcTo wR="2243838" hR="2243838" stAng="20883655" swAng="13545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42AACD-2DA8-4E2B-9377-BEFFF1124EE2}">
      <dsp:nvSpPr>
        <dsp:cNvPr id="0" name=""/>
        <dsp:cNvSpPr/>
      </dsp:nvSpPr>
      <dsp:spPr>
        <a:xfrm>
          <a:off x="4917966" y="3930800"/>
          <a:ext cx="1876672" cy="11225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Hegemon Rules System</a:t>
          </a:r>
        </a:p>
      </dsp:txBody>
      <dsp:txXfrm>
        <a:off x="4972767" y="3985601"/>
        <a:ext cx="1767070" cy="1012995"/>
      </dsp:txXfrm>
    </dsp:sp>
    <dsp:sp modelId="{FABD0E5D-C2CB-42B6-B7B9-4AA72449C40C}">
      <dsp:nvSpPr>
        <dsp:cNvPr id="0" name=""/>
        <dsp:cNvSpPr/>
      </dsp:nvSpPr>
      <dsp:spPr>
        <a:xfrm>
          <a:off x="2444040" y="606110"/>
          <a:ext cx="4487676" cy="4487676"/>
        </a:xfrm>
        <a:custGeom>
          <a:avLst/>
          <a:gdLst/>
          <a:ahLst/>
          <a:cxnLst/>
          <a:rect l="0" t="0" r="0" b="0"/>
          <a:pathLst>
            <a:path>
              <a:moveTo>
                <a:pt x="2410281" y="4481494"/>
              </a:moveTo>
              <a:arcTo wR="2243838" hR="2243838" stAng="5144760" swAng="12229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418AF42-5986-4795-8AB8-40089F4E2AD9}">
      <dsp:nvSpPr>
        <dsp:cNvPr id="0" name=""/>
        <dsp:cNvSpPr/>
      </dsp:nvSpPr>
      <dsp:spPr>
        <a:xfrm>
          <a:off x="1350513" y="3930799"/>
          <a:ext cx="2469248" cy="11225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Hegemon weakens; </a:t>
          </a:r>
        </a:p>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system  weakens</a:t>
          </a:r>
        </a:p>
      </dsp:txBody>
      <dsp:txXfrm>
        <a:off x="1405314" y="3985600"/>
        <a:ext cx="2359646" cy="1012995"/>
      </dsp:txXfrm>
    </dsp:sp>
    <dsp:sp modelId="{63740343-EBE3-4207-812A-E3D85ABD4F78}">
      <dsp:nvSpPr>
        <dsp:cNvPr id="0" name=""/>
        <dsp:cNvSpPr/>
      </dsp:nvSpPr>
      <dsp:spPr>
        <a:xfrm>
          <a:off x="1299899" y="18570"/>
          <a:ext cx="4487676" cy="4487676"/>
        </a:xfrm>
        <a:custGeom>
          <a:avLst/>
          <a:gdLst/>
          <a:ahLst/>
          <a:cxnLst/>
          <a:rect l="0" t="0" r="0" b="0"/>
          <a:pathLst>
            <a:path>
              <a:moveTo>
                <a:pt x="505009" y="3662035"/>
              </a:moveTo>
              <a:arcTo wR="2243838" hR="2243838" stAng="8447949" swAng="16604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FFB0944-0F30-4A08-B6C2-3D94F59E267D}">
      <dsp:nvSpPr>
        <dsp:cNvPr id="0" name=""/>
        <dsp:cNvSpPr/>
      </dsp:nvSpPr>
      <dsp:spPr>
        <a:xfrm>
          <a:off x="0" y="1293754"/>
          <a:ext cx="2848893" cy="107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Rise of challenger to hegemon and system</a:t>
          </a:r>
        </a:p>
      </dsp:txBody>
      <dsp:txXfrm>
        <a:off x="52434" y="1346188"/>
        <a:ext cx="2744025" cy="969244"/>
      </dsp:txXfrm>
    </dsp:sp>
    <dsp:sp modelId="{871763A4-FFC7-4243-AB36-801D6234EDB2}">
      <dsp:nvSpPr>
        <dsp:cNvPr id="0" name=""/>
        <dsp:cNvSpPr/>
      </dsp:nvSpPr>
      <dsp:spPr>
        <a:xfrm>
          <a:off x="1034400" y="623737"/>
          <a:ext cx="4487676" cy="4487676"/>
        </a:xfrm>
        <a:custGeom>
          <a:avLst/>
          <a:gdLst/>
          <a:ahLst/>
          <a:cxnLst/>
          <a:rect l="0" t="0" r="0" b="0"/>
          <a:pathLst>
            <a:path>
              <a:moveTo>
                <a:pt x="855928" y="480739"/>
              </a:moveTo>
              <a:arcTo wR="2243838" hR="2243838" stAng="13907413" swAng="13432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F99F-AA20-4871-BE91-06254606D0A4}">
      <dsp:nvSpPr>
        <dsp:cNvPr id="0" name=""/>
        <dsp:cNvSpPr/>
      </dsp:nvSpPr>
      <dsp:spPr>
        <a:xfrm>
          <a:off x="2943797" y="129917"/>
          <a:ext cx="1920470" cy="606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War for Leadership</a:t>
          </a:r>
        </a:p>
      </dsp:txBody>
      <dsp:txXfrm>
        <a:off x="2973383" y="159503"/>
        <a:ext cx="1861298" cy="546907"/>
      </dsp:txXfrm>
    </dsp:sp>
    <dsp:sp modelId="{CD29E168-299A-4C5D-BC30-D2759646ED08}">
      <dsp:nvSpPr>
        <dsp:cNvPr id="0" name=""/>
        <dsp:cNvSpPr/>
      </dsp:nvSpPr>
      <dsp:spPr>
        <a:xfrm>
          <a:off x="1862714" y="516995"/>
          <a:ext cx="4487676" cy="4487676"/>
        </a:xfrm>
        <a:custGeom>
          <a:avLst/>
          <a:gdLst/>
          <a:ahLst/>
          <a:cxnLst/>
          <a:rect l="0" t="0" r="0" b="0"/>
          <a:pathLst>
            <a:path>
              <a:moveTo>
                <a:pt x="3196533" y="212291"/>
              </a:moveTo>
              <a:arcTo wR="2243838" hR="2243838" stAng="17707456" swAng="9851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5E57B7-C5BB-47F4-A99E-C72B9FDDCFBF}">
      <dsp:nvSpPr>
        <dsp:cNvPr id="0" name=""/>
        <dsp:cNvSpPr/>
      </dsp:nvSpPr>
      <dsp:spPr>
        <a:xfrm>
          <a:off x="4625026" y="1228588"/>
          <a:ext cx="2952967" cy="1271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anose="020B0A04020102020204" pitchFamily="34" charset="0"/>
            </a:rPr>
            <a:t>Winner becomes leader; makes rules for the international system</a:t>
          </a:r>
        </a:p>
      </dsp:txBody>
      <dsp:txXfrm>
        <a:off x="4687077" y="1290639"/>
        <a:ext cx="2828865" cy="1147015"/>
      </dsp:txXfrm>
    </dsp:sp>
    <dsp:sp modelId="{892E9827-0191-4F82-806E-3E8F7B6ABA88}">
      <dsp:nvSpPr>
        <dsp:cNvPr id="0" name=""/>
        <dsp:cNvSpPr/>
      </dsp:nvSpPr>
      <dsp:spPr>
        <a:xfrm>
          <a:off x="2170160" y="1559552"/>
          <a:ext cx="4487676" cy="4487676"/>
        </a:xfrm>
        <a:custGeom>
          <a:avLst/>
          <a:gdLst/>
          <a:ahLst/>
          <a:cxnLst/>
          <a:rect l="0" t="0" r="0" b="0"/>
          <a:pathLst>
            <a:path>
              <a:moveTo>
                <a:pt x="4228411" y="1196804"/>
              </a:moveTo>
              <a:arcTo wR="2243838" hR="2243838" stAng="19931069" swAng="14329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42AACD-2DA8-4E2B-9377-BEFFF1124EE2}">
      <dsp:nvSpPr>
        <dsp:cNvPr id="0" name=""/>
        <dsp:cNvSpPr/>
      </dsp:nvSpPr>
      <dsp:spPr>
        <a:xfrm>
          <a:off x="5011039" y="3951062"/>
          <a:ext cx="2607241" cy="11225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panose="020B0A04020102020204" pitchFamily="34" charset="0"/>
            </a:rPr>
            <a:t>Rules based on Humane Authority; earn legitimacy</a:t>
          </a:r>
        </a:p>
      </dsp:txBody>
      <dsp:txXfrm>
        <a:off x="5065840" y="4005863"/>
        <a:ext cx="2497639" cy="1012995"/>
      </dsp:txXfrm>
    </dsp:sp>
    <dsp:sp modelId="{FABD0E5D-C2CB-42B6-B7B9-4AA72449C40C}">
      <dsp:nvSpPr>
        <dsp:cNvPr id="0" name=""/>
        <dsp:cNvSpPr/>
      </dsp:nvSpPr>
      <dsp:spPr>
        <a:xfrm>
          <a:off x="2381900" y="892336"/>
          <a:ext cx="4487676" cy="4487676"/>
        </a:xfrm>
        <a:custGeom>
          <a:avLst/>
          <a:gdLst/>
          <a:ahLst/>
          <a:cxnLst/>
          <a:rect l="0" t="0" r="0" b="0"/>
          <a:pathLst>
            <a:path>
              <a:moveTo>
                <a:pt x="2964413" y="4368828"/>
              </a:moveTo>
              <a:arcTo wR="2243838" hR="2243838" stAng="4276105" swAng="22477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418AF42-5986-4795-8AB8-40089F4E2AD9}">
      <dsp:nvSpPr>
        <dsp:cNvPr id="0" name=""/>
        <dsp:cNvSpPr/>
      </dsp:nvSpPr>
      <dsp:spPr>
        <a:xfrm>
          <a:off x="845390" y="3951061"/>
          <a:ext cx="2927406" cy="11225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Rules</a:t>
          </a:r>
          <a:r>
            <a:rPr lang="en-US" sz="1800" b="1" kern="1200" baseline="0" dirty="0">
              <a:latin typeface="Arial Black" panose="020B0A04020102020204" pitchFamily="34" charset="0"/>
            </a:rPr>
            <a:t> deviate from Humane Authority; leader loses legitimacy</a:t>
          </a:r>
          <a:endParaRPr lang="en-US" sz="1800" b="1" kern="1200" dirty="0">
            <a:latin typeface="Arial Black" panose="020B0A04020102020204" pitchFamily="34" charset="0"/>
          </a:endParaRPr>
        </a:p>
      </dsp:txBody>
      <dsp:txXfrm>
        <a:off x="900191" y="4005862"/>
        <a:ext cx="2817804" cy="1012995"/>
      </dsp:txXfrm>
    </dsp:sp>
    <dsp:sp modelId="{63740343-EBE3-4207-812A-E3D85ABD4F78}">
      <dsp:nvSpPr>
        <dsp:cNvPr id="0" name=""/>
        <dsp:cNvSpPr/>
      </dsp:nvSpPr>
      <dsp:spPr>
        <a:xfrm>
          <a:off x="1298622" y="253816"/>
          <a:ext cx="4487676" cy="4487676"/>
        </a:xfrm>
        <a:custGeom>
          <a:avLst/>
          <a:gdLst/>
          <a:ahLst/>
          <a:cxnLst/>
          <a:rect l="0" t="0" r="0" b="0"/>
          <a:pathLst>
            <a:path>
              <a:moveTo>
                <a:pt x="337716" y="3427692"/>
              </a:moveTo>
              <a:arcTo wR="2243838" hR="2243838" stAng="8889385" swAng="15979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FFB0944-0F30-4A08-B6C2-3D94F59E267D}">
      <dsp:nvSpPr>
        <dsp:cNvPr id="0" name=""/>
        <dsp:cNvSpPr/>
      </dsp:nvSpPr>
      <dsp:spPr>
        <a:xfrm>
          <a:off x="0" y="1293754"/>
          <a:ext cx="2848893" cy="107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Rise of challenger to the leader; new rules challenge old system </a:t>
          </a:r>
        </a:p>
      </dsp:txBody>
      <dsp:txXfrm>
        <a:off x="52434" y="1346188"/>
        <a:ext cx="2744025" cy="969244"/>
      </dsp:txXfrm>
    </dsp:sp>
    <dsp:sp modelId="{871763A4-FFC7-4243-AB36-801D6234EDB2}">
      <dsp:nvSpPr>
        <dsp:cNvPr id="0" name=""/>
        <dsp:cNvSpPr/>
      </dsp:nvSpPr>
      <dsp:spPr>
        <a:xfrm>
          <a:off x="1034400" y="623737"/>
          <a:ext cx="4487676" cy="4487676"/>
        </a:xfrm>
        <a:custGeom>
          <a:avLst/>
          <a:gdLst/>
          <a:ahLst/>
          <a:cxnLst/>
          <a:rect l="0" t="0" r="0" b="0"/>
          <a:pathLst>
            <a:path>
              <a:moveTo>
                <a:pt x="855928" y="480739"/>
              </a:moveTo>
              <a:arcTo wR="2243838" hR="2243838" stAng="13907413" swAng="13432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5684C-D595-4131-AF5C-205CF3FD6901}" type="datetimeFigureOut">
              <a:rPr lang="en-US" smtClean="0"/>
              <a:t>7/12/2023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D2A5C-95E0-4CA8-9514-F3ED03C335B0}" type="slidenum">
              <a:rPr lang="en-US" smtClean="0"/>
              <a:t>‹#›</a:t>
            </a:fld>
            <a:endParaRPr lang="en-US"/>
          </a:p>
        </p:txBody>
      </p:sp>
    </p:spTree>
    <p:extLst>
      <p:ext uri="{BB962C8B-B14F-4D97-AF65-F5344CB8AC3E}">
        <p14:creationId xmlns:p14="http://schemas.microsoft.com/office/powerpoint/2010/main" val="171826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54E6F12-9CFB-42FA-820C-362A9C46A26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ADB21D5D-01B5-4D33-825F-C70CF9533F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95E1A36B-E1F6-433F-A0C3-191F7BB1FB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28A3AB-9F85-496E-B669-06278F6C9FF7}" type="slidenum">
              <a:rPr lang="en-US" altLang="en-US">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54E6F12-9CFB-42FA-820C-362A9C46A26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ADB21D5D-01B5-4D33-825F-C70CF9533F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95E1A36B-E1F6-433F-A0C3-191F7BB1FB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28A3AB-9F85-496E-B669-06278F6C9FF7}"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199275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27A658E-7912-47DA-9E7B-FF2A1DC6872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83461DDF-EA70-4F38-B5B5-456B5104E8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694FF485-DC8D-4F3C-B6A5-D6729E09D51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CCC9F722-6D93-4868-8FFF-AED2427CDD36}"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4591B58-DFDB-4512-AB0D-673842A00B16}"/>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5FC6A027-B51A-456E-91D3-1A98395B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2CC6B922-1F09-46D3-A282-AD5400A2B4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FA57BA-E291-4CC9-9542-3833A0DC29E8}" type="slidenum">
              <a:rPr lang="en-US" altLang="en-US" sz="1200"/>
              <a:pPr eaLnBrk="1" hangingPunct="1"/>
              <a:t>11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4591B58-DFDB-4512-AB0D-673842A00B16}"/>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5FC6A027-B51A-456E-91D3-1A98395B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2CC6B922-1F09-46D3-A282-AD5400A2B4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FA57BA-E291-4CC9-9542-3833A0DC29E8}" type="slidenum">
              <a:rPr lang="en-US" altLang="en-US" sz="1200"/>
              <a:pPr eaLnBrk="1" hangingPunct="1"/>
              <a:t>21</a:t>
            </a:fld>
            <a:endParaRPr lang="en-US" altLang="en-US" sz="1200"/>
          </a:p>
        </p:txBody>
      </p:sp>
    </p:spTree>
    <p:extLst>
      <p:ext uri="{BB962C8B-B14F-4D97-AF65-F5344CB8AC3E}">
        <p14:creationId xmlns:p14="http://schemas.microsoft.com/office/powerpoint/2010/main" val="319359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Black" panose="020B0A04020102020204" pitchFamily="34" charset="0"/>
              </a:rPr>
              <a:t>“Domains under heaven, after a long period of division, tends to unite; after a long period of union, tends to divide. This has been so since antiquity. When the rule of the Zhou Dynasty weakened, seven contending kingdoms sprang up, warring one with another until the kingdom of Qin prevailed and possessed the empire. But when Qin's destiny had been fulfilled, arose two opposing kingdoms, Chu and Han, to fight for the mastery. And Han was the victor.”</a:t>
            </a:r>
            <a:endParaRPr lang="en-US" dirty="0"/>
          </a:p>
        </p:txBody>
      </p:sp>
      <p:sp>
        <p:nvSpPr>
          <p:cNvPr id="4" name="Slide Number Placeholder 3"/>
          <p:cNvSpPr>
            <a:spLocks noGrp="1"/>
          </p:cNvSpPr>
          <p:nvPr>
            <p:ph type="sldNum" sz="quarter" idx="5"/>
          </p:nvPr>
        </p:nvSpPr>
        <p:spPr/>
        <p:txBody>
          <a:bodyPr/>
          <a:lstStyle/>
          <a:p>
            <a:fld id="{3ACD2A5C-95E0-4CA8-9514-F3ED03C335B0}" type="slidenum">
              <a:rPr lang="en-US" smtClean="0"/>
              <a:t>24</a:t>
            </a:fld>
            <a:endParaRPr lang="en-US"/>
          </a:p>
        </p:txBody>
      </p:sp>
    </p:spTree>
    <p:extLst>
      <p:ext uri="{BB962C8B-B14F-4D97-AF65-F5344CB8AC3E}">
        <p14:creationId xmlns:p14="http://schemas.microsoft.com/office/powerpoint/2010/main" val="322908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21E8D-16B0-4D26-9D44-9995E35E050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97345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21E8D-16B0-4D26-9D44-9995E35E050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333412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21E8D-16B0-4D26-9D44-9995E35E050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140513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1">
            <a:extLst>
              <a:ext uri="{FF2B5EF4-FFF2-40B4-BE49-F238E27FC236}">
                <a16:creationId xmlns:a16="http://schemas.microsoft.com/office/drawing/2014/main" id="{64955699-0074-4310-A0F7-F0731878C5B1}"/>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E0C57069-AF0C-419B-898C-99A0FF37BA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3">
            <a:extLst>
              <a:ext uri="{FF2B5EF4-FFF2-40B4-BE49-F238E27FC236}">
                <a16:creationId xmlns:a16="http://schemas.microsoft.com/office/drawing/2014/main" id="{08D6938B-AFB4-4DDA-9A9F-54886F99C8A2}"/>
              </a:ext>
            </a:extLst>
          </p:cNvPr>
          <p:cNvSpPr>
            <a:spLocks noGrp="1" noChangeArrowheads="1"/>
          </p:cNvSpPr>
          <p:nvPr>
            <p:ph type="sldNum" sz="quarter" idx="12"/>
          </p:nvPr>
        </p:nvSpPr>
        <p:spPr>
          <a:ln/>
        </p:spPr>
        <p:txBody>
          <a:bodyPr/>
          <a:lstStyle>
            <a:lvl1pPr>
              <a:defRPr/>
            </a:lvl1pPr>
          </a:lstStyle>
          <a:p>
            <a:fld id="{2D41C95F-EDA4-4CC0-AEAB-1D79D0550D1E}" type="slidenum">
              <a:rPr lang="en-US" altLang="en-US"/>
              <a:pPr/>
              <a:t>‹#›</a:t>
            </a:fld>
            <a:endParaRPr lang="en-US" altLang="en-US"/>
          </a:p>
        </p:txBody>
      </p:sp>
    </p:spTree>
    <p:extLst>
      <p:ext uri="{BB962C8B-B14F-4D97-AF65-F5344CB8AC3E}">
        <p14:creationId xmlns:p14="http://schemas.microsoft.com/office/powerpoint/2010/main" val="27515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21E8D-16B0-4D26-9D44-9995E35E050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45281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21E8D-16B0-4D26-9D44-9995E35E050F}"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10160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21E8D-16B0-4D26-9D44-9995E35E050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42297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21E8D-16B0-4D26-9D44-9995E35E050F}"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262732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21E8D-16B0-4D26-9D44-9995E35E050F}"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64242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21E8D-16B0-4D26-9D44-9995E35E050F}"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169676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21E8D-16B0-4D26-9D44-9995E35E050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160362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621E8D-16B0-4D26-9D44-9995E35E050F}"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602C-41C2-4C1D-AABA-62195DC8D584}" type="slidenum">
              <a:rPr lang="en-US" smtClean="0"/>
              <a:t>‹#›</a:t>
            </a:fld>
            <a:endParaRPr lang="en-US"/>
          </a:p>
        </p:txBody>
      </p:sp>
    </p:spTree>
    <p:extLst>
      <p:ext uri="{BB962C8B-B14F-4D97-AF65-F5344CB8AC3E}">
        <p14:creationId xmlns:p14="http://schemas.microsoft.com/office/powerpoint/2010/main" val="304664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21E8D-16B0-4D26-9D44-9995E35E050F}" type="datetimeFigureOut">
              <a:rPr lang="en-US" smtClean="0"/>
              <a:t>7/12/2023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9602C-41C2-4C1D-AABA-62195DC8D584}" type="slidenum">
              <a:rPr lang="en-US" smtClean="0"/>
              <a:t>‹#›</a:t>
            </a:fld>
            <a:endParaRPr lang="en-US"/>
          </a:p>
        </p:txBody>
      </p:sp>
    </p:spTree>
    <p:extLst>
      <p:ext uri="{BB962C8B-B14F-4D97-AF65-F5344CB8AC3E}">
        <p14:creationId xmlns:p14="http://schemas.microsoft.com/office/powerpoint/2010/main" val="99242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e.gov/secretary-antony-j-blinken-national-security-advisor-jake-sullivan-chinese-director-of-the-office-of-the-central-commission-for-foreign-affairs-yang-jiechi-and-chinese-state-councilor-wang-yi-at-th/" TargetMode="External"/><Relationship Id="rId2" Type="http://schemas.openxmlformats.org/officeDocument/2006/relationships/hyperlink" Target="https://www.hindustantimes.com/world-news/modi-biden-commit-to-rule-based-international-order-101612807434561.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4D63D-A839-4E3C-B0BE-B18860E00EF5}"/>
              </a:ext>
            </a:extLst>
          </p:cNvPr>
          <p:cNvSpPr>
            <a:spLocks noGrp="1"/>
          </p:cNvSpPr>
          <p:nvPr>
            <p:ph type="title"/>
          </p:nvPr>
        </p:nvSpPr>
        <p:spPr/>
        <p:txBody>
          <a:bodyPr/>
          <a:lstStyle/>
          <a:p>
            <a:r>
              <a:rPr lang="en-US" dirty="0">
                <a:latin typeface="Arial Black" panose="020B0A04020102020204" pitchFamily="34" charset="0"/>
              </a:rPr>
              <a:t>US-China Relations</a:t>
            </a:r>
          </a:p>
        </p:txBody>
      </p:sp>
      <p:sp>
        <p:nvSpPr>
          <p:cNvPr id="5" name="Content Placeholder 4">
            <a:extLst>
              <a:ext uri="{FF2B5EF4-FFF2-40B4-BE49-F238E27FC236}">
                <a16:creationId xmlns:a16="http://schemas.microsoft.com/office/drawing/2014/main" id="{361131E8-16E1-44B3-8CFB-BAC36FDBD8FE}"/>
              </a:ext>
            </a:extLst>
          </p:cNvPr>
          <p:cNvSpPr>
            <a:spLocks noGrp="1"/>
          </p:cNvSpPr>
          <p:nvPr>
            <p:ph idx="1"/>
          </p:nvPr>
        </p:nvSpPr>
        <p:spPr>
          <a:noFill/>
        </p:spPr>
        <p:txBody>
          <a:bodyPr>
            <a:normAutofit/>
          </a:bodyPr>
          <a:lstStyle/>
          <a:p>
            <a:pPr marL="0" indent="0" algn="ctr">
              <a:buNone/>
            </a:pPr>
            <a:r>
              <a:rPr lang="en-US" sz="6600" b="1" dirty="0">
                <a:latin typeface="Arial Black" panose="020B0A04020102020204" pitchFamily="34" charset="0"/>
              </a:rPr>
              <a:t>New Cold War?</a:t>
            </a:r>
          </a:p>
        </p:txBody>
      </p:sp>
      <p:pic>
        <p:nvPicPr>
          <p:cNvPr id="6" name="Picture 5">
            <a:extLst>
              <a:ext uri="{FF2B5EF4-FFF2-40B4-BE49-F238E27FC236}">
                <a16:creationId xmlns:a16="http://schemas.microsoft.com/office/drawing/2014/main" id="{D9209C5B-F998-4851-B048-C12DA43B02E4}"/>
              </a:ext>
            </a:extLst>
          </p:cNvPr>
          <p:cNvPicPr>
            <a:picLocks noChangeAspect="1"/>
          </p:cNvPicPr>
          <p:nvPr/>
        </p:nvPicPr>
        <p:blipFill>
          <a:blip r:embed="rId2"/>
          <a:stretch>
            <a:fillRect/>
          </a:stretch>
        </p:blipFill>
        <p:spPr>
          <a:xfrm>
            <a:off x="811481" y="3712604"/>
            <a:ext cx="3096051" cy="1924654"/>
          </a:xfrm>
          <a:prstGeom prst="rect">
            <a:avLst/>
          </a:prstGeom>
        </p:spPr>
      </p:pic>
      <p:pic>
        <p:nvPicPr>
          <p:cNvPr id="7" name="Picture 6">
            <a:extLst>
              <a:ext uri="{FF2B5EF4-FFF2-40B4-BE49-F238E27FC236}">
                <a16:creationId xmlns:a16="http://schemas.microsoft.com/office/drawing/2014/main" id="{4E5F6BF7-9A01-42FA-826D-8B1854B799B9}"/>
              </a:ext>
            </a:extLst>
          </p:cNvPr>
          <p:cNvPicPr>
            <a:picLocks noChangeAspect="1"/>
          </p:cNvPicPr>
          <p:nvPr/>
        </p:nvPicPr>
        <p:blipFill>
          <a:blip r:embed="rId3"/>
          <a:stretch>
            <a:fillRect/>
          </a:stretch>
        </p:blipFill>
        <p:spPr>
          <a:xfrm>
            <a:off x="5236468" y="3712604"/>
            <a:ext cx="3096051" cy="1924654"/>
          </a:xfrm>
          <a:prstGeom prst="rect">
            <a:avLst/>
          </a:prstGeom>
        </p:spPr>
      </p:pic>
    </p:spTree>
    <p:extLst>
      <p:ext uri="{BB962C8B-B14F-4D97-AF65-F5344CB8AC3E}">
        <p14:creationId xmlns:p14="http://schemas.microsoft.com/office/powerpoint/2010/main" val="164805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D2F2-3A83-4685-B137-C73AC709C9E6}"/>
              </a:ext>
            </a:extLst>
          </p:cNvPr>
          <p:cNvSpPr>
            <a:spLocks noGrp="1"/>
          </p:cNvSpPr>
          <p:nvPr>
            <p:ph type="title"/>
          </p:nvPr>
        </p:nvSpPr>
        <p:spPr/>
        <p:txBody>
          <a:bodyPr/>
          <a:lstStyle/>
          <a:p>
            <a:r>
              <a:rPr lang="en-US" dirty="0">
                <a:latin typeface="Arial Black" panose="020B0A04020102020204" pitchFamily="34" charset="0"/>
              </a:rPr>
              <a:t>“Thucydides Trap”</a:t>
            </a:r>
          </a:p>
        </p:txBody>
      </p:sp>
      <p:sp>
        <p:nvSpPr>
          <p:cNvPr id="3" name="Content Placeholder 2">
            <a:extLst>
              <a:ext uri="{FF2B5EF4-FFF2-40B4-BE49-F238E27FC236}">
                <a16:creationId xmlns:a16="http://schemas.microsoft.com/office/drawing/2014/main" id="{1941713E-F587-468C-ACFB-303E2BCD2D1E}"/>
              </a:ext>
            </a:extLst>
          </p:cNvPr>
          <p:cNvSpPr>
            <a:spLocks noGrp="1"/>
          </p:cNvSpPr>
          <p:nvPr>
            <p:ph idx="1"/>
          </p:nvPr>
        </p:nvSpPr>
        <p:spPr>
          <a:xfrm>
            <a:off x="628650" y="1825625"/>
            <a:ext cx="8184046" cy="4787210"/>
          </a:xfrm>
        </p:spPr>
        <p:txBody>
          <a:bodyPr>
            <a:normAutofit fontScale="92500" lnSpcReduction="20000"/>
          </a:bodyPr>
          <a:lstStyle/>
          <a:p>
            <a:r>
              <a:rPr lang="en-US" dirty="0">
                <a:latin typeface="Arial Black" panose="020B0A04020102020204" pitchFamily="34" charset="0"/>
              </a:rPr>
              <a:t>Thucydides 460—400 BCE? </a:t>
            </a:r>
          </a:p>
          <a:p>
            <a:r>
              <a:rPr lang="en-US" i="1" dirty="0">
                <a:latin typeface="Arial Black" panose="020B0A04020102020204" pitchFamily="34" charset="0"/>
              </a:rPr>
              <a:t>History of The </a:t>
            </a:r>
          </a:p>
          <a:p>
            <a:pPr marL="0" indent="0">
              <a:buNone/>
            </a:pPr>
            <a:r>
              <a:rPr lang="en-US" i="1" dirty="0">
                <a:latin typeface="Arial Black" panose="020B0A04020102020204" pitchFamily="34" charset="0"/>
              </a:rPr>
              <a:t>Peloponnesian War </a:t>
            </a:r>
          </a:p>
          <a:p>
            <a:r>
              <a:rPr lang="en-US" dirty="0">
                <a:latin typeface="Arial Black" panose="020B0A04020102020204" pitchFamily="34" charset="0"/>
              </a:rPr>
              <a:t>(431-404 BCE)</a:t>
            </a:r>
          </a:p>
          <a:p>
            <a:endParaRPr lang="en-US" dirty="0">
              <a:latin typeface="Arial Black" panose="020B0A04020102020204" pitchFamily="34" charset="0"/>
            </a:endParaRPr>
          </a:p>
          <a:p>
            <a:pPr marL="0" indent="0">
              <a:buNone/>
            </a:pPr>
            <a:r>
              <a:rPr lang="en-US" dirty="0">
                <a:latin typeface="Arial Black" panose="020B0A04020102020204" pitchFamily="34" charset="0"/>
              </a:rPr>
              <a:t>“What made war </a:t>
            </a:r>
          </a:p>
          <a:p>
            <a:pPr marL="0" indent="0">
              <a:buNone/>
            </a:pPr>
            <a:r>
              <a:rPr lang="en-US" dirty="0">
                <a:latin typeface="Arial Black" panose="020B0A04020102020204" pitchFamily="34" charset="0"/>
              </a:rPr>
              <a:t>inevitable was the </a:t>
            </a:r>
          </a:p>
          <a:p>
            <a:pPr marL="0" indent="0">
              <a:buNone/>
            </a:pPr>
            <a:r>
              <a:rPr lang="en-US" dirty="0">
                <a:latin typeface="Arial Black" panose="020B0A04020102020204" pitchFamily="34" charset="0"/>
              </a:rPr>
              <a:t>growth of Athenian power </a:t>
            </a:r>
          </a:p>
          <a:p>
            <a:pPr marL="0" indent="0">
              <a:buNone/>
            </a:pPr>
            <a:r>
              <a:rPr lang="en-US" dirty="0">
                <a:latin typeface="Arial Black" panose="020B0A04020102020204" pitchFamily="34" charset="0"/>
              </a:rPr>
              <a:t>and the fear which this </a:t>
            </a:r>
          </a:p>
          <a:p>
            <a:pPr marL="0" indent="0">
              <a:buNone/>
            </a:pPr>
            <a:r>
              <a:rPr lang="en-US" dirty="0">
                <a:latin typeface="Arial Black" panose="020B0A04020102020204" pitchFamily="34" charset="0"/>
              </a:rPr>
              <a:t>caused in Sparta.”</a:t>
            </a:r>
          </a:p>
          <a:p>
            <a:pPr marL="0" indent="0">
              <a:buNone/>
            </a:pPr>
            <a:r>
              <a:rPr lang="en-US" dirty="0">
                <a:latin typeface="Arial Black" panose="020B0A04020102020204" pitchFamily="34" charset="0"/>
              </a:rPr>
              <a:t>Book One, section 23</a:t>
            </a:r>
          </a:p>
        </p:txBody>
      </p:sp>
      <p:pic>
        <p:nvPicPr>
          <p:cNvPr id="4" name="Content Placeholder 7">
            <a:extLst>
              <a:ext uri="{FF2B5EF4-FFF2-40B4-BE49-F238E27FC236}">
                <a16:creationId xmlns:a16="http://schemas.microsoft.com/office/drawing/2014/main" id="{F0F95738-74DF-4995-9C96-5848020DD3C6}"/>
              </a:ext>
            </a:extLst>
          </p:cNvPr>
          <p:cNvPicPr>
            <a:picLocks noChangeAspect="1"/>
          </p:cNvPicPr>
          <p:nvPr/>
        </p:nvPicPr>
        <p:blipFill rotWithShape="1">
          <a:blip r:embed="rId2"/>
          <a:srcRect l="16722" r="17459"/>
          <a:stretch/>
        </p:blipFill>
        <p:spPr>
          <a:xfrm>
            <a:off x="6182968" y="1825625"/>
            <a:ext cx="2425147" cy="3684588"/>
          </a:xfrm>
          <a:prstGeom prst="rect">
            <a:avLst/>
          </a:prstGeom>
        </p:spPr>
      </p:pic>
    </p:spTree>
    <p:extLst>
      <p:ext uri="{BB962C8B-B14F-4D97-AF65-F5344CB8AC3E}">
        <p14:creationId xmlns:p14="http://schemas.microsoft.com/office/powerpoint/2010/main" val="110030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4">
            <a:extLst>
              <a:ext uri="{FF2B5EF4-FFF2-40B4-BE49-F238E27FC236}">
                <a16:creationId xmlns:a16="http://schemas.microsoft.com/office/drawing/2014/main" id="{18E160EF-AB8B-4100-BB9D-8CDAD1007E36}"/>
              </a:ext>
            </a:extLst>
          </p:cNvPr>
          <p:cNvSpPr>
            <a:spLocks noGrp="1" noChangeArrowheads="1"/>
          </p:cNvSpPr>
          <p:nvPr>
            <p:ph type="title"/>
          </p:nvPr>
        </p:nvSpPr>
        <p:spPr>
          <a:xfrm>
            <a:off x="457200" y="274638"/>
            <a:ext cx="8229600" cy="792162"/>
          </a:xfrm>
        </p:spPr>
        <p:txBody>
          <a:bodyPr>
            <a:normAutofit fontScale="90000"/>
          </a:bodyPr>
          <a:lstStyle/>
          <a:p>
            <a:pPr eaLnBrk="1" hangingPunct="1"/>
            <a:r>
              <a:rPr lang="en-US" altLang="en-US" b="1" dirty="0">
                <a:latin typeface="Arial Black" panose="020B0A04020102020204" pitchFamily="34" charset="0"/>
                <a:ea typeface="ＭＳ Ｐゴシック" panose="020B0600070205080204" pitchFamily="34" charset="-128"/>
              </a:rPr>
              <a:t>Hegemonic Stability Theory</a:t>
            </a:r>
          </a:p>
        </p:txBody>
      </p:sp>
      <p:graphicFrame>
        <p:nvGraphicFramePr>
          <p:cNvPr id="9" name="Diagram 8">
            <a:extLst>
              <a:ext uri="{FF2B5EF4-FFF2-40B4-BE49-F238E27FC236}">
                <a16:creationId xmlns:a16="http://schemas.microsoft.com/office/drawing/2014/main" id="{7F568C11-B53B-403F-842D-2CA12B49C583}"/>
              </a:ext>
            </a:extLst>
          </p:cNvPr>
          <p:cNvGraphicFramePr/>
          <p:nvPr>
            <p:extLst>
              <p:ext uri="{D42A27DB-BD31-4B8C-83A1-F6EECF244321}">
                <p14:modId xmlns:p14="http://schemas.microsoft.com/office/powerpoint/2010/main" val="2755704129"/>
              </p:ext>
            </p:extLst>
          </p:nvPr>
        </p:nvGraphicFramePr>
        <p:xfrm>
          <a:off x="457200" y="1066800"/>
          <a:ext cx="786010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737FDE1A-B204-4C56-AEE9-4BF87669BA2B}"/>
              </a:ext>
            </a:extLst>
          </p:cNvPr>
          <p:cNvCxnSpPr/>
          <p:nvPr/>
        </p:nvCxnSpPr>
        <p:spPr>
          <a:xfrm flipH="1">
            <a:off x="4572000" y="5579165"/>
            <a:ext cx="68911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A90D1C-C944-41A7-A0B4-3817771CB29A}"/>
              </a:ext>
            </a:extLst>
          </p:cNvPr>
          <p:cNvCxnSpPr/>
          <p:nvPr/>
        </p:nvCxnSpPr>
        <p:spPr>
          <a:xfrm flipV="1">
            <a:off x="2199861" y="1669774"/>
            <a:ext cx="1007165" cy="530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5CCE7E-8DBB-48C8-B22D-CB94AB6CA25F}"/>
              </a:ext>
            </a:extLst>
          </p:cNvPr>
          <p:cNvCxnSpPr/>
          <p:nvPr/>
        </p:nvCxnSpPr>
        <p:spPr>
          <a:xfrm>
            <a:off x="5579165" y="1669774"/>
            <a:ext cx="940904" cy="5168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350EE0-C311-4317-A4BB-53E629BB4DCD}"/>
              </a:ext>
            </a:extLst>
          </p:cNvPr>
          <p:cNvCxnSpPr/>
          <p:nvPr/>
        </p:nvCxnSpPr>
        <p:spPr>
          <a:xfrm>
            <a:off x="6771861" y="3695700"/>
            <a:ext cx="0" cy="1128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3740925-0E2E-4F2A-BB8C-95BB5C86D806}"/>
              </a:ext>
            </a:extLst>
          </p:cNvPr>
          <p:cNvCxnSpPr/>
          <p:nvPr/>
        </p:nvCxnSpPr>
        <p:spPr>
          <a:xfrm flipV="1">
            <a:off x="2319130" y="3695700"/>
            <a:ext cx="0" cy="1128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8BE0E-948D-45B8-A23E-D9AA558EAEA6}"/>
              </a:ext>
            </a:extLst>
          </p:cNvPr>
          <p:cNvSpPr>
            <a:spLocks noGrp="1"/>
          </p:cNvSpPr>
          <p:nvPr>
            <p:ph type="title"/>
          </p:nvPr>
        </p:nvSpPr>
        <p:spPr/>
        <p:txBody>
          <a:bodyPr>
            <a:normAutofit/>
          </a:bodyPr>
          <a:lstStyle/>
          <a:p>
            <a:r>
              <a:rPr lang="en-US" sz="4000" dirty="0">
                <a:latin typeface="Arial Black" panose="020B0A04020102020204" pitchFamily="34" charset="0"/>
              </a:rPr>
              <a:t>Values, Ideas, The System?</a:t>
            </a:r>
            <a:endParaRPr lang="en-US" sz="4000" dirty="0"/>
          </a:p>
        </p:txBody>
      </p:sp>
      <p:sp>
        <p:nvSpPr>
          <p:cNvPr id="5" name="Content Placeholder 4">
            <a:extLst>
              <a:ext uri="{FF2B5EF4-FFF2-40B4-BE49-F238E27FC236}">
                <a16:creationId xmlns:a16="http://schemas.microsoft.com/office/drawing/2014/main" id="{3728F632-1B6E-4B7C-ADA6-EEAA08DD377B}"/>
              </a:ext>
            </a:extLst>
          </p:cNvPr>
          <p:cNvSpPr>
            <a:spLocks noGrp="1"/>
          </p:cNvSpPr>
          <p:nvPr>
            <p:ph idx="1"/>
          </p:nvPr>
        </p:nvSpPr>
        <p:spPr/>
        <p:txBody>
          <a:bodyPr/>
          <a:lstStyle/>
          <a:p>
            <a:pPr marL="0" indent="0" algn="ctr">
              <a:buNone/>
            </a:pPr>
            <a:r>
              <a:rPr lang="en-US" dirty="0">
                <a:latin typeface="Arial Black" panose="020B0A04020102020204" pitchFamily="34" charset="0"/>
              </a:rPr>
              <a:t>Liberal Democracy </a:t>
            </a:r>
          </a:p>
          <a:p>
            <a:pPr marL="0" indent="0" algn="ctr">
              <a:buNone/>
            </a:pPr>
            <a:r>
              <a:rPr lang="en-US" dirty="0">
                <a:latin typeface="Arial Black" panose="020B0A04020102020204" pitchFamily="34" charset="0"/>
              </a:rPr>
              <a:t>vs. </a:t>
            </a:r>
          </a:p>
          <a:p>
            <a:pPr marL="0" indent="0" algn="ctr">
              <a:buNone/>
            </a:pPr>
            <a:r>
              <a:rPr lang="en-US" dirty="0">
                <a:latin typeface="Arial Black" panose="020B0A04020102020204" pitchFamily="34" charset="0"/>
              </a:rPr>
              <a:t>Authoritarian State Capitalism</a:t>
            </a:r>
          </a:p>
          <a:p>
            <a:pPr marL="0" indent="0" algn="ctr">
              <a:buNone/>
            </a:pPr>
            <a:endParaRPr lang="en-US" dirty="0">
              <a:latin typeface="Arial Black" panose="020B0A04020102020204" pitchFamily="34" charset="0"/>
            </a:endParaRPr>
          </a:p>
          <a:p>
            <a:pPr marL="0" indent="0">
              <a:buNone/>
            </a:pPr>
            <a:r>
              <a:rPr lang="en-US" dirty="0">
                <a:latin typeface="Arial Black" panose="020B0A04020102020204" pitchFamily="34" charset="0"/>
              </a:rPr>
              <a:t>“Rules-based International Order”</a:t>
            </a:r>
          </a:p>
          <a:p>
            <a:r>
              <a:rPr lang="en-US" dirty="0">
                <a:latin typeface="Arial Black" panose="020B0A04020102020204" pitchFamily="34" charset="0"/>
                <a:hlinkClick r:id="rId2"/>
              </a:rPr>
              <a:t>Biden-Modi</a:t>
            </a:r>
            <a:endParaRPr lang="en-US" dirty="0">
              <a:latin typeface="Arial Black" panose="020B0A04020102020204" pitchFamily="34" charset="0"/>
            </a:endParaRPr>
          </a:p>
          <a:p>
            <a:r>
              <a:rPr lang="en-US" dirty="0" err="1">
                <a:latin typeface="Arial Black" panose="020B0A04020102020204" pitchFamily="34" charset="0"/>
                <a:hlinkClick r:id="rId3"/>
              </a:rPr>
              <a:t>Blinken</a:t>
            </a:r>
            <a:r>
              <a:rPr lang="en-US" dirty="0">
                <a:latin typeface="Arial Black" panose="020B0A04020102020204" pitchFamily="34" charset="0"/>
                <a:hlinkClick r:id="rId3"/>
              </a:rPr>
              <a:t> Statement </a:t>
            </a:r>
            <a:r>
              <a:rPr lang="en-US" dirty="0">
                <a:latin typeface="Arial Black" panose="020B0A04020102020204" pitchFamily="34" charset="0"/>
              </a:rPr>
              <a:t>March 2021</a:t>
            </a:r>
          </a:p>
        </p:txBody>
      </p:sp>
    </p:spTree>
    <p:extLst>
      <p:ext uri="{BB962C8B-B14F-4D97-AF65-F5344CB8AC3E}">
        <p14:creationId xmlns:p14="http://schemas.microsoft.com/office/powerpoint/2010/main" val="21761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5FF2-1E20-4E23-84C3-BBB69A158FE8}"/>
              </a:ext>
            </a:extLst>
          </p:cNvPr>
          <p:cNvSpPr>
            <a:spLocks noGrp="1"/>
          </p:cNvSpPr>
          <p:nvPr>
            <p:ph type="title"/>
          </p:nvPr>
        </p:nvSpPr>
        <p:spPr/>
        <p:txBody>
          <a:bodyPr/>
          <a:lstStyle/>
          <a:p>
            <a:r>
              <a:rPr lang="en-US" dirty="0">
                <a:latin typeface="Arial Black" panose="020B0A04020102020204" pitchFamily="34" charset="0"/>
              </a:rPr>
              <a:t>3. Neo-classical Realism</a:t>
            </a:r>
          </a:p>
        </p:txBody>
      </p:sp>
      <p:sp>
        <p:nvSpPr>
          <p:cNvPr id="3" name="Content Placeholder 2">
            <a:extLst>
              <a:ext uri="{FF2B5EF4-FFF2-40B4-BE49-F238E27FC236}">
                <a16:creationId xmlns:a16="http://schemas.microsoft.com/office/drawing/2014/main" id="{5B6CE22C-3C4C-4356-8C28-04C391724B5A}"/>
              </a:ext>
            </a:extLst>
          </p:cNvPr>
          <p:cNvSpPr>
            <a:spLocks noGrp="1"/>
          </p:cNvSpPr>
          <p:nvPr>
            <p:ph idx="1"/>
          </p:nvPr>
        </p:nvSpPr>
        <p:spPr/>
        <p:txBody>
          <a:bodyPr>
            <a:normAutofit fontScale="92500" lnSpcReduction="10000"/>
          </a:bodyPr>
          <a:lstStyle/>
          <a:p>
            <a:pPr marL="0" indent="0" algn="ctr">
              <a:buNone/>
            </a:pPr>
            <a:r>
              <a:rPr lang="en-US" sz="3200" dirty="0">
                <a:latin typeface="Arial Black" panose="020B0A04020102020204" pitchFamily="34" charset="0"/>
              </a:rPr>
              <a:t>Anarchy					Choice of 						Action</a:t>
            </a:r>
          </a:p>
          <a:p>
            <a:pPr marL="0" indent="0" algn="ctr">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Self Help			Perception of </a:t>
            </a:r>
          </a:p>
          <a:p>
            <a:pPr marL="0" indent="0" algn="ctr">
              <a:buNone/>
            </a:pPr>
            <a:r>
              <a:rPr lang="en-US" sz="3200" dirty="0">
                <a:latin typeface="Arial Black" panose="020B0A04020102020204" pitchFamily="34" charset="0"/>
              </a:rPr>
              <a:t>					Threat</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States Ideology, Domestic Politics, Culture</a:t>
            </a:r>
          </a:p>
        </p:txBody>
      </p:sp>
      <p:cxnSp>
        <p:nvCxnSpPr>
          <p:cNvPr id="5" name="Straight Arrow Connector 4">
            <a:extLst>
              <a:ext uri="{FF2B5EF4-FFF2-40B4-BE49-F238E27FC236}">
                <a16:creationId xmlns:a16="http://schemas.microsoft.com/office/drawing/2014/main" id="{CDFC580F-5741-451B-8300-5678B39F53E3}"/>
              </a:ext>
            </a:extLst>
          </p:cNvPr>
          <p:cNvCxnSpPr/>
          <p:nvPr/>
        </p:nvCxnSpPr>
        <p:spPr>
          <a:xfrm>
            <a:off x="1709530" y="2398643"/>
            <a:ext cx="344557" cy="1030357"/>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231361-7386-49AA-8188-7DCA858CE9A7}"/>
              </a:ext>
            </a:extLst>
          </p:cNvPr>
          <p:cNvCxnSpPr/>
          <p:nvPr/>
        </p:nvCxnSpPr>
        <p:spPr>
          <a:xfrm>
            <a:off x="2229264" y="4127189"/>
            <a:ext cx="1378226" cy="91440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89B5F-C0A6-4659-9B3E-FBE685858DAE}"/>
              </a:ext>
            </a:extLst>
          </p:cNvPr>
          <p:cNvCxnSpPr/>
          <p:nvPr/>
        </p:nvCxnSpPr>
        <p:spPr>
          <a:xfrm flipV="1">
            <a:off x="5208104" y="4087433"/>
            <a:ext cx="781879" cy="993913"/>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793611-DF49-4519-9506-F0FFD1CA4213}"/>
              </a:ext>
            </a:extLst>
          </p:cNvPr>
          <p:cNvCxnSpPr/>
          <p:nvPr/>
        </p:nvCxnSpPr>
        <p:spPr>
          <a:xfrm flipV="1">
            <a:off x="6533321" y="2690191"/>
            <a:ext cx="463826" cy="90114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3EAAD76-E115-4B2A-A278-6E84C07AC242}"/>
              </a:ext>
            </a:extLst>
          </p:cNvPr>
          <p:cNvCxnSpPr/>
          <p:nvPr/>
        </p:nvCxnSpPr>
        <p:spPr>
          <a:xfrm>
            <a:off x="2743200" y="2236763"/>
            <a:ext cx="324678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25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30EF-B344-4D48-89C0-B4CEB09B5C4C}"/>
              </a:ext>
            </a:extLst>
          </p:cNvPr>
          <p:cNvSpPr>
            <a:spLocks noGrp="1"/>
          </p:cNvSpPr>
          <p:nvPr>
            <p:ph type="title"/>
          </p:nvPr>
        </p:nvSpPr>
        <p:spPr/>
        <p:txBody>
          <a:bodyPr/>
          <a:lstStyle/>
          <a:p>
            <a:r>
              <a:rPr lang="en-US" dirty="0">
                <a:latin typeface="Arial Black" panose="020B0A04020102020204" pitchFamily="34" charset="0"/>
              </a:rPr>
              <a:t>US and China?</a:t>
            </a:r>
          </a:p>
        </p:txBody>
      </p:sp>
      <p:sp>
        <p:nvSpPr>
          <p:cNvPr id="3" name="Content Placeholder 2">
            <a:extLst>
              <a:ext uri="{FF2B5EF4-FFF2-40B4-BE49-F238E27FC236}">
                <a16:creationId xmlns:a16="http://schemas.microsoft.com/office/drawing/2014/main" id="{36BF3B81-7822-4C88-8333-17F32A2B429B}"/>
              </a:ext>
            </a:extLst>
          </p:cNvPr>
          <p:cNvSpPr>
            <a:spLocks noGrp="1"/>
          </p:cNvSpPr>
          <p:nvPr>
            <p:ph idx="1"/>
          </p:nvPr>
        </p:nvSpPr>
        <p:spPr>
          <a:xfrm>
            <a:off x="357809" y="1417983"/>
            <a:ext cx="8157541" cy="4758980"/>
          </a:xfrm>
        </p:spPr>
        <p:txBody>
          <a:bodyPr/>
          <a:lstStyle/>
          <a:p>
            <a:r>
              <a:rPr lang="en-US" dirty="0">
                <a:latin typeface="Arial Black" panose="020B0A04020102020204" pitchFamily="34" charset="0"/>
              </a:rPr>
              <a:t>Interdependence?</a:t>
            </a:r>
          </a:p>
          <a:p>
            <a:r>
              <a:rPr lang="en-US" dirty="0">
                <a:latin typeface="Arial Black" panose="020B0A04020102020204" pitchFamily="34" charset="0"/>
              </a:rPr>
              <a:t>Liberal-Democracy vs. Authoritarian State Capitalism?</a:t>
            </a:r>
          </a:p>
          <a:p>
            <a:r>
              <a:rPr lang="en-US" dirty="0">
                <a:latin typeface="Arial Black" panose="020B0A04020102020204" pitchFamily="34" charset="0"/>
              </a:rPr>
              <a:t>Nationalism as a tool for regime legitimacy?</a:t>
            </a:r>
          </a:p>
          <a:p>
            <a:r>
              <a:rPr lang="en-US" dirty="0">
                <a:latin typeface="Arial Black" panose="020B0A04020102020204" pitchFamily="34" charset="0"/>
              </a:rPr>
              <a:t>Strategic Choices?</a:t>
            </a:r>
          </a:p>
          <a:p>
            <a:r>
              <a:rPr lang="en-US" dirty="0">
                <a:latin typeface="Arial Black" panose="020B0A04020102020204" pitchFamily="34" charset="0"/>
              </a:rPr>
              <a:t>Leadership?</a:t>
            </a:r>
          </a:p>
        </p:txBody>
      </p:sp>
      <p:pic>
        <p:nvPicPr>
          <p:cNvPr id="4" name="Picture 3">
            <a:extLst>
              <a:ext uri="{FF2B5EF4-FFF2-40B4-BE49-F238E27FC236}">
                <a16:creationId xmlns:a16="http://schemas.microsoft.com/office/drawing/2014/main" id="{57C0004E-AFE0-4C17-84E9-7DE8222EE774}"/>
              </a:ext>
            </a:extLst>
          </p:cNvPr>
          <p:cNvPicPr>
            <a:picLocks noChangeAspect="1"/>
          </p:cNvPicPr>
          <p:nvPr/>
        </p:nvPicPr>
        <p:blipFill>
          <a:blip r:embed="rId2"/>
          <a:stretch>
            <a:fillRect/>
          </a:stretch>
        </p:blipFill>
        <p:spPr>
          <a:xfrm>
            <a:off x="4962110" y="3759960"/>
            <a:ext cx="3824081" cy="2908646"/>
          </a:xfrm>
          <a:prstGeom prst="rect">
            <a:avLst/>
          </a:prstGeom>
        </p:spPr>
      </p:pic>
    </p:spTree>
    <p:extLst>
      <p:ext uri="{BB962C8B-B14F-4D97-AF65-F5344CB8AC3E}">
        <p14:creationId xmlns:p14="http://schemas.microsoft.com/office/powerpoint/2010/main" val="250091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E6DF-23FC-456A-AD83-E635968CB6D6}"/>
              </a:ext>
            </a:extLst>
          </p:cNvPr>
          <p:cNvSpPr>
            <a:spLocks noGrp="1"/>
          </p:cNvSpPr>
          <p:nvPr>
            <p:ph type="title"/>
          </p:nvPr>
        </p:nvSpPr>
        <p:spPr/>
        <p:txBody>
          <a:bodyPr>
            <a:normAutofit/>
          </a:bodyPr>
          <a:lstStyle/>
          <a:p>
            <a:r>
              <a:rPr lang="en-US" sz="4000" dirty="0">
                <a:latin typeface="Arial Black" panose="020B0A04020102020204" pitchFamily="34" charset="0"/>
              </a:rPr>
              <a:t>Chinese Ideas on Great Powers and  Leadership</a:t>
            </a:r>
          </a:p>
        </p:txBody>
      </p:sp>
      <p:sp>
        <p:nvSpPr>
          <p:cNvPr id="3" name="Content Placeholder 2">
            <a:extLst>
              <a:ext uri="{FF2B5EF4-FFF2-40B4-BE49-F238E27FC236}">
                <a16:creationId xmlns:a16="http://schemas.microsoft.com/office/drawing/2014/main" id="{27F24F0A-A764-4513-99EB-00E82A6B0D98}"/>
              </a:ext>
            </a:extLst>
          </p:cNvPr>
          <p:cNvSpPr>
            <a:spLocks noGrp="1"/>
          </p:cNvSpPr>
          <p:nvPr>
            <p:ph idx="1"/>
          </p:nvPr>
        </p:nvSpPr>
        <p:spPr/>
        <p:txBody>
          <a:bodyPr/>
          <a:lstStyle/>
          <a:p>
            <a:pPr marL="514350" indent="-514350">
              <a:buFont typeface="+mj-lt"/>
              <a:buAutoNum type="arabicPeriod"/>
            </a:pPr>
            <a:r>
              <a:rPr lang="en-US" dirty="0">
                <a:latin typeface="Arial Black" panose="020B0A04020102020204" pitchFamily="34" charset="0"/>
              </a:rPr>
              <a:t>Realism isn’t Western</a:t>
            </a:r>
          </a:p>
          <a:p>
            <a:pPr marL="514350" indent="-514350">
              <a:buFont typeface="+mj-lt"/>
              <a:buAutoNum type="arabicPeriod"/>
            </a:pPr>
            <a:r>
              <a:rPr lang="en-US" dirty="0">
                <a:latin typeface="Arial Black" panose="020B0A04020102020204" pitchFamily="34" charset="0"/>
              </a:rPr>
              <a:t>Order-Chaos Cycle and Leadership Change</a:t>
            </a:r>
          </a:p>
          <a:p>
            <a:pPr marL="514350" indent="-514350">
              <a:buFont typeface="+mj-lt"/>
              <a:buAutoNum type="arabicPeriod"/>
            </a:pPr>
            <a:r>
              <a:rPr lang="en-US" dirty="0">
                <a:latin typeface="Arial Black" panose="020B0A04020102020204" pitchFamily="34" charset="0"/>
              </a:rPr>
              <a:t>Hegemony and Stability in Confucianism</a:t>
            </a:r>
          </a:p>
          <a:p>
            <a:pPr marL="514350" indent="-514350">
              <a:buFont typeface="+mj-lt"/>
              <a:buAutoNum type="arabicPeriod"/>
            </a:pPr>
            <a:r>
              <a:rPr lang="en-US" dirty="0">
                <a:latin typeface="Arial Black" panose="020B0A04020102020204" pitchFamily="34" charset="0"/>
              </a:rPr>
              <a:t>Strategy: Humane Authority vs. </a:t>
            </a:r>
            <a:r>
              <a:rPr lang="en-US">
                <a:latin typeface="Arial Black" panose="020B0A04020102020204" pitchFamily="34" charset="0"/>
              </a:rPr>
              <a:t>Hegemony/Tyranny</a:t>
            </a:r>
            <a:endParaRPr lang="en-US" dirty="0">
              <a:latin typeface="Arial Black" panose="020B0A04020102020204" pitchFamily="34" charset="0"/>
            </a:endParaRPr>
          </a:p>
        </p:txBody>
      </p:sp>
    </p:spTree>
    <p:extLst>
      <p:ext uri="{BB962C8B-B14F-4D97-AF65-F5344CB8AC3E}">
        <p14:creationId xmlns:p14="http://schemas.microsoft.com/office/powerpoint/2010/main" val="378340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79002"/>
          </a:xfrm>
        </p:spPr>
        <p:txBody>
          <a:bodyPr>
            <a:noAutofit/>
          </a:bodyPr>
          <a:lstStyle/>
          <a:p>
            <a:r>
              <a:rPr lang="en-US" sz="4000" dirty="0">
                <a:latin typeface="Arial Black" panose="020B0A04020102020204" pitchFamily="34" charset="0"/>
              </a:rPr>
              <a:t>1. Realism and Balance of Power</a:t>
            </a:r>
          </a:p>
        </p:txBody>
      </p:sp>
      <p:sp>
        <p:nvSpPr>
          <p:cNvPr id="3" name="Content Placeholder 2"/>
          <p:cNvSpPr>
            <a:spLocks noGrp="1"/>
          </p:cNvSpPr>
          <p:nvPr>
            <p:ph idx="1"/>
          </p:nvPr>
        </p:nvSpPr>
        <p:spPr>
          <a:xfrm>
            <a:off x="241540" y="1440610"/>
            <a:ext cx="8273810" cy="5089585"/>
          </a:xfrm>
        </p:spPr>
        <p:txBody>
          <a:bodyPr>
            <a:normAutofit/>
          </a:bodyPr>
          <a:lstStyle/>
          <a:p>
            <a:pPr marL="0" indent="0">
              <a:buNone/>
            </a:pPr>
            <a:endParaRPr lang="en-US" sz="2400" dirty="0">
              <a:latin typeface="Arial Black" panose="020B0A04020102020204" pitchFamily="34" charset="0"/>
            </a:endParaRPr>
          </a:p>
          <a:p>
            <a:pPr marL="0" indent="0">
              <a:buNone/>
            </a:pPr>
            <a:r>
              <a:rPr lang="en-US" sz="2400" dirty="0">
                <a:latin typeface="Arial Black" panose="020B0A04020102020204" pitchFamily="34" charset="0"/>
              </a:rPr>
              <a:t>						</a:t>
            </a:r>
            <a:r>
              <a:rPr lang="en-US" sz="2400" dirty="0" err="1">
                <a:latin typeface="Arial Black" panose="020B0A04020102020204" pitchFamily="34" charset="0"/>
              </a:rPr>
              <a:t>Xunzi</a:t>
            </a:r>
            <a:endParaRPr lang="en-US" sz="2400" dirty="0">
              <a:latin typeface="Arial Black" panose="020B0A04020102020204" pitchFamily="34" charset="0"/>
            </a:endParaRPr>
          </a:p>
          <a:p>
            <a:pPr marL="0" indent="0">
              <a:buNone/>
            </a:pPr>
            <a:r>
              <a:rPr lang="en-US" sz="2400" dirty="0">
                <a:latin typeface="Arial Black" panose="020B0A04020102020204" pitchFamily="34" charset="0"/>
              </a:rPr>
              <a:t>						310-238? BCE</a:t>
            </a: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r>
              <a:rPr lang="en-US" sz="2400" dirty="0">
                <a:latin typeface="Arial Black" panose="020B0A04020102020204" pitchFamily="34" charset="0"/>
              </a:rPr>
              <a:t>Mao Zedong and Nixon 1972</a:t>
            </a:r>
          </a:p>
          <a:p>
            <a:pPr marL="0" indent="0">
              <a:buNone/>
            </a:pPr>
            <a:endParaRPr lang="en-US" sz="24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457201" y="2009956"/>
            <a:ext cx="4270075" cy="2820838"/>
          </a:xfrm>
          <a:prstGeom prst="rect">
            <a:avLst/>
          </a:prstGeom>
        </p:spPr>
      </p:pic>
      <p:pic>
        <p:nvPicPr>
          <p:cNvPr id="5" name="Picture 4"/>
          <p:cNvPicPr>
            <a:picLocks noChangeAspect="1"/>
          </p:cNvPicPr>
          <p:nvPr/>
        </p:nvPicPr>
        <p:blipFill>
          <a:blip r:embed="rId3"/>
          <a:stretch>
            <a:fillRect/>
          </a:stretch>
        </p:blipFill>
        <p:spPr>
          <a:xfrm>
            <a:off x="5724378" y="2769081"/>
            <a:ext cx="2560542" cy="3682303"/>
          </a:xfrm>
          <a:prstGeom prst="rect">
            <a:avLst/>
          </a:prstGeom>
        </p:spPr>
      </p:pic>
    </p:spTree>
    <p:extLst>
      <p:ext uri="{BB962C8B-B14F-4D97-AF65-F5344CB8AC3E}">
        <p14:creationId xmlns:p14="http://schemas.microsoft.com/office/powerpoint/2010/main" val="262789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latin typeface="Arial Black" panose="020B0A04020102020204" pitchFamily="34" charset="0"/>
              </a:rPr>
              <a:t>2. Order-Chaos Cycle</a:t>
            </a:r>
          </a:p>
        </p:txBody>
      </p:sp>
      <p:grpSp>
        <p:nvGrpSpPr>
          <p:cNvPr id="7171" name="Diagram 5"/>
          <p:cNvGrpSpPr>
            <a:grpSpLocks noChangeAspect="1"/>
          </p:cNvGrpSpPr>
          <p:nvPr/>
        </p:nvGrpSpPr>
        <p:grpSpPr bwMode="auto">
          <a:xfrm>
            <a:off x="381000" y="1524000"/>
            <a:ext cx="8382000" cy="5029200"/>
            <a:chOff x="240" y="686"/>
            <a:chExt cx="5280" cy="3168"/>
          </a:xfrm>
        </p:grpSpPr>
        <p:sp>
          <p:nvSpPr>
            <p:cNvPr id="7176" name="AutoShape 4"/>
            <p:cNvSpPr>
              <a:spLocks noChangeAspect="1" noChangeArrowheads="1" noTextEdit="1"/>
            </p:cNvSpPr>
            <p:nvPr/>
          </p:nvSpPr>
          <p:spPr bwMode="auto">
            <a:xfrm>
              <a:off x="240" y="686"/>
              <a:ext cx="5280"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7" name="_s1028"/>
            <p:cNvSpPr>
              <a:spLocks noChangeArrowheads="1" noTextEdit="1"/>
            </p:cNvSpPr>
            <p:nvPr/>
          </p:nvSpPr>
          <p:spPr bwMode="auto">
            <a:xfrm>
              <a:off x="1656" y="1046"/>
              <a:ext cx="2448" cy="2448"/>
            </a:xfrm>
            <a:custGeom>
              <a:avLst/>
              <a:gdLst>
                <a:gd name="T0" fmla="*/ 16 w 21600"/>
                <a:gd name="T1" fmla="*/ 0 h 21600"/>
                <a:gd name="T2" fmla="*/ 11 w 21600"/>
                <a:gd name="T3" fmla="*/ 3 h 21600"/>
                <a:gd name="T4" fmla="*/ 16 w 21600"/>
                <a:gd name="T5" fmla="*/ 4 h 21600"/>
                <a:gd name="T6" fmla="*/ 21 w 21600"/>
                <a:gd name="T7" fmla="*/ 3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chemeClr val="tx1"/>
              </a:solidFill>
              <a:miter lim="800000"/>
              <a:headEnd/>
              <a:tailEnd/>
            </a:ln>
          </p:spPr>
          <p:txBody>
            <a:bodyPr anchor="ctr"/>
            <a:lstStyle/>
            <a:p>
              <a:endParaRPr lang="en-US"/>
            </a:p>
          </p:txBody>
        </p:sp>
        <p:sp>
          <p:nvSpPr>
            <p:cNvPr id="7178" name="_s1029"/>
            <p:cNvSpPr>
              <a:spLocks noChangeArrowheads="1" noTextEdit="1"/>
            </p:cNvSpPr>
            <p:nvPr/>
          </p:nvSpPr>
          <p:spPr bwMode="auto">
            <a:xfrm rot="5400000">
              <a:off x="1656" y="1046"/>
              <a:ext cx="2448" cy="2448"/>
            </a:xfrm>
            <a:custGeom>
              <a:avLst/>
              <a:gdLst>
                <a:gd name="T0" fmla="*/ 16 w 21600"/>
                <a:gd name="T1" fmla="*/ 0 h 21600"/>
                <a:gd name="T2" fmla="*/ 11 w 21600"/>
                <a:gd name="T3" fmla="*/ 3 h 21600"/>
                <a:gd name="T4" fmla="*/ 16 w 21600"/>
                <a:gd name="T5" fmla="*/ 4 h 21600"/>
                <a:gd name="T6" fmla="*/ 21 w 21600"/>
                <a:gd name="T7" fmla="*/ 3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chemeClr val="tx1"/>
              </a:solidFill>
              <a:miter lim="800000"/>
              <a:headEnd/>
              <a:tailEnd/>
            </a:ln>
          </p:spPr>
          <p:txBody>
            <a:bodyPr anchor="ctr"/>
            <a:lstStyle/>
            <a:p>
              <a:endParaRPr lang="en-US"/>
            </a:p>
          </p:txBody>
        </p:sp>
        <p:sp>
          <p:nvSpPr>
            <p:cNvPr id="7179" name="_s1030"/>
            <p:cNvSpPr>
              <a:spLocks noChangeArrowheads="1" noTextEdit="1"/>
            </p:cNvSpPr>
            <p:nvPr/>
          </p:nvSpPr>
          <p:spPr bwMode="auto">
            <a:xfrm rot="10800000">
              <a:off x="1656" y="1046"/>
              <a:ext cx="2448" cy="2448"/>
            </a:xfrm>
            <a:custGeom>
              <a:avLst/>
              <a:gdLst>
                <a:gd name="T0" fmla="*/ 16 w 21600"/>
                <a:gd name="T1" fmla="*/ 0 h 21600"/>
                <a:gd name="T2" fmla="*/ 11 w 21600"/>
                <a:gd name="T3" fmla="*/ 3 h 21600"/>
                <a:gd name="T4" fmla="*/ 16 w 21600"/>
                <a:gd name="T5" fmla="*/ 4 h 21600"/>
                <a:gd name="T6" fmla="*/ 21 w 21600"/>
                <a:gd name="T7" fmla="*/ 3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chemeClr val="tx1"/>
              </a:solidFill>
              <a:miter lim="800000"/>
              <a:headEnd/>
              <a:tailEnd/>
            </a:ln>
          </p:spPr>
          <p:txBody>
            <a:bodyPr anchor="ctr"/>
            <a:lstStyle/>
            <a:p>
              <a:endParaRPr lang="en-US"/>
            </a:p>
          </p:txBody>
        </p:sp>
        <p:sp>
          <p:nvSpPr>
            <p:cNvPr id="7180" name="_s1031"/>
            <p:cNvSpPr>
              <a:spLocks noChangeArrowheads="1" noTextEdit="1"/>
            </p:cNvSpPr>
            <p:nvPr/>
          </p:nvSpPr>
          <p:spPr bwMode="auto">
            <a:xfrm rot="-5400000">
              <a:off x="1656" y="1046"/>
              <a:ext cx="2448" cy="2448"/>
            </a:xfrm>
            <a:custGeom>
              <a:avLst/>
              <a:gdLst>
                <a:gd name="T0" fmla="*/ 16 w 21600"/>
                <a:gd name="T1" fmla="*/ 0 h 21600"/>
                <a:gd name="T2" fmla="*/ 11 w 21600"/>
                <a:gd name="T3" fmla="*/ 3 h 21600"/>
                <a:gd name="T4" fmla="*/ 16 w 21600"/>
                <a:gd name="T5" fmla="*/ 4 h 21600"/>
                <a:gd name="T6" fmla="*/ 21 w 21600"/>
                <a:gd name="T7" fmla="*/ 3 h 21600"/>
                <a:gd name="T8" fmla="*/ 0 60000 65536"/>
                <a:gd name="T9" fmla="*/ 0 60000 65536"/>
                <a:gd name="T10" fmla="*/ 0 60000 65536"/>
                <a:gd name="T11" fmla="*/ 0 60000 65536"/>
                <a:gd name="T12" fmla="*/ 0 w 21600"/>
                <a:gd name="T13" fmla="*/ 0 h 21600"/>
                <a:gd name="T14" fmla="*/ 21600 w 21600"/>
                <a:gd name="T15" fmla="*/ 0 h 21600"/>
              </a:gdLst>
              <a:ahLst/>
              <a:cxnLst>
                <a:cxn ang="T8">
                  <a:pos x="T0" y="T1"/>
                </a:cxn>
                <a:cxn ang="T9">
                  <a:pos x="T2" y="T3"/>
                </a:cxn>
                <a:cxn ang="T10">
                  <a:pos x="T4" y="T5"/>
                </a:cxn>
                <a:cxn ang="T11">
                  <a:pos x="T6" y="T7"/>
                </a:cxn>
              </a:cxnLst>
              <a:rect l="T12" t="T13" r="T14" b="T15"/>
              <a:pathLst>
                <a:path w="21600" h="21600">
                  <a:moveTo>
                    <a:pt x="7765" y="3289"/>
                  </a:moveTo>
                  <a:cubicBezTo>
                    <a:pt x="8729" y="2900"/>
                    <a:pt x="9760" y="2700"/>
                    <a:pt x="10799" y="2700"/>
                  </a:cubicBezTo>
                  <a:cubicBezTo>
                    <a:pt x="11839" y="2700"/>
                    <a:pt x="12870" y="2900"/>
                    <a:pt x="13834" y="3289"/>
                  </a:cubicBezTo>
                  <a:lnTo>
                    <a:pt x="14845" y="786"/>
                  </a:lnTo>
                  <a:cubicBezTo>
                    <a:pt x="13560" y="266"/>
                    <a:pt x="12186" y="-1"/>
                    <a:pt x="10800" y="-1"/>
                  </a:cubicBezTo>
                  <a:cubicBezTo>
                    <a:pt x="9413" y="-1"/>
                    <a:pt x="8039" y="266"/>
                    <a:pt x="6754" y="786"/>
                  </a:cubicBezTo>
                  <a:lnTo>
                    <a:pt x="7765" y="3289"/>
                  </a:lnTo>
                  <a:close/>
                </a:path>
              </a:pathLst>
            </a:custGeom>
            <a:solidFill>
              <a:schemeClr val="accent1"/>
            </a:solidFill>
            <a:ln w="9525">
              <a:solidFill>
                <a:schemeClr val="tx1"/>
              </a:solidFill>
              <a:miter lim="800000"/>
              <a:headEnd/>
              <a:tailEnd/>
            </a:ln>
          </p:spPr>
          <p:txBody>
            <a:bodyPr anchor="ctr"/>
            <a:lstStyle/>
            <a:p>
              <a:endParaRPr lang="en-US"/>
            </a:p>
          </p:txBody>
        </p:sp>
        <p:sp>
          <p:nvSpPr>
            <p:cNvPr id="7181" name="_s1032"/>
            <p:cNvSpPr>
              <a:spLocks noChangeArrowheads="1"/>
            </p:cNvSpPr>
            <p:nvPr/>
          </p:nvSpPr>
          <p:spPr bwMode="auto">
            <a:xfrm>
              <a:off x="3324" y="119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a:t>Order</a:t>
              </a:r>
            </a:p>
            <a:p>
              <a:pPr algn="ctr" eaLnBrk="1" hangingPunct="1">
                <a:spcBef>
                  <a:spcPct val="0"/>
                </a:spcBef>
                <a:buFontTx/>
                <a:buNone/>
              </a:pPr>
              <a:r>
                <a:rPr lang="en-US" altLang="en-US" sz="1800" b="1"/>
                <a:t>(centralization)</a:t>
              </a:r>
            </a:p>
          </p:txBody>
        </p:sp>
        <p:sp>
          <p:nvSpPr>
            <p:cNvPr id="7182" name="_s1033"/>
            <p:cNvSpPr>
              <a:spLocks noChangeArrowheads="1"/>
            </p:cNvSpPr>
            <p:nvPr/>
          </p:nvSpPr>
          <p:spPr bwMode="auto">
            <a:xfrm>
              <a:off x="3325" y="2714"/>
              <a:ext cx="1093"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t>Chaos</a:t>
              </a:r>
            </a:p>
            <a:p>
              <a:pPr algn="ctr" eaLnBrk="1" hangingPunct="1">
                <a:spcBef>
                  <a:spcPct val="0"/>
                </a:spcBef>
                <a:buFontTx/>
                <a:buNone/>
              </a:pPr>
              <a:r>
                <a:rPr lang="en-US" altLang="en-US" sz="1800" b="1" dirty="0"/>
                <a:t>(decentralization </a:t>
              </a:r>
            </a:p>
            <a:p>
              <a:pPr algn="ctr" eaLnBrk="1" hangingPunct="1">
                <a:spcBef>
                  <a:spcPct val="0"/>
                </a:spcBef>
                <a:buFontTx/>
                <a:buNone/>
              </a:pPr>
              <a:r>
                <a:rPr lang="en-US" altLang="en-US" sz="1800" b="1" dirty="0"/>
                <a:t>and war)</a:t>
              </a:r>
            </a:p>
          </p:txBody>
        </p:sp>
        <p:sp>
          <p:nvSpPr>
            <p:cNvPr id="7183" name="_s1034"/>
            <p:cNvSpPr>
              <a:spLocks noChangeArrowheads="1"/>
            </p:cNvSpPr>
            <p:nvPr/>
          </p:nvSpPr>
          <p:spPr bwMode="auto">
            <a:xfrm>
              <a:off x="1413" y="2715"/>
              <a:ext cx="1024"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t>Order</a:t>
              </a:r>
            </a:p>
            <a:p>
              <a:pPr algn="ctr" eaLnBrk="1" hangingPunct="1">
                <a:spcBef>
                  <a:spcPct val="0"/>
                </a:spcBef>
                <a:buFontTx/>
                <a:buNone/>
              </a:pPr>
              <a:r>
                <a:rPr lang="en-US" altLang="en-US" sz="1800" b="1" dirty="0"/>
                <a:t>(centralization)</a:t>
              </a:r>
            </a:p>
          </p:txBody>
        </p:sp>
        <p:sp>
          <p:nvSpPr>
            <p:cNvPr id="7184" name="_s1035"/>
            <p:cNvSpPr>
              <a:spLocks noChangeArrowheads="1"/>
            </p:cNvSpPr>
            <p:nvPr/>
          </p:nvSpPr>
          <p:spPr bwMode="auto">
            <a:xfrm>
              <a:off x="1277" y="1200"/>
              <a:ext cx="115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dirty="0"/>
                <a:t>Chaos</a:t>
              </a:r>
            </a:p>
            <a:p>
              <a:pPr algn="ctr" eaLnBrk="1" hangingPunct="1">
                <a:spcBef>
                  <a:spcPct val="0"/>
                </a:spcBef>
                <a:buFontTx/>
                <a:buNone/>
              </a:pPr>
              <a:r>
                <a:rPr lang="en-US" altLang="en-US" sz="1800" b="1" dirty="0"/>
                <a:t>(decentralization </a:t>
              </a:r>
            </a:p>
            <a:p>
              <a:pPr algn="ctr" eaLnBrk="1" hangingPunct="1">
                <a:spcBef>
                  <a:spcPct val="0"/>
                </a:spcBef>
                <a:buFontTx/>
                <a:buNone/>
              </a:pPr>
              <a:r>
                <a:rPr lang="en-US" altLang="en-US" sz="1800" b="1" dirty="0"/>
                <a:t>and war)</a:t>
              </a:r>
            </a:p>
          </p:txBody>
        </p:sp>
      </p:grpSp>
      <p:sp>
        <p:nvSpPr>
          <p:cNvPr id="7172" name="Line 17"/>
          <p:cNvSpPr>
            <a:spLocks noChangeShapeType="1"/>
          </p:cNvSpPr>
          <p:nvPr/>
        </p:nvSpPr>
        <p:spPr bwMode="auto">
          <a:xfrm flipV="1">
            <a:off x="2895600" y="3429000"/>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 name="Line 18"/>
          <p:cNvSpPr>
            <a:spLocks noChangeShapeType="1"/>
          </p:cNvSpPr>
          <p:nvPr/>
        </p:nvSpPr>
        <p:spPr bwMode="auto">
          <a:xfrm>
            <a:off x="4114800" y="23622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4" name="Line 19"/>
          <p:cNvSpPr>
            <a:spLocks noChangeShapeType="1"/>
          </p:cNvSpPr>
          <p:nvPr/>
        </p:nvSpPr>
        <p:spPr bwMode="auto">
          <a:xfrm>
            <a:off x="6248400" y="3581400"/>
            <a:ext cx="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Line 20"/>
          <p:cNvSpPr>
            <a:spLocks noChangeShapeType="1"/>
          </p:cNvSpPr>
          <p:nvPr/>
        </p:nvSpPr>
        <p:spPr bwMode="auto">
          <a:xfrm flipH="1">
            <a:off x="4114800" y="57150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1528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639763"/>
          </a:xfrm>
        </p:spPr>
        <p:txBody>
          <a:bodyPr/>
          <a:lstStyle/>
          <a:p>
            <a:pPr eaLnBrk="1" hangingPunct="1"/>
            <a:r>
              <a:rPr lang="en-US" altLang="en-US" sz="3600" b="1" dirty="0">
                <a:latin typeface="Arial Black" panose="020B0A04020102020204" pitchFamily="34" charset="0"/>
              </a:rPr>
              <a:t>Chinese Dynasties</a:t>
            </a:r>
          </a:p>
        </p:txBody>
      </p:sp>
      <p:sp>
        <p:nvSpPr>
          <p:cNvPr id="6147" name="Rectangle 3"/>
          <p:cNvSpPr>
            <a:spLocks noGrp="1" noChangeArrowheads="1"/>
          </p:cNvSpPr>
          <p:nvPr>
            <p:ph type="body" idx="1"/>
          </p:nvPr>
        </p:nvSpPr>
        <p:spPr>
          <a:xfrm>
            <a:off x="228600" y="1219200"/>
            <a:ext cx="8686800" cy="5486400"/>
          </a:xfrm>
        </p:spPr>
        <p:txBody>
          <a:bodyPr>
            <a:normAutofit fontScale="92500" lnSpcReduction="20000"/>
          </a:bodyPr>
          <a:lstStyle/>
          <a:p>
            <a:pPr eaLnBrk="1" hangingPunct="1">
              <a:lnSpc>
                <a:spcPct val="80000"/>
              </a:lnSpc>
            </a:pPr>
            <a:r>
              <a:rPr lang="en-US" altLang="en-US" sz="1800" b="1" i="1" dirty="0">
                <a:latin typeface="Arial Black" panose="020B0A04020102020204" pitchFamily="34" charset="0"/>
              </a:rPr>
              <a:t>Three Sovereigns and Five Emperors 	2852-2205 (Pre-Dynasty)</a:t>
            </a:r>
          </a:p>
          <a:p>
            <a:pPr eaLnBrk="1" hangingPunct="1">
              <a:lnSpc>
                <a:spcPct val="80000"/>
              </a:lnSpc>
            </a:pPr>
            <a:r>
              <a:rPr lang="en-US" altLang="en-US" sz="1800" b="1" dirty="0">
                <a:latin typeface="Arial Black" panose="020B0A04020102020204" pitchFamily="34" charset="0"/>
              </a:rPr>
              <a:t>Xia						2205-1766 BCE</a:t>
            </a:r>
          </a:p>
          <a:p>
            <a:pPr eaLnBrk="1" hangingPunct="1">
              <a:lnSpc>
                <a:spcPct val="80000"/>
              </a:lnSpc>
            </a:pPr>
            <a:r>
              <a:rPr lang="en-US" altLang="en-US" sz="1800" b="1" dirty="0">
                <a:latin typeface="Arial Black" panose="020B0A04020102020204" pitchFamily="34" charset="0"/>
              </a:rPr>
              <a:t>Shang					1766-1122 BCE</a:t>
            </a:r>
          </a:p>
          <a:p>
            <a:pPr eaLnBrk="1" hangingPunct="1">
              <a:lnSpc>
                <a:spcPct val="80000"/>
              </a:lnSpc>
            </a:pPr>
            <a:r>
              <a:rPr lang="en-US" altLang="en-US" sz="1800" b="1" dirty="0">
                <a:solidFill>
                  <a:srgbClr val="FF0000"/>
                </a:solidFill>
                <a:latin typeface="Arial Black" panose="020B0A04020102020204" pitchFamily="34" charset="0"/>
              </a:rPr>
              <a:t>Zhou						1122-221 BCE</a:t>
            </a:r>
          </a:p>
          <a:p>
            <a:pPr lvl="1" eaLnBrk="1" hangingPunct="1">
              <a:lnSpc>
                <a:spcPct val="80000"/>
              </a:lnSpc>
            </a:pPr>
            <a:r>
              <a:rPr lang="en-US" altLang="en-US" sz="1600" b="1" dirty="0">
                <a:solidFill>
                  <a:srgbClr val="FF0000"/>
                </a:solidFill>
                <a:latin typeface="Arial Black" panose="020B0A04020102020204" pitchFamily="34" charset="0"/>
              </a:rPr>
              <a:t>Spring and Autumn Period			770-476</a:t>
            </a:r>
          </a:p>
          <a:p>
            <a:pPr lvl="1" eaLnBrk="1" hangingPunct="1">
              <a:lnSpc>
                <a:spcPct val="80000"/>
              </a:lnSpc>
            </a:pPr>
            <a:r>
              <a:rPr lang="en-US" altLang="en-US" sz="1600" b="1" dirty="0">
                <a:solidFill>
                  <a:srgbClr val="FF0000"/>
                </a:solidFill>
                <a:latin typeface="Arial Black" panose="020B0A04020102020204" pitchFamily="34" charset="0"/>
              </a:rPr>
              <a:t>Warring States Period			475-221</a:t>
            </a:r>
          </a:p>
          <a:p>
            <a:pPr eaLnBrk="1" hangingPunct="1">
              <a:lnSpc>
                <a:spcPct val="80000"/>
              </a:lnSpc>
            </a:pPr>
            <a:r>
              <a:rPr lang="en-US" altLang="en-US" sz="1800" b="1" dirty="0">
                <a:solidFill>
                  <a:srgbClr val="FF0000"/>
                </a:solidFill>
                <a:latin typeface="Arial Black" panose="020B0A04020102020204" pitchFamily="34" charset="0"/>
              </a:rPr>
              <a:t>Qin						221-206 BCE</a:t>
            </a:r>
          </a:p>
          <a:p>
            <a:pPr eaLnBrk="1" hangingPunct="1">
              <a:lnSpc>
                <a:spcPct val="80000"/>
              </a:lnSpc>
            </a:pPr>
            <a:r>
              <a:rPr lang="en-US" altLang="en-US" sz="1800" b="1" dirty="0">
                <a:latin typeface="Arial Black" panose="020B0A04020102020204" pitchFamily="34" charset="0"/>
              </a:rPr>
              <a:t>Han						206 BCE-220 AD</a:t>
            </a:r>
          </a:p>
          <a:p>
            <a:pPr eaLnBrk="1" hangingPunct="1">
              <a:lnSpc>
                <a:spcPct val="80000"/>
              </a:lnSpc>
            </a:pPr>
            <a:r>
              <a:rPr lang="en-US" altLang="en-US" sz="1800" b="1" dirty="0">
                <a:latin typeface="Arial Black" panose="020B0A04020102020204" pitchFamily="34" charset="0"/>
              </a:rPr>
              <a:t>Three Kingdoms				220-280</a:t>
            </a:r>
          </a:p>
          <a:p>
            <a:pPr eaLnBrk="1" hangingPunct="1">
              <a:lnSpc>
                <a:spcPct val="80000"/>
              </a:lnSpc>
            </a:pPr>
            <a:r>
              <a:rPr lang="en-US" altLang="en-US" sz="1800" b="1" dirty="0">
                <a:latin typeface="Arial Black" panose="020B0A04020102020204" pitchFamily="34" charset="0"/>
              </a:rPr>
              <a:t>Western </a:t>
            </a:r>
            <a:r>
              <a:rPr lang="en-US" altLang="en-US" sz="1800" b="1" dirty="0" err="1">
                <a:latin typeface="Arial Black" panose="020B0A04020102020204" pitchFamily="34" charset="0"/>
              </a:rPr>
              <a:t>Jin</a:t>
            </a:r>
            <a:r>
              <a:rPr lang="en-US" altLang="en-US" sz="1800" b="1" dirty="0">
                <a:latin typeface="Arial Black" panose="020B0A04020102020204" pitchFamily="34" charset="0"/>
              </a:rPr>
              <a:t>					265-316</a:t>
            </a:r>
          </a:p>
          <a:p>
            <a:pPr eaLnBrk="1" hangingPunct="1">
              <a:lnSpc>
                <a:spcPct val="80000"/>
              </a:lnSpc>
            </a:pPr>
            <a:r>
              <a:rPr lang="en-US" altLang="en-US" sz="1800" b="1" dirty="0">
                <a:latin typeface="Arial Black" panose="020B0A04020102020204" pitchFamily="34" charset="0"/>
              </a:rPr>
              <a:t>Eastern </a:t>
            </a:r>
            <a:r>
              <a:rPr lang="en-US" altLang="en-US" sz="1800" b="1" dirty="0" err="1">
                <a:latin typeface="Arial Black" panose="020B0A04020102020204" pitchFamily="34" charset="0"/>
              </a:rPr>
              <a:t>Jin</a:t>
            </a:r>
            <a:r>
              <a:rPr lang="en-US" altLang="en-US" sz="1800" b="1" dirty="0">
                <a:latin typeface="Arial Black" panose="020B0A04020102020204" pitchFamily="34" charset="0"/>
              </a:rPr>
              <a:t>					317-439</a:t>
            </a:r>
          </a:p>
          <a:p>
            <a:pPr eaLnBrk="1" hangingPunct="1">
              <a:lnSpc>
                <a:spcPct val="80000"/>
              </a:lnSpc>
            </a:pPr>
            <a:r>
              <a:rPr lang="en-US" altLang="en-US" sz="1800" b="1" dirty="0">
                <a:latin typeface="Arial Black" panose="020B0A04020102020204" pitchFamily="34" charset="0"/>
              </a:rPr>
              <a:t>Southern and Northern			386-589</a:t>
            </a:r>
          </a:p>
          <a:p>
            <a:pPr eaLnBrk="1" hangingPunct="1">
              <a:lnSpc>
                <a:spcPct val="80000"/>
              </a:lnSpc>
            </a:pPr>
            <a:r>
              <a:rPr lang="en-US" altLang="en-US" sz="1800" b="1" dirty="0">
                <a:latin typeface="Arial Black" panose="020B0A04020102020204" pitchFamily="34" charset="0"/>
              </a:rPr>
              <a:t>Sui						589-618</a:t>
            </a:r>
          </a:p>
          <a:p>
            <a:pPr eaLnBrk="1" hangingPunct="1">
              <a:lnSpc>
                <a:spcPct val="80000"/>
              </a:lnSpc>
            </a:pPr>
            <a:r>
              <a:rPr lang="en-US" altLang="en-US" sz="1800" b="1" dirty="0">
                <a:latin typeface="Arial Black" panose="020B0A04020102020204" pitchFamily="34" charset="0"/>
              </a:rPr>
              <a:t>Tang						618-906</a:t>
            </a:r>
          </a:p>
          <a:p>
            <a:pPr eaLnBrk="1" hangingPunct="1">
              <a:lnSpc>
                <a:spcPct val="80000"/>
              </a:lnSpc>
            </a:pPr>
            <a:r>
              <a:rPr lang="en-US" altLang="en-US" sz="1800" b="1" dirty="0">
                <a:latin typeface="Arial Black" panose="020B0A04020102020204" pitchFamily="34" charset="0"/>
              </a:rPr>
              <a:t>Five Dynasties and Ten Kingdoms		907-960</a:t>
            </a:r>
          </a:p>
          <a:p>
            <a:pPr eaLnBrk="1" hangingPunct="1">
              <a:lnSpc>
                <a:spcPct val="80000"/>
              </a:lnSpc>
            </a:pPr>
            <a:r>
              <a:rPr lang="en-US" altLang="en-US" sz="1800" b="1" dirty="0">
                <a:latin typeface="Arial Black" panose="020B0A04020102020204" pitchFamily="34" charset="0"/>
              </a:rPr>
              <a:t>Song						960-1279</a:t>
            </a:r>
          </a:p>
          <a:p>
            <a:pPr eaLnBrk="1" hangingPunct="1">
              <a:lnSpc>
                <a:spcPct val="80000"/>
              </a:lnSpc>
            </a:pPr>
            <a:r>
              <a:rPr lang="en-US" altLang="en-US" sz="1800" b="1" dirty="0">
                <a:latin typeface="Arial Black" panose="020B0A04020102020204" pitchFamily="34" charset="0"/>
              </a:rPr>
              <a:t>Yuan (Mongol)				1279-1368</a:t>
            </a:r>
          </a:p>
          <a:p>
            <a:pPr eaLnBrk="1" hangingPunct="1">
              <a:lnSpc>
                <a:spcPct val="80000"/>
              </a:lnSpc>
            </a:pPr>
            <a:r>
              <a:rPr lang="en-US" altLang="en-US" sz="1800" b="1" dirty="0">
                <a:latin typeface="Arial Black" panose="020B0A04020102020204" pitchFamily="34" charset="0"/>
              </a:rPr>
              <a:t>Ming						1368-1644</a:t>
            </a:r>
          </a:p>
          <a:p>
            <a:pPr eaLnBrk="1" hangingPunct="1">
              <a:lnSpc>
                <a:spcPct val="80000"/>
              </a:lnSpc>
            </a:pPr>
            <a:r>
              <a:rPr lang="en-US" altLang="en-US" sz="1800" b="1" dirty="0">
                <a:latin typeface="Arial Black" panose="020B0A04020102020204" pitchFamily="34" charset="0"/>
              </a:rPr>
              <a:t>Qing (Manchu)				1644-1911</a:t>
            </a:r>
          </a:p>
        </p:txBody>
      </p:sp>
    </p:spTree>
    <p:extLst>
      <p:ext uri="{BB962C8B-B14F-4D97-AF65-F5344CB8AC3E}">
        <p14:creationId xmlns:p14="http://schemas.microsoft.com/office/powerpoint/2010/main" val="347955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15100"/>
          </a:xfrm>
        </p:spPr>
        <p:txBody>
          <a:bodyPr>
            <a:normAutofit/>
          </a:bodyPr>
          <a:lstStyle/>
          <a:p>
            <a:r>
              <a:rPr lang="en-US" sz="3200" dirty="0">
                <a:latin typeface="Arial Black" panose="020B0A04020102020204" pitchFamily="34" charset="0"/>
              </a:rPr>
              <a:t>Why do Dynasties Rise and Fall?</a:t>
            </a:r>
            <a:endParaRPr lang="en-US" sz="3200" dirty="0"/>
          </a:p>
        </p:txBody>
      </p:sp>
      <p:sp>
        <p:nvSpPr>
          <p:cNvPr id="3" name="Content Placeholder 2"/>
          <p:cNvSpPr>
            <a:spLocks noGrp="1"/>
          </p:cNvSpPr>
          <p:nvPr>
            <p:ph idx="1"/>
          </p:nvPr>
        </p:nvSpPr>
        <p:spPr/>
        <p:txBody>
          <a:bodyPr/>
          <a:lstStyle/>
          <a:p>
            <a:pPr marL="0" indent="0">
              <a:buNone/>
            </a:pPr>
            <a:r>
              <a:rPr lang="en-US" dirty="0">
                <a:latin typeface="Arial Black" panose="020B0A04020102020204" pitchFamily="34" charset="0"/>
              </a:rPr>
              <a:t>Quality of 				Challenges</a:t>
            </a:r>
          </a:p>
          <a:p>
            <a:pPr marL="0" indent="0">
              <a:buNone/>
            </a:pPr>
            <a:r>
              <a:rPr lang="en-US" dirty="0">
                <a:latin typeface="Arial Black" panose="020B0A04020102020204" pitchFamily="34" charset="0"/>
              </a:rPr>
              <a:t>Leadership				War</a:t>
            </a:r>
          </a:p>
          <a:p>
            <a:pPr marL="0" indent="0">
              <a:buNone/>
            </a:pPr>
            <a:r>
              <a:rPr lang="en-US" dirty="0">
                <a:latin typeface="Arial Black" panose="020B0A04020102020204" pitchFamily="34" charset="0"/>
              </a:rPr>
              <a:t>						Collapse</a:t>
            </a: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	Strategy  			Stability	</a:t>
            </a:r>
          </a:p>
          <a:p>
            <a:pPr marL="0" indent="0">
              <a:buNone/>
            </a:pPr>
            <a:r>
              <a:rPr lang="en-US" dirty="0">
                <a:latin typeface="Arial Black" panose="020B0A04020102020204" pitchFamily="34" charset="0"/>
              </a:rPr>
              <a:t>						of Dynasty </a:t>
            </a:r>
          </a:p>
          <a:p>
            <a:endParaRPr lang="en-US" dirty="0"/>
          </a:p>
        </p:txBody>
      </p:sp>
      <p:cxnSp>
        <p:nvCxnSpPr>
          <p:cNvPr id="5" name="Straight Arrow Connector 4"/>
          <p:cNvCxnSpPr/>
          <p:nvPr/>
        </p:nvCxnSpPr>
        <p:spPr>
          <a:xfrm>
            <a:off x="1397479" y="2777706"/>
            <a:ext cx="845389" cy="1216324"/>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54083" y="4629066"/>
            <a:ext cx="2035834"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667953" y="3385868"/>
            <a:ext cx="508959" cy="79363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82119C5-CBDF-425D-B645-B572F112EB6B}"/>
              </a:ext>
            </a:extLst>
          </p:cNvPr>
          <p:cNvCxnSpPr/>
          <p:nvPr/>
        </p:nvCxnSpPr>
        <p:spPr>
          <a:xfrm>
            <a:off x="2813538" y="2264898"/>
            <a:ext cx="306675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20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B772-11D2-44D7-80BA-DADD459F8F30}"/>
              </a:ext>
            </a:extLst>
          </p:cNvPr>
          <p:cNvSpPr>
            <a:spLocks noGrp="1"/>
          </p:cNvSpPr>
          <p:nvPr>
            <p:ph type="title"/>
          </p:nvPr>
        </p:nvSpPr>
        <p:spPr/>
        <p:txBody>
          <a:bodyPr>
            <a:normAutofit/>
          </a:bodyPr>
          <a:lstStyle/>
          <a:p>
            <a:r>
              <a:rPr lang="en-US" sz="4000" dirty="0">
                <a:latin typeface="Arial Black" panose="020B0A04020102020204" pitchFamily="34" charset="0"/>
              </a:rPr>
              <a:t>Theories of </a:t>
            </a:r>
            <a:br>
              <a:rPr lang="en-US" sz="4000" dirty="0">
                <a:latin typeface="Arial Black" panose="020B0A04020102020204" pitchFamily="34" charset="0"/>
              </a:rPr>
            </a:br>
            <a:r>
              <a:rPr lang="en-US" sz="4000" dirty="0">
                <a:latin typeface="Arial Black" panose="020B0A04020102020204" pitchFamily="34" charset="0"/>
              </a:rPr>
              <a:t>Great Power Relations</a:t>
            </a:r>
          </a:p>
        </p:txBody>
      </p:sp>
      <p:sp>
        <p:nvSpPr>
          <p:cNvPr id="5" name="Text Placeholder 4">
            <a:extLst>
              <a:ext uri="{FF2B5EF4-FFF2-40B4-BE49-F238E27FC236}">
                <a16:creationId xmlns:a16="http://schemas.microsoft.com/office/drawing/2014/main" id="{2C356808-96EB-4428-AEF8-ED3D2B5C313B}"/>
              </a:ext>
            </a:extLst>
          </p:cNvPr>
          <p:cNvSpPr>
            <a:spLocks noGrp="1"/>
          </p:cNvSpPr>
          <p:nvPr>
            <p:ph type="body" idx="1"/>
          </p:nvPr>
        </p:nvSpPr>
        <p:spPr/>
        <p:txBody>
          <a:bodyPr>
            <a:normAutofit/>
          </a:bodyPr>
          <a:lstStyle/>
          <a:p>
            <a:r>
              <a:rPr lang="en-US" sz="4000" dirty="0">
                <a:latin typeface="Arial Black" panose="020B0A04020102020204" pitchFamily="34" charset="0"/>
              </a:rPr>
              <a:t>Western IR</a:t>
            </a:r>
          </a:p>
        </p:txBody>
      </p:sp>
      <p:pic>
        <p:nvPicPr>
          <p:cNvPr id="8" name="Content Placeholder 7">
            <a:extLst>
              <a:ext uri="{FF2B5EF4-FFF2-40B4-BE49-F238E27FC236}">
                <a16:creationId xmlns:a16="http://schemas.microsoft.com/office/drawing/2014/main" id="{035B095C-F389-46FB-8D59-6B744A3D1A0F}"/>
              </a:ext>
            </a:extLst>
          </p:cNvPr>
          <p:cNvPicPr>
            <a:picLocks noGrp="1" noChangeAspect="1"/>
          </p:cNvPicPr>
          <p:nvPr>
            <p:ph sz="half" idx="2"/>
          </p:nvPr>
        </p:nvPicPr>
        <p:blipFill rotWithShape="1">
          <a:blip r:embed="rId2"/>
          <a:srcRect l="16722" r="17459"/>
          <a:stretch/>
        </p:blipFill>
        <p:spPr>
          <a:xfrm>
            <a:off x="925946" y="2664101"/>
            <a:ext cx="2425147" cy="3684588"/>
          </a:xfrm>
          <a:prstGeom prst="rect">
            <a:avLst/>
          </a:prstGeom>
        </p:spPr>
      </p:pic>
      <p:sp>
        <p:nvSpPr>
          <p:cNvPr id="6" name="Text Placeholder 5">
            <a:extLst>
              <a:ext uri="{FF2B5EF4-FFF2-40B4-BE49-F238E27FC236}">
                <a16:creationId xmlns:a16="http://schemas.microsoft.com/office/drawing/2014/main" id="{A043DE9C-8139-440B-96B5-CE6B6C226876}"/>
              </a:ext>
            </a:extLst>
          </p:cNvPr>
          <p:cNvSpPr>
            <a:spLocks noGrp="1"/>
          </p:cNvSpPr>
          <p:nvPr>
            <p:ph type="body" sz="quarter" idx="3"/>
          </p:nvPr>
        </p:nvSpPr>
        <p:spPr/>
        <p:txBody>
          <a:bodyPr>
            <a:normAutofit/>
          </a:bodyPr>
          <a:lstStyle/>
          <a:p>
            <a:r>
              <a:rPr lang="en-US" sz="4000" dirty="0">
                <a:latin typeface="Arial Black" panose="020B0A04020102020204" pitchFamily="34" charset="0"/>
              </a:rPr>
              <a:t>Chinese IR?</a:t>
            </a:r>
          </a:p>
        </p:txBody>
      </p:sp>
      <p:pic>
        <p:nvPicPr>
          <p:cNvPr id="9" name="Content Placeholder 8">
            <a:extLst>
              <a:ext uri="{FF2B5EF4-FFF2-40B4-BE49-F238E27FC236}">
                <a16:creationId xmlns:a16="http://schemas.microsoft.com/office/drawing/2014/main" id="{B8344F1A-5707-49FC-895C-44CF05C80597}"/>
              </a:ext>
            </a:extLst>
          </p:cNvPr>
          <p:cNvPicPr>
            <a:picLocks noGrp="1" noChangeAspect="1"/>
          </p:cNvPicPr>
          <p:nvPr>
            <p:ph sz="quarter" idx="4"/>
          </p:nvPr>
        </p:nvPicPr>
        <p:blipFill>
          <a:blip r:embed="rId3"/>
          <a:stretch>
            <a:fillRect/>
          </a:stretch>
        </p:blipFill>
        <p:spPr>
          <a:xfrm>
            <a:off x="5049078" y="2664101"/>
            <a:ext cx="2559292" cy="3684588"/>
          </a:xfrm>
          <a:prstGeom prst="rect">
            <a:avLst/>
          </a:prstGeom>
        </p:spPr>
      </p:pic>
    </p:spTree>
    <p:extLst>
      <p:ext uri="{BB962C8B-B14F-4D97-AF65-F5344CB8AC3E}">
        <p14:creationId xmlns:p14="http://schemas.microsoft.com/office/powerpoint/2010/main" val="130606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3. Hegemony and Stability in Confucianism</a:t>
            </a:r>
          </a:p>
        </p:txBody>
      </p:sp>
      <p:sp>
        <p:nvSpPr>
          <p:cNvPr id="3" name="Content Placeholder 2"/>
          <p:cNvSpPr>
            <a:spLocks noGrp="1"/>
          </p:cNvSpPr>
          <p:nvPr>
            <p:ph idx="1"/>
          </p:nvPr>
        </p:nvSpPr>
        <p:spPr/>
        <p:txBody>
          <a:bodyPr>
            <a:normAutofit/>
          </a:bodyPr>
          <a:lstStyle/>
          <a:p>
            <a:pPr marL="0" indent="0">
              <a:buNone/>
            </a:pPr>
            <a:r>
              <a:rPr lang="en-US" altLang="en-US" sz="2400" b="1" dirty="0">
                <a:latin typeface="Arial Black" panose="020B0A04020102020204" pitchFamily="34" charset="0"/>
              </a:rPr>
              <a:t>Kong Fu Zi (Confucius) 551-479 BCE</a:t>
            </a:r>
          </a:p>
          <a:p>
            <a:pPr marL="0" indent="0">
              <a:buNone/>
            </a:pPr>
            <a:r>
              <a:rPr lang="en-US" altLang="en-US" sz="2400" b="1" dirty="0">
                <a:latin typeface="Arial Black" panose="020B0A04020102020204" pitchFamily="34" charset="0"/>
              </a:rPr>
              <a:t>Mengzi (Mencius ) </a:t>
            </a:r>
            <a:r>
              <a:rPr lang="en-US" sz="2400" dirty="0">
                <a:latin typeface="Arial Black" panose="020B0A04020102020204" pitchFamily="34" charset="0"/>
              </a:rPr>
              <a:t>372-298 BCE</a:t>
            </a:r>
            <a:endParaRPr lang="en-US" altLang="en-US" sz="2400" b="1" dirty="0">
              <a:latin typeface="Arial Black" panose="020B0A04020102020204" pitchFamily="34" charset="0"/>
            </a:endParaRPr>
          </a:p>
          <a:p>
            <a:pPr marL="0" indent="0">
              <a:buNone/>
            </a:pPr>
            <a:r>
              <a:rPr lang="en-US" altLang="en-US" sz="2400" b="1" dirty="0">
                <a:latin typeface="Arial Black" panose="020B0A04020102020204" pitchFamily="34" charset="0"/>
              </a:rPr>
              <a:t>Xunzi (310-238?)</a:t>
            </a:r>
          </a:p>
          <a:p>
            <a:pPr marL="0" indent="0">
              <a:buNone/>
            </a:pPr>
            <a:endParaRPr lang="en-US" altLang="en-US" sz="2400" b="1" dirty="0">
              <a:latin typeface="Arial Black" panose="020B0A04020102020204" pitchFamily="34" charset="0"/>
            </a:endParaRPr>
          </a:p>
          <a:p>
            <a:r>
              <a:rPr lang="en-US" altLang="en-US" sz="2400" b="1" dirty="0">
                <a:latin typeface="Arial Black" panose="020B0A04020102020204" pitchFamily="34" charset="0"/>
              </a:rPr>
              <a:t>Harmony</a:t>
            </a:r>
          </a:p>
          <a:p>
            <a:r>
              <a:rPr lang="en-US" altLang="en-US" sz="2400" b="1" dirty="0">
                <a:latin typeface="Arial Black" panose="020B0A04020102020204" pitchFamily="34" charset="0"/>
              </a:rPr>
              <a:t>Hierarchy</a:t>
            </a:r>
          </a:p>
          <a:p>
            <a:r>
              <a:rPr lang="en-US" altLang="en-US" sz="2400" b="1" dirty="0">
                <a:latin typeface="Arial Black" panose="020B0A04020102020204" pitchFamily="34" charset="0"/>
              </a:rPr>
              <a:t>Humane Authority</a:t>
            </a:r>
          </a:p>
          <a:p>
            <a:r>
              <a:rPr lang="en-US" altLang="en-US" sz="2400" b="1" dirty="0">
                <a:latin typeface="Arial Black" panose="020B0A04020102020204" pitchFamily="34" charset="0"/>
              </a:rPr>
              <a:t>Leader earns Legitimacy</a:t>
            </a:r>
          </a:p>
        </p:txBody>
      </p:sp>
      <p:pic>
        <p:nvPicPr>
          <p:cNvPr id="4" name="Picture 3"/>
          <p:cNvPicPr>
            <a:picLocks noChangeAspect="1"/>
          </p:cNvPicPr>
          <p:nvPr/>
        </p:nvPicPr>
        <p:blipFill>
          <a:blip r:embed="rId2"/>
          <a:stretch>
            <a:fillRect/>
          </a:stretch>
        </p:blipFill>
        <p:spPr>
          <a:xfrm>
            <a:off x="6083577" y="2885650"/>
            <a:ext cx="2670279" cy="3426249"/>
          </a:xfrm>
          <a:prstGeom prst="rect">
            <a:avLst/>
          </a:prstGeom>
        </p:spPr>
      </p:pic>
    </p:spTree>
    <p:extLst>
      <p:ext uri="{BB962C8B-B14F-4D97-AF65-F5344CB8AC3E}">
        <p14:creationId xmlns:p14="http://schemas.microsoft.com/office/powerpoint/2010/main" val="23147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4">
            <a:extLst>
              <a:ext uri="{FF2B5EF4-FFF2-40B4-BE49-F238E27FC236}">
                <a16:creationId xmlns:a16="http://schemas.microsoft.com/office/drawing/2014/main" id="{18E160EF-AB8B-4100-BB9D-8CDAD1007E36}"/>
              </a:ext>
            </a:extLst>
          </p:cNvPr>
          <p:cNvSpPr>
            <a:spLocks noGrp="1" noChangeArrowheads="1"/>
          </p:cNvSpPr>
          <p:nvPr>
            <p:ph type="title"/>
          </p:nvPr>
        </p:nvSpPr>
        <p:spPr>
          <a:xfrm>
            <a:off x="457200" y="274638"/>
            <a:ext cx="8229600" cy="792162"/>
          </a:xfrm>
        </p:spPr>
        <p:txBody>
          <a:bodyPr>
            <a:noAutofit/>
          </a:bodyPr>
          <a:lstStyle/>
          <a:p>
            <a:pPr eaLnBrk="1" hangingPunct="1"/>
            <a:r>
              <a:rPr lang="en-US" altLang="en-US" sz="3200" b="1" dirty="0">
                <a:latin typeface="Arial Black" panose="020B0A04020102020204" pitchFamily="34" charset="0"/>
                <a:ea typeface="ＭＳ Ｐゴシック" panose="020B0600070205080204" pitchFamily="34" charset="-128"/>
              </a:rPr>
              <a:t>Confucian Spin on Hegemonic Stability Theory</a:t>
            </a:r>
          </a:p>
        </p:txBody>
      </p:sp>
      <p:graphicFrame>
        <p:nvGraphicFramePr>
          <p:cNvPr id="9" name="Diagram 8">
            <a:extLst>
              <a:ext uri="{FF2B5EF4-FFF2-40B4-BE49-F238E27FC236}">
                <a16:creationId xmlns:a16="http://schemas.microsoft.com/office/drawing/2014/main" id="{7F568C11-B53B-403F-842D-2CA12B49C583}"/>
              </a:ext>
            </a:extLst>
          </p:cNvPr>
          <p:cNvGraphicFramePr/>
          <p:nvPr>
            <p:extLst>
              <p:ext uri="{D42A27DB-BD31-4B8C-83A1-F6EECF244321}">
                <p14:modId xmlns:p14="http://schemas.microsoft.com/office/powerpoint/2010/main" val="69032884"/>
              </p:ext>
            </p:extLst>
          </p:nvPr>
        </p:nvGraphicFramePr>
        <p:xfrm>
          <a:off x="457200" y="1066800"/>
          <a:ext cx="786010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737FDE1A-B204-4C56-AEE9-4BF87669BA2B}"/>
              </a:ext>
            </a:extLst>
          </p:cNvPr>
          <p:cNvCxnSpPr/>
          <p:nvPr/>
        </p:nvCxnSpPr>
        <p:spPr>
          <a:xfrm flipH="1">
            <a:off x="4572000" y="5579165"/>
            <a:ext cx="68911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A90D1C-C944-41A7-A0B4-3817771CB29A}"/>
              </a:ext>
            </a:extLst>
          </p:cNvPr>
          <p:cNvCxnSpPr/>
          <p:nvPr/>
        </p:nvCxnSpPr>
        <p:spPr>
          <a:xfrm flipV="1">
            <a:off x="2199861" y="1669774"/>
            <a:ext cx="1007165" cy="530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5CCE7E-8DBB-48C8-B22D-CB94AB6CA25F}"/>
              </a:ext>
            </a:extLst>
          </p:cNvPr>
          <p:cNvCxnSpPr/>
          <p:nvPr/>
        </p:nvCxnSpPr>
        <p:spPr>
          <a:xfrm>
            <a:off x="5579165" y="1669774"/>
            <a:ext cx="940904" cy="5168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350EE0-C311-4317-A4BB-53E629BB4DCD}"/>
              </a:ext>
            </a:extLst>
          </p:cNvPr>
          <p:cNvCxnSpPr/>
          <p:nvPr/>
        </p:nvCxnSpPr>
        <p:spPr>
          <a:xfrm>
            <a:off x="6771861" y="3695700"/>
            <a:ext cx="0" cy="1128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3740925-0E2E-4F2A-BB8C-95BB5C86D806}"/>
              </a:ext>
            </a:extLst>
          </p:cNvPr>
          <p:cNvCxnSpPr/>
          <p:nvPr/>
        </p:nvCxnSpPr>
        <p:spPr>
          <a:xfrm flipV="1">
            <a:off x="2319130" y="3695700"/>
            <a:ext cx="0" cy="1128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65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3561"/>
          </a:xfrm>
        </p:spPr>
        <p:txBody>
          <a:bodyPr>
            <a:normAutofit/>
          </a:bodyPr>
          <a:lstStyle/>
          <a:p>
            <a:r>
              <a:rPr lang="en-US" sz="4000" dirty="0">
                <a:latin typeface="Arial Black" panose="020B0A04020102020204" pitchFamily="34" charset="0"/>
              </a:rPr>
              <a:t>Hegemony vs. Legitimacy</a:t>
            </a:r>
          </a:p>
        </p:txBody>
      </p:sp>
      <p:sp>
        <p:nvSpPr>
          <p:cNvPr id="4" name="Content Placeholder 3"/>
          <p:cNvSpPr>
            <a:spLocks noGrp="1"/>
          </p:cNvSpPr>
          <p:nvPr>
            <p:ph idx="1"/>
          </p:nvPr>
        </p:nvSpPr>
        <p:spPr>
          <a:xfrm>
            <a:off x="628650" y="1371600"/>
            <a:ext cx="8216412" cy="5193101"/>
          </a:xfrm>
        </p:spPr>
        <p:txBody>
          <a:bodyPr/>
          <a:lstStyle/>
          <a:p>
            <a:r>
              <a:rPr lang="en-US" dirty="0">
                <a:latin typeface="Arial Black" panose="020B0A04020102020204" pitchFamily="34" charset="0"/>
              </a:rPr>
              <a:t>Hegemony: leadership through power</a:t>
            </a:r>
          </a:p>
          <a:p>
            <a:r>
              <a:rPr lang="en-US" dirty="0">
                <a:latin typeface="Arial Black" panose="020B0A04020102020204" pitchFamily="34" charset="0"/>
              </a:rPr>
              <a:t>Humane Authority: leadership through legitimacy</a:t>
            </a:r>
          </a:p>
          <a:p>
            <a:endParaRPr lang="en-US" dirty="0">
              <a:latin typeface="Arial Black" panose="020B0A04020102020204" pitchFamily="34" charset="0"/>
            </a:endParaRPr>
          </a:p>
          <a:p>
            <a:r>
              <a:rPr lang="en-US" dirty="0">
                <a:latin typeface="Arial Black" panose="020B0A04020102020204" pitchFamily="34" charset="0"/>
              </a:rPr>
              <a:t>US liberalism post-WWII</a:t>
            </a:r>
          </a:p>
          <a:p>
            <a:r>
              <a:rPr lang="en-US" dirty="0">
                <a:latin typeface="Arial Black" panose="020B0A04020102020204" pitchFamily="34" charset="0"/>
              </a:rPr>
              <a:t>US after Iraq</a:t>
            </a:r>
          </a:p>
          <a:p>
            <a:r>
              <a:rPr lang="en-US" dirty="0">
                <a:latin typeface="Arial Black" panose="020B0A04020102020204" pitchFamily="34" charset="0"/>
              </a:rPr>
              <a:t>Deng (1978-97) vs. Xi Jinping (2012--) </a:t>
            </a:r>
          </a:p>
        </p:txBody>
      </p:sp>
      <p:pic>
        <p:nvPicPr>
          <p:cNvPr id="5" name="Picture 4"/>
          <p:cNvPicPr>
            <a:picLocks noChangeAspect="1"/>
          </p:cNvPicPr>
          <p:nvPr/>
        </p:nvPicPr>
        <p:blipFill>
          <a:blip r:embed="rId2"/>
          <a:stretch>
            <a:fillRect/>
          </a:stretch>
        </p:blipFill>
        <p:spPr>
          <a:xfrm>
            <a:off x="1806820" y="4878044"/>
            <a:ext cx="1595804" cy="1572357"/>
          </a:xfrm>
          <a:prstGeom prst="rect">
            <a:avLst/>
          </a:prstGeom>
        </p:spPr>
      </p:pic>
      <p:pic>
        <p:nvPicPr>
          <p:cNvPr id="6" name="Picture 5"/>
          <p:cNvPicPr>
            <a:picLocks noChangeAspect="1"/>
          </p:cNvPicPr>
          <p:nvPr/>
        </p:nvPicPr>
        <p:blipFill>
          <a:blip r:embed="rId3"/>
          <a:stretch>
            <a:fillRect/>
          </a:stretch>
        </p:blipFill>
        <p:spPr>
          <a:xfrm>
            <a:off x="5604404" y="4878044"/>
            <a:ext cx="1620715" cy="1497623"/>
          </a:xfrm>
          <a:prstGeom prst="rect">
            <a:avLst/>
          </a:prstGeom>
        </p:spPr>
      </p:pic>
    </p:spTree>
    <p:extLst>
      <p:ext uri="{BB962C8B-B14F-4D97-AF65-F5344CB8AC3E}">
        <p14:creationId xmlns:p14="http://schemas.microsoft.com/office/powerpoint/2010/main" val="375583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8785-3654-435A-8A61-7D0FDAEA5DC0}"/>
              </a:ext>
            </a:extLst>
          </p:cNvPr>
          <p:cNvSpPr>
            <a:spLocks noGrp="1"/>
          </p:cNvSpPr>
          <p:nvPr>
            <p:ph type="title"/>
          </p:nvPr>
        </p:nvSpPr>
        <p:spPr>
          <a:xfrm>
            <a:off x="628650" y="365127"/>
            <a:ext cx="7886700" cy="633680"/>
          </a:xfrm>
        </p:spPr>
        <p:txBody>
          <a:bodyPr>
            <a:normAutofit fontScale="90000"/>
          </a:bodyPr>
          <a:lstStyle/>
          <a:p>
            <a:r>
              <a:rPr lang="en-US" dirty="0">
                <a:latin typeface="Arial Black" panose="020B0A04020102020204" pitchFamily="34" charset="0"/>
              </a:rPr>
              <a:t>Tribute System</a:t>
            </a:r>
          </a:p>
        </p:txBody>
      </p:sp>
      <p:sp>
        <p:nvSpPr>
          <p:cNvPr id="3" name="Content Placeholder 2">
            <a:extLst>
              <a:ext uri="{FF2B5EF4-FFF2-40B4-BE49-F238E27FC236}">
                <a16:creationId xmlns:a16="http://schemas.microsoft.com/office/drawing/2014/main" id="{E2DDBA3D-6039-4A58-9D7F-64AC19C9E052}"/>
              </a:ext>
            </a:extLst>
          </p:cNvPr>
          <p:cNvSpPr>
            <a:spLocks noGrp="1"/>
          </p:cNvSpPr>
          <p:nvPr>
            <p:ph idx="1"/>
          </p:nvPr>
        </p:nvSpPr>
        <p:spPr>
          <a:xfrm>
            <a:off x="628650" y="1153551"/>
            <a:ext cx="7886700" cy="5023412"/>
          </a:xfrm>
        </p:spPr>
        <p:txBody>
          <a:bodyPr/>
          <a:lstStyle/>
          <a:p>
            <a:pPr marL="0" indent="0">
              <a:buNone/>
            </a:pPr>
            <a:r>
              <a:rPr lang="en-US" dirty="0">
                <a:latin typeface="Arial Black" panose="020B0A04020102020204" pitchFamily="34" charset="0"/>
              </a:rPr>
              <a:t>Han Dynasty 206 BCE –221 BCE</a:t>
            </a:r>
          </a:p>
        </p:txBody>
      </p:sp>
      <p:pic>
        <p:nvPicPr>
          <p:cNvPr id="4" name="Picture 3">
            <a:extLst>
              <a:ext uri="{FF2B5EF4-FFF2-40B4-BE49-F238E27FC236}">
                <a16:creationId xmlns:a16="http://schemas.microsoft.com/office/drawing/2014/main" id="{448CE2C7-E66B-4677-9404-C280071855DE}"/>
              </a:ext>
            </a:extLst>
          </p:cNvPr>
          <p:cNvPicPr>
            <a:picLocks noChangeAspect="1"/>
          </p:cNvPicPr>
          <p:nvPr/>
        </p:nvPicPr>
        <p:blipFill>
          <a:blip r:embed="rId2"/>
          <a:stretch>
            <a:fillRect/>
          </a:stretch>
        </p:blipFill>
        <p:spPr>
          <a:xfrm>
            <a:off x="984738" y="1713713"/>
            <a:ext cx="7174524" cy="4779160"/>
          </a:xfrm>
          <a:prstGeom prst="rect">
            <a:avLst/>
          </a:prstGeom>
        </p:spPr>
      </p:pic>
    </p:spTree>
    <p:extLst>
      <p:ext uri="{BB962C8B-B14F-4D97-AF65-F5344CB8AC3E}">
        <p14:creationId xmlns:p14="http://schemas.microsoft.com/office/powerpoint/2010/main" val="221693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A7DB-8206-4096-834F-EEBD60CBE825}"/>
              </a:ext>
            </a:extLst>
          </p:cNvPr>
          <p:cNvSpPr>
            <a:spLocks noGrp="1"/>
          </p:cNvSpPr>
          <p:nvPr>
            <p:ph type="title"/>
          </p:nvPr>
        </p:nvSpPr>
        <p:spPr>
          <a:xfrm>
            <a:off x="628650" y="365126"/>
            <a:ext cx="7886700" cy="933599"/>
          </a:xfrm>
        </p:spPr>
        <p:txBody>
          <a:bodyPr/>
          <a:lstStyle/>
          <a:p>
            <a:r>
              <a:rPr lang="en-US" dirty="0">
                <a:latin typeface="Arial Black" panose="020B0A04020102020204" pitchFamily="34" charset="0"/>
              </a:rPr>
              <a:t>4. Strategy</a:t>
            </a:r>
          </a:p>
        </p:txBody>
      </p:sp>
      <p:sp>
        <p:nvSpPr>
          <p:cNvPr id="3" name="Content Placeholder 2">
            <a:extLst>
              <a:ext uri="{FF2B5EF4-FFF2-40B4-BE49-F238E27FC236}">
                <a16:creationId xmlns:a16="http://schemas.microsoft.com/office/drawing/2014/main" id="{61743BA9-2C4E-4ED9-BBFC-6C1F701627D0}"/>
              </a:ext>
            </a:extLst>
          </p:cNvPr>
          <p:cNvSpPr>
            <a:spLocks noGrp="1"/>
          </p:cNvSpPr>
          <p:nvPr>
            <p:ph idx="1"/>
          </p:nvPr>
        </p:nvSpPr>
        <p:spPr>
          <a:xfrm>
            <a:off x="388987" y="1519312"/>
            <a:ext cx="8126363" cy="4973562"/>
          </a:xfrm>
        </p:spPr>
        <p:txBody>
          <a:bodyPr>
            <a:normAutofit fontScale="92500" lnSpcReduction="10000"/>
          </a:bodyPr>
          <a:lstStyle/>
          <a:p>
            <a:pPr marL="0" indent="0">
              <a:buNone/>
            </a:pPr>
            <a:r>
              <a:rPr lang="en-US" sz="2400" dirty="0">
                <a:latin typeface="Arial Black" panose="020B0A04020102020204" pitchFamily="34" charset="0"/>
              </a:rPr>
              <a:t>First Paragraph </a:t>
            </a:r>
          </a:p>
          <a:p>
            <a:pPr marL="0" indent="0">
              <a:buNone/>
            </a:pPr>
            <a:r>
              <a:rPr lang="en-US" sz="2400" i="1" dirty="0">
                <a:latin typeface="Arial Black" panose="020B0A04020102020204" pitchFamily="34" charset="0"/>
              </a:rPr>
              <a:t>The Three Kingdoms</a:t>
            </a:r>
          </a:p>
          <a:p>
            <a:pPr marL="0" indent="0">
              <a:buNone/>
            </a:pPr>
            <a:r>
              <a:rPr lang="en-US" sz="2400" b="0" i="0" dirty="0">
                <a:effectLst/>
                <a:latin typeface="Arial Black" panose="020B0A04020102020204" pitchFamily="34" charset="0"/>
              </a:rPr>
              <a:t>Luo </a:t>
            </a:r>
            <a:r>
              <a:rPr lang="en-US" sz="2400" b="0" i="0" dirty="0" err="1">
                <a:effectLst/>
                <a:latin typeface="Arial Black" panose="020B0A04020102020204" pitchFamily="34" charset="0"/>
              </a:rPr>
              <a:t>Guanzhong</a:t>
            </a:r>
            <a:r>
              <a:rPr lang="en-US" sz="2400" b="0" i="0" dirty="0">
                <a:effectLst/>
                <a:latin typeface="Arial Black" panose="020B0A04020102020204" pitchFamily="34" charset="0"/>
              </a:rPr>
              <a:t>, 1315-1400</a:t>
            </a:r>
          </a:p>
          <a:p>
            <a:pPr marL="0" indent="0">
              <a:buNone/>
            </a:pPr>
            <a:endParaRPr lang="en-US" i="1" dirty="0">
              <a:latin typeface="Arial Black" panose="020B0A04020102020204" pitchFamily="34" charset="0"/>
            </a:endParaRPr>
          </a:p>
          <a:p>
            <a:pPr marL="0" indent="0">
              <a:buNone/>
            </a:pPr>
            <a:r>
              <a:rPr lang="en-US" i="1" dirty="0">
                <a:latin typeface="Arial Black" panose="020B0A04020102020204" pitchFamily="34" charset="0"/>
              </a:rPr>
              <a:t>“Domains under heaven, </a:t>
            </a:r>
          </a:p>
          <a:p>
            <a:pPr marL="0" indent="0">
              <a:buNone/>
            </a:pPr>
            <a:r>
              <a:rPr lang="en-US" i="1" dirty="0">
                <a:latin typeface="Arial Black" panose="020B0A04020102020204" pitchFamily="34" charset="0"/>
              </a:rPr>
              <a:t>after a long period of </a:t>
            </a:r>
          </a:p>
          <a:p>
            <a:pPr marL="0" indent="0">
              <a:buNone/>
            </a:pPr>
            <a:r>
              <a:rPr lang="en-US" i="1" dirty="0">
                <a:latin typeface="Arial Black" panose="020B0A04020102020204" pitchFamily="34" charset="0"/>
              </a:rPr>
              <a:t>division, tends to unite; </a:t>
            </a:r>
          </a:p>
          <a:p>
            <a:pPr marL="0" indent="0">
              <a:buNone/>
            </a:pPr>
            <a:r>
              <a:rPr lang="en-US" i="1" dirty="0">
                <a:latin typeface="Arial Black" panose="020B0A04020102020204" pitchFamily="34" charset="0"/>
              </a:rPr>
              <a:t>after a long period of </a:t>
            </a:r>
          </a:p>
          <a:p>
            <a:pPr marL="0" indent="0">
              <a:buNone/>
            </a:pPr>
            <a:r>
              <a:rPr lang="en-US" i="1" dirty="0">
                <a:latin typeface="Arial Black" panose="020B0A04020102020204" pitchFamily="34" charset="0"/>
              </a:rPr>
              <a:t>union, tends to divide. </a:t>
            </a:r>
          </a:p>
          <a:p>
            <a:pPr marL="0" indent="0">
              <a:buNone/>
            </a:pPr>
            <a:r>
              <a:rPr lang="en-US" i="1" dirty="0">
                <a:latin typeface="Arial Black" panose="020B0A04020102020204" pitchFamily="34" charset="0"/>
              </a:rPr>
              <a:t>This has been so </a:t>
            </a:r>
          </a:p>
          <a:p>
            <a:pPr marL="0" indent="0">
              <a:buNone/>
            </a:pPr>
            <a:r>
              <a:rPr lang="en-US" i="1" dirty="0">
                <a:latin typeface="Arial Black" panose="020B0A04020102020204" pitchFamily="34" charset="0"/>
              </a:rPr>
              <a:t>since antiquity…”</a:t>
            </a:r>
          </a:p>
        </p:txBody>
      </p:sp>
      <p:pic>
        <p:nvPicPr>
          <p:cNvPr id="4" name="Picture 3">
            <a:extLst>
              <a:ext uri="{FF2B5EF4-FFF2-40B4-BE49-F238E27FC236}">
                <a16:creationId xmlns:a16="http://schemas.microsoft.com/office/drawing/2014/main" id="{F5789DA1-6969-445A-8B4D-B9555AAB2B10}"/>
              </a:ext>
            </a:extLst>
          </p:cNvPr>
          <p:cNvPicPr>
            <a:picLocks noChangeAspect="1"/>
          </p:cNvPicPr>
          <p:nvPr/>
        </p:nvPicPr>
        <p:blipFill>
          <a:blip r:embed="rId3"/>
          <a:stretch>
            <a:fillRect/>
          </a:stretch>
        </p:blipFill>
        <p:spPr>
          <a:xfrm>
            <a:off x="5678438" y="1519312"/>
            <a:ext cx="3076575" cy="4752975"/>
          </a:xfrm>
          <a:prstGeom prst="rect">
            <a:avLst/>
          </a:prstGeom>
        </p:spPr>
      </p:pic>
    </p:spTree>
    <p:extLst>
      <p:ext uri="{BB962C8B-B14F-4D97-AF65-F5344CB8AC3E}">
        <p14:creationId xmlns:p14="http://schemas.microsoft.com/office/powerpoint/2010/main" val="212354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77CC-9B5C-42AD-9F5F-1241843777B1}"/>
              </a:ext>
            </a:extLst>
          </p:cNvPr>
          <p:cNvSpPr>
            <a:spLocks noGrp="1"/>
          </p:cNvSpPr>
          <p:nvPr>
            <p:ph type="title"/>
          </p:nvPr>
        </p:nvSpPr>
        <p:spPr>
          <a:xfrm>
            <a:off x="365759" y="365126"/>
            <a:ext cx="8553157" cy="1325563"/>
          </a:xfrm>
        </p:spPr>
        <p:txBody>
          <a:bodyPr>
            <a:normAutofit/>
          </a:bodyPr>
          <a:lstStyle/>
          <a:p>
            <a:r>
              <a:rPr lang="en-US" sz="3600" dirty="0">
                <a:latin typeface="Arial Black" panose="020B0A04020102020204" pitchFamily="34" charset="0"/>
              </a:rPr>
              <a:t>Strategy Determines Outcomes </a:t>
            </a:r>
            <a:r>
              <a:rPr lang="en-US" sz="3200" dirty="0">
                <a:latin typeface="Arial Black" panose="020B0A04020102020204" pitchFamily="34" charset="0"/>
              </a:rPr>
              <a:t>(Not Deterministic)</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D51A60B-2B28-4283-AD89-771947774D6C}"/>
              </a:ext>
            </a:extLst>
          </p:cNvPr>
          <p:cNvSpPr>
            <a:spLocks noGrp="1"/>
          </p:cNvSpPr>
          <p:nvPr>
            <p:ph idx="1"/>
          </p:nvPr>
        </p:nvSpPr>
        <p:spPr>
          <a:xfrm>
            <a:off x="628650" y="1825625"/>
            <a:ext cx="7886700" cy="4741430"/>
          </a:xfrm>
        </p:spPr>
        <p:txBody>
          <a:bodyPr>
            <a:normAutofit lnSpcReduction="10000"/>
          </a:bodyPr>
          <a:lstStyle/>
          <a:p>
            <a:pPr marL="0" indent="0">
              <a:buNone/>
            </a:pPr>
            <a:r>
              <a:rPr lang="en-US" dirty="0">
                <a:latin typeface="Arial Black" panose="020B0A04020102020204" pitchFamily="34" charset="0"/>
              </a:rPr>
              <a:t>Sage King				Interstate </a:t>
            </a:r>
          </a:p>
          <a:p>
            <a:pPr marL="0" indent="0">
              <a:buNone/>
            </a:pPr>
            <a:r>
              <a:rPr lang="en-US" sz="2000" dirty="0">
                <a:solidFill>
                  <a:srgbClr val="FFFF00"/>
                </a:solidFill>
                <a:latin typeface="Arial Black" panose="020B0A04020102020204" pitchFamily="34" charset="0"/>
              </a:rPr>
              <a:t>(humane authority)</a:t>
            </a:r>
            <a:r>
              <a:rPr lang="en-US" dirty="0">
                <a:solidFill>
                  <a:srgbClr val="FFFF00"/>
                </a:solidFill>
                <a:latin typeface="Arial Black" panose="020B0A04020102020204" pitchFamily="34" charset="0"/>
              </a:rPr>
              <a:t>	</a:t>
            </a:r>
            <a:r>
              <a:rPr lang="en-US" dirty="0">
                <a:latin typeface="Arial Black" panose="020B0A04020102020204" pitchFamily="34" charset="0"/>
              </a:rPr>
              <a:t>			Order</a:t>
            </a:r>
          </a:p>
          <a:p>
            <a:pPr marL="0" indent="0">
              <a:buNone/>
            </a:pPr>
            <a:r>
              <a:rPr lang="en-US" dirty="0">
                <a:latin typeface="Arial Black" panose="020B0A04020102020204" pitchFamily="34" charset="0"/>
              </a:rPr>
              <a:t>Or…</a:t>
            </a:r>
          </a:p>
          <a:p>
            <a:pPr marL="0" indent="0">
              <a:buNone/>
            </a:pPr>
            <a:r>
              <a:rPr lang="en-US" dirty="0">
                <a:latin typeface="Arial Black" panose="020B0A04020102020204" pitchFamily="34" charset="0"/>
              </a:rPr>
              <a:t>Hegemon				</a:t>
            </a:r>
          </a:p>
          <a:p>
            <a:pPr marL="0" indent="0">
              <a:buNone/>
            </a:pPr>
            <a:r>
              <a:rPr lang="en-US" dirty="0">
                <a:latin typeface="Arial Black" panose="020B0A04020102020204" pitchFamily="34" charset="0"/>
              </a:rPr>
              <a:t>Tyrant</a:t>
            </a:r>
          </a:p>
          <a:p>
            <a:pPr marL="0" indent="0">
              <a:buNone/>
            </a:pPr>
            <a:endParaRPr lang="en-US" dirty="0">
              <a:latin typeface="Arial Black" panose="020B0A04020102020204" pitchFamily="34" charset="0"/>
            </a:endParaRP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			</a:t>
            </a:r>
          </a:p>
          <a:p>
            <a:pPr marL="0" indent="0">
              <a:buNone/>
            </a:pPr>
            <a:r>
              <a:rPr lang="en-US" dirty="0">
                <a:latin typeface="Arial Black" panose="020B0A04020102020204" pitchFamily="34" charset="0"/>
              </a:rPr>
              <a:t>			Strategy</a:t>
            </a:r>
          </a:p>
          <a:p>
            <a:pPr marL="0" indent="0">
              <a:buNone/>
            </a:pPr>
            <a:r>
              <a:rPr lang="en-US" dirty="0">
                <a:latin typeface="Arial Black" panose="020B0A04020102020204" pitchFamily="34" charset="0"/>
              </a:rPr>
              <a:t>			(Strategic Choice)</a:t>
            </a:r>
          </a:p>
        </p:txBody>
      </p:sp>
      <p:cxnSp>
        <p:nvCxnSpPr>
          <p:cNvPr id="5" name="Straight Arrow Connector 4">
            <a:extLst>
              <a:ext uri="{FF2B5EF4-FFF2-40B4-BE49-F238E27FC236}">
                <a16:creationId xmlns:a16="http://schemas.microsoft.com/office/drawing/2014/main" id="{D89BE645-1ECA-4F26-AC89-2A633974C0A2}"/>
              </a:ext>
            </a:extLst>
          </p:cNvPr>
          <p:cNvCxnSpPr/>
          <p:nvPr/>
        </p:nvCxnSpPr>
        <p:spPr>
          <a:xfrm>
            <a:off x="1462760" y="4196340"/>
            <a:ext cx="1828800" cy="1603717"/>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F5011CC-FBFC-4C7E-8E11-A96C467364F4}"/>
              </a:ext>
            </a:extLst>
          </p:cNvPr>
          <p:cNvCxnSpPr/>
          <p:nvPr/>
        </p:nvCxnSpPr>
        <p:spPr>
          <a:xfrm flipV="1">
            <a:off x="5655212" y="2954215"/>
            <a:ext cx="1069145" cy="1716259"/>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50272FD-2875-492D-9AE0-0E791D53E5E9}"/>
              </a:ext>
            </a:extLst>
          </p:cNvPr>
          <p:cNvCxnSpPr/>
          <p:nvPr/>
        </p:nvCxnSpPr>
        <p:spPr>
          <a:xfrm>
            <a:off x="2905618" y="2053883"/>
            <a:ext cx="302455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53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F8EC-B15C-4CB1-887D-3E68F5B3E488}"/>
              </a:ext>
            </a:extLst>
          </p:cNvPr>
          <p:cNvSpPr>
            <a:spLocks noGrp="1"/>
          </p:cNvSpPr>
          <p:nvPr>
            <p:ph type="title"/>
          </p:nvPr>
        </p:nvSpPr>
        <p:spPr/>
        <p:txBody>
          <a:bodyPr>
            <a:normAutofit/>
          </a:bodyPr>
          <a:lstStyle/>
          <a:p>
            <a:r>
              <a:rPr lang="en-US" sz="4000" dirty="0">
                <a:latin typeface="Arial Black" panose="020B0A04020102020204" pitchFamily="34" charset="0"/>
              </a:rPr>
              <a:t>Warring States Period </a:t>
            </a:r>
            <a:br>
              <a:rPr lang="en-US" sz="4000" dirty="0">
                <a:latin typeface="Arial Black" panose="020B0A04020102020204" pitchFamily="34" charset="0"/>
              </a:rPr>
            </a:br>
            <a:r>
              <a:rPr lang="en-US" sz="4000" dirty="0">
                <a:latin typeface="Arial Black" panose="020B0A04020102020204" pitchFamily="34" charset="0"/>
              </a:rPr>
              <a:t>475-221 BCE</a:t>
            </a:r>
          </a:p>
        </p:txBody>
      </p:sp>
      <p:sp>
        <p:nvSpPr>
          <p:cNvPr id="3" name="Content Placeholder 2">
            <a:extLst>
              <a:ext uri="{FF2B5EF4-FFF2-40B4-BE49-F238E27FC236}">
                <a16:creationId xmlns:a16="http://schemas.microsoft.com/office/drawing/2014/main" id="{90CA370E-70F9-47F9-A437-557595375A0A}"/>
              </a:ext>
            </a:extLst>
          </p:cNvPr>
          <p:cNvSpPr>
            <a:spLocks noGrp="1"/>
          </p:cNvSpPr>
          <p:nvPr>
            <p:ph idx="1"/>
          </p:nvPr>
        </p:nvSpPr>
        <p:spPr/>
        <p:txBody>
          <a:bodyPr/>
          <a:lstStyle/>
          <a:p>
            <a:pPr marL="0" indent="0">
              <a:buNone/>
            </a:pPr>
            <a:r>
              <a:rPr lang="en-US" dirty="0">
                <a:latin typeface="Arial Black" panose="020B0A04020102020204" pitchFamily="34" charset="0"/>
              </a:rPr>
              <a:t>Qin Empire 221-206 BCE</a:t>
            </a:r>
          </a:p>
        </p:txBody>
      </p:sp>
      <p:pic>
        <p:nvPicPr>
          <p:cNvPr id="4" name="Picture 3">
            <a:extLst>
              <a:ext uri="{FF2B5EF4-FFF2-40B4-BE49-F238E27FC236}">
                <a16:creationId xmlns:a16="http://schemas.microsoft.com/office/drawing/2014/main" id="{E4CD35CF-E7D2-44D1-A2D6-2446206CDC8F}"/>
              </a:ext>
            </a:extLst>
          </p:cNvPr>
          <p:cNvPicPr>
            <a:picLocks noChangeAspect="1"/>
          </p:cNvPicPr>
          <p:nvPr/>
        </p:nvPicPr>
        <p:blipFill>
          <a:blip r:embed="rId2"/>
          <a:stretch>
            <a:fillRect/>
          </a:stretch>
        </p:blipFill>
        <p:spPr>
          <a:xfrm>
            <a:off x="880552" y="2500999"/>
            <a:ext cx="7382896" cy="3810900"/>
          </a:xfrm>
          <a:prstGeom prst="rect">
            <a:avLst/>
          </a:prstGeom>
        </p:spPr>
      </p:pic>
    </p:spTree>
    <p:extLst>
      <p:ext uri="{BB962C8B-B14F-4D97-AF65-F5344CB8AC3E}">
        <p14:creationId xmlns:p14="http://schemas.microsoft.com/office/powerpoint/2010/main" val="9609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9B36-E290-4EFF-8739-C837B3AA2992}"/>
              </a:ext>
            </a:extLst>
          </p:cNvPr>
          <p:cNvSpPr>
            <a:spLocks noGrp="1"/>
          </p:cNvSpPr>
          <p:nvPr>
            <p:ph type="title"/>
          </p:nvPr>
        </p:nvSpPr>
        <p:spPr/>
        <p:txBody>
          <a:bodyPr/>
          <a:lstStyle/>
          <a:p>
            <a:r>
              <a:rPr lang="en-US" dirty="0">
                <a:latin typeface="Arial Black" panose="020B0A04020102020204" pitchFamily="34" charset="0"/>
              </a:rPr>
              <a:t>Qin Empire 221-206 BCE</a:t>
            </a:r>
          </a:p>
        </p:txBody>
      </p:sp>
      <p:pic>
        <p:nvPicPr>
          <p:cNvPr id="4" name="Content Placeholder 3">
            <a:extLst>
              <a:ext uri="{FF2B5EF4-FFF2-40B4-BE49-F238E27FC236}">
                <a16:creationId xmlns:a16="http://schemas.microsoft.com/office/drawing/2014/main" id="{DD5FF819-EB50-4F31-B63C-2AD3D5F3B0BD}"/>
              </a:ext>
            </a:extLst>
          </p:cNvPr>
          <p:cNvPicPr>
            <a:picLocks noGrp="1" noChangeAspect="1"/>
          </p:cNvPicPr>
          <p:nvPr>
            <p:ph idx="1"/>
          </p:nvPr>
        </p:nvPicPr>
        <p:blipFill>
          <a:blip r:embed="rId2"/>
          <a:stretch>
            <a:fillRect/>
          </a:stretch>
        </p:blipFill>
        <p:spPr>
          <a:xfrm>
            <a:off x="1026941" y="1690689"/>
            <a:ext cx="7090117" cy="4586068"/>
          </a:xfrm>
          <a:prstGeom prst="rect">
            <a:avLst/>
          </a:prstGeom>
        </p:spPr>
      </p:pic>
    </p:spTree>
    <p:extLst>
      <p:ext uri="{BB962C8B-B14F-4D97-AF65-F5344CB8AC3E}">
        <p14:creationId xmlns:p14="http://schemas.microsoft.com/office/powerpoint/2010/main" val="54954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8336-4AB0-4F30-AB9D-01AC887EC80A}"/>
              </a:ext>
            </a:extLst>
          </p:cNvPr>
          <p:cNvSpPr>
            <a:spLocks noGrp="1"/>
          </p:cNvSpPr>
          <p:nvPr>
            <p:ph type="title"/>
          </p:nvPr>
        </p:nvSpPr>
        <p:spPr/>
        <p:txBody>
          <a:bodyPr>
            <a:normAutofit/>
          </a:bodyPr>
          <a:lstStyle/>
          <a:p>
            <a:r>
              <a:rPr lang="en-US" sz="4000" dirty="0">
                <a:latin typeface="Arial Black" panose="020B0A04020102020204" pitchFamily="34" charset="0"/>
              </a:rPr>
              <a:t>One Interpretation:</a:t>
            </a:r>
            <a:br>
              <a:rPr lang="en-US" sz="4000" dirty="0">
                <a:latin typeface="Arial Black" panose="020B0A04020102020204" pitchFamily="34" charset="0"/>
              </a:rPr>
            </a:br>
            <a:r>
              <a:rPr lang="en-US" sz="4000" dirty="0">
                <a:latin typeface="Arial Black" panose="020B0A04020102020204" pitchFamily="34" charset="0"/>
              </a:rPr>
              <a:t>Rome Fell; China Didn’t</a:t>
            </a:r>
          </a:p>
        </p:txBody>
      </p:sp>
      <p:sp>
        <p:nvSpPr>
          <p:cNvPr id="3" name="Content Placeholder 2">
            <a:extLst>
              <a:ext uri="{FF2B5EF4-FFF2-40B4-BE49-F238E27FC236}">
                <a16:creationId xmlns:a16="http://schemas.microsoft.com/office/drawing/2014/main" id="{384FDB8C-E3A3-4B8D-92C2-48300BC8BE75}"/>
              </a:ext>
            </a:extLst>
          </p:cNvPr>
          <p:cNvSpPr>
            <a:spLocks noGrp="1"/>
          </p:cNvSpPr>
          <p:nvPr>
            <p:ph idx="1"/>
          </p:nvPr>
        </p:nvSpPr>
        <p:spPr>
          <a:xfrm>
            <a:off x="269696" y="1690689"/>
            <a:ext cx="8719559" cy="4351338"/>
          </a:xfrm>
        </p:spPr>
        <p:txBody>
          <a:bodyPr>
            <a:normAutofit/>
          </a:bodyPr>
          <a:lstStyle/>
          <a:p>
            <a:pPr marL="0" indent="0">
              <a:buNone/>
            </a:pPr>
            <a:r>
              <a:rPr lang="en-US" sz="2400" dirty="0">
                <a:latin typeface="Arial Black" panose="020B0A04020102020204" pitchFamily="34" charset="0"/>
              </a:rPr>
              <a:t>Rome at its Peak		Han at its peak</a:t>
            </a:r>
          </a:p>
          <a:p>
            <a:pPr marL="0" indent="0">
              <a:buNone/>
            </a:pPr>
            <a:r>
              <a:rPr lang="en-US" sz="2400" dirty="0">
                <a:latin typeface="Arial Black" panose="020B0A04020102020204" pitchFamily="34" charset="0"/>
              </a:rPr>
              <a:t>27 BCE-476 AD			206 BCE-221 AD</a:t>
            </a:r>
          </a:p>
          <a:p>
            <a:pPr marL="0" indent="0">
              <a:buNone/>
            </a:pPr>
            <a:r>
              <a:rPr lang="en-US" sz="2400" dirty="0">
                <a:latin typeface="Arial Black" panose="020B0A04020102020204" pitchFamily="34" charset="0"/>
              </a:rPr>
              <a:t>(Successor until 1453)	Successor until 1911)</a:t>
            </a:r>
          </a:p>
        </p:txBody>
      </p:sp>
      <p:pic>
        <p:nvPicPr>
          <p:cNvPr id="5" name="Picture 4">
            <a:extLst>
              <a:ext uri="{FF2B5EF4-FFF2-40B4-BE49-F238E27FC236}">
                <a16:creationId xmlns:a16="http://schemas.microsoft.com/office/drawing/2014/main" id="{FAEA23A4-0014-4439-8496-78C4030B619E}"/>
              </a:ext>
            </a:extLst>
          </p:cNvPr>
          <p:cNvPicPr>
            <a:picLocks noChangeAspect="1"/>
          </p:cNvPicPr>
          <p:nvPr/>
        </p:nvPicPr>
        <p:blipFill rotWithShape="1">
          <a:blip r:embed="rId2"/>
          <a:srcRect t="17846" b="36551"/>
          <a:stretch/>
        </p:blipFill>
        <p:spPr>
          <a:xfrm>
            <a:off x="269696" y="3390043"/>
            <a:ext cx="8604607" cy="3127449"/>
          </a:xfrm>
          <a:prstGeom prst="rect">
            <a:avLst/>
          </a:prstGeom>
        </p:spPr>
      </p:pic>
    </p:spTree>
    <p:extLst>
      <p:ext uri="{BB962C8B-B14F-4D97-AF65-F5344CB8AC3E}">
        <p14:creationId xmlns:p14="http://schemas.microsoft.com/office/powerpoint/2010/main" val="30668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8D2AF4-2563-4633-9599-F0D00EAD129B}"/>
              </a:ext>
            </a:extLst>
          </p:cNvPr>
          <p:cNvSpPr>
            <a:spLocks noGrp="1"/>
          </p:cNvSpPr>
          <p:nvPr>
            <p:ph type="title"/>
          </p:nvPr>
        </p:nvSpPr>
        <p:spPr>
          <a:xfrm>
            <a:off x="628650" y="365127"/>
            <a:ext cx="7886700" cy="708300"/>
          </a:xfrm>
        </p:spPr>
        <p:txBody>
          <a:bodyPr/>
          <a:lstStyle/>
          <a:p>
            <a:r>
              <a:rPr lang="en-US" dirty="0">
                <a:latin typeface="Arial Black" panose="020B0A04020102020204" pitchFamily="34" charset="0"/>
              </a:rPr>
              <a:t>Key Issue</a:t>
            </a:r>
          </a:p>
        </p:txBody>
      </p:sp>
      <p:sp>
        <p:nvSpPr>
          <p:cNvPr id="8" name="Content Placeholder 7">
            <a:extLst>
              <a:ext uri="{FF2B5EF4-FFF2-40B4-BE49-F238E27FC236}">
                <a16:creationId xmlns:a16="http://schemas.microsoft.com/office/drawing/2014/main" id="{286562BA-8433-4C64-8F9F-7958FC660CB6}"/>
              </a:ext>
            </a:extLst>
          </p:cNvPr>
          <p:cNvSpPr>
            <a:spLocks noGrp="1"/>
          </p:cNvSpPr>
          <p:nvPr>
            <p:ph idx="1"/>
          </p:nvPr>
        </p:nvSpPr>
        <p:spPr>
          <a:xfrm>
            <a:off x="628650" y="1364974"/>
            <a:ext cx="7886700" cy="4811989"/>
          </a:xfrm>
        </p:spPr>
        <p:txBody>
          <a:bodyPr/>
          <a:lstStyle/>
          <a:p>
            <a:r>
              <a:rPr lang="en-US" sz="3600" dirty="0">
                <a:latin typeface="Arial Black" panose="020B0A04020102020204" pitchFamily="34" charset="0"/>
              </a:rPr>
              <a:t>Rise and Fall of Great Powers</a:t>
            </a:r>
          </a:p>
          <a:p>
            <a:r>
              <a:rPr lang="en-US" sz="3600" dirty="0">
                <a:latin typeface="Arial Black" panose="020B0A04020102020204" pitchFamily="34" charset="0"/>
              </a:rPr>
              <a:t>Hegemony</a:t>
            </a:r>
          </a:p>
          <a:p>
            <a:pPr marL="0" indent="0">
              <a:buNone/>
            </a:pPr>
            <a:endParaRPr lang="en-US" dirty="0"/>
          </a:p>
        </p:txBody>
      </p:sp>
      <p:pic>
        <p:nvPicPr>
          <p:cNvPr id="9" name="Picture 8">
            <a:extLst>
              <a:ext uri="{FF2B5EF4-FFF2-40B4-BE49-F238E27FC236}">
                <a16:creationId xmlns:a16="http://schemas.microsoft.com/office/drawing/2014/main" id="{D12C888E-E1AE-4740-AA92-F8C4F5BBEEFF}"/>
              </a:ext>
            </a:extLst>
          </p:cNvPr>
          <p:cNvPicPr>
            <a:picLocks noChangeAspect="1"/>
          </p:cNvPicPr>
          <p:nvPr/>
        </p:nvPicPr>
        <p:blipFill>
          <a:blip r:embed="rId2"/>
          <a:stretch>
            <a:fillRect/>
          </a:stretch>
        </p:blipFill>
        <p:spPr>
          <a:xfrm>
            <a:off x="1059759" y="2690191"/>
            <a:ext cx="7024481" cy="3648212"/>
          </a:xfrm>
          <a:prstGeom prst="rect">
            <a:avLst/>
          </a:prstGeom>
        </p:spPr>
      </p:pic>
    </p:spTree>
    <p:extLst>
      <p:ext uri="{BB962C8B-B14F-4D97-AF65-F5344CB8AC3E}">
        <p14:creationId xmlns:p14="http://schemas.microsoft.com/office/powerpoint/2010/main" val="427309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21EB-CAD2-4A59-B9F4-D53FE1CD7D66}"/>
              </a:ext>
            </a:extLst>
          </p:cNvPr>
          <p:cNvSpPr>
            <a:spLocks noGrp="1"/>
          </p:cNvSpPr>
          <p:nvPr>
            <p:ph type="title"/>
          </p:nvPr>
        </p:nvSpPr>
        <p:spPr/>
        <p:txBody>
          <a:bodyPr>
            <a:noAutofit/>
          </a:bodyPr>
          <a:lstStyle/>
          <a:p>
            <a:r>
              <a:rPr lang="en-US" sz="3200" dirty="0">
                <a:latin typeface="Arial Black" panose="020B0A04020102020204" pitchFamily="34" charset="0"/>
              </a:rPr>
              <a:t>Western Ideas </a:t>
            </a:r>
            <a:br>
              <a:rPr lang="en-US" sz="3200" dirty="0">
                <a:latin typeface="Arial Black" panose="020B0A04020102020204" pitchFamily="34" charset="0"/>
              </a:rPr>
            </a:br>
            <a:r>
              <a:rPr lang="en-US" sz="3200" dirty="0">
                <a:latin typeface="Arial Black" panose="020B0A04020102020204" pitchFamily="34" charset="0"/>
              </a:rPr>
              <a:t>on Great Powers and Leadership</a:t>
            </a:r>
          </a:p>
        </p:txBody>
      </p:sp>
      <p:sp>
        <p:nvSpPr>
          <p:cNvPr id="3" name="Content Placeholder 2">
            <a:extLst>
              <a:ext uri="{FF2B5EF4-FFF2-40B4-BE49-F238E27FC236}">
                <a16:creationId xmlns:a16="http://schemas.microsoft.com/office/drawing/2014/main" id="{FF6E724E-1CD7-48FB-864F-B51A228734FC}"/>
              </a:ext>
            </a:extLst>
          </p:cNvPr>
          <p:cNvSpPr>
            <a:spLocks noGrp="1"/>
          </p:cNvSpPr>
          <p:nvPr>
            <p:ph idx="1"/>
          </p:nvPr>
        </p:nvSpPr>
        <p:spPr/>
        <p:txBody>
          <a:bodyPr/>
          <a:lstStyle/>
          <a:p>
            <a:pPr marL="514350" indent="-514350">
              <a:buFont typeface="+mj-lt"/>
              <a:buAutoNum type="arabicPeriod"/>
            </a:pPr>
            <a:r>
              <a:rPr lang="en-US" sz="3600" dirty="0">
                <a:latin typeface="Arial Black" panose="020B0A04020102020204" pitchFamily="34" charset="0"/>
              </a:rPr>
              <a:t>Neorealism</a:t>
            </a:r>
          </a:p>
          <a:p>
            <a:pPr marL="514350" indent="-514350">
              <a:buFont typeface="+mj-lt"/>
              <a:buAutoNum type="arabicPeriod"/>
            </a:pPr>
            <a:r>
              <a:rPr lang="en-US" sz="3600" dirty="0">
                <a:latin typeface="Arial Black" panose="020B0A04020102020204" pitchFamily="34" charset="0"/>
              </a:rPr>
              <a:t>Power Transition</a:t>
            </a:r>
          </a:p>
          <a:p>
            <a:pPr marL="971550" lvl="1" indent="-514350">
              <a:buFont typeface="+mj-lt"/>
              <a:buAutoNum type="arabicPeriod"/>
            </a:pPr>
            <a:r>
              <a:rPr lang="en-US" sz="3200" dirty="0">
                <a:latin typeface="Arial Black" panose="020B0A04020102020204" pitchFamily="34" charset="0"/>
              </a:rPr>
              <a:t>Long Cycle</a:t>
            </a:r>
          </a:p>
          <a:p>
            <a:pPr marL="971550" lvl="1" indent="-514350">
              <a:buFont typeface="+mj-lt"/>
              <a:buAutoNum type="arabicPeriod"/>
            </a:pPr>
            <a:r>
              <a:rPr lang="en-US" sz="3200" dirty="0">
                <a:latin typeface="Arial Black" panose="020B0A04020102020204" pitchFamily="34" charset="0"/>
              </a:rPr>
              <a:t>Hegemonic Stability Theory</a:t>
            </a:r>
          </a:p>
          <a:p>
            <a:pPr marL="514350" indent="-514350">
              <a:buFont typeface="+mj-lt"/>
              <a:buAutoNum type="arabicPeriod"/>
            </a:pPr>
            <a:r>
              <a:rPr lang="en-US" sz="3600" dirty="0">
                <a:latin typeface="Arial Black" panose="020B0A04020102020204" pitchFamily="34" charset="0"/>
              </a:rPr>
              <a:t>Neoclassical Realism</a:t>
            </a:r>
          </a:p>
          <a:p>
            <a:endParaRPr lang="en-US" dirty="0"/>
          </a:p>
        </p:txBody>
      </p:sp>
    </p:spTree>
    <p:extLst>
      <p:ext uri="{BB962C8B-B14F-4D97-AF65-F5344CB8AC3E}">
        <p14:creationId xmlns:p14="http://schemas.microsoft.com/office/powerpoint/2010/main" val="398925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5FF2-1E20-4E23-84C3-BBB69A158FE8}"/>
              </a:ext>
            </a:extLst>
          </p:cNvPr>
          <p:cNvSpPr>
            <a:spLocks noGrp="1"/>
          </p:cNvSpPr>
          <p:nvPr>
            <p:ph type="title"/>
          </p:nvPr>
        </p:nvSpPr>
        <p:spPr/>
        <p:txBody>
          <a:bodyPr/>
          <a:lstStyle/>
          <a:p>
            <a:r>
              <a:rPr lang="en-US" dirty="0">
                <a:latin typeface="Arial Black" panose="020B0A04020102020204" pitchFamily="34" charset="0"/>
              </a:rPr>
              <a:t>1. Neo-Realism</a:t>
            </a:r>
          </a:p>
        </p:txBody>
      </p:sp>
      <p:sp>
        <p:nvSpPr>
          <p:cNvPr id="3" name="Content Placeholder 2">
            <a:extLst>
              <a:ext uri="{FF2B5EF4-FFF2-40B4-BE49-F238E27FC236}">
                <a16:creationId xmlns:a16="http://schemas.microsoft.com/office/drawing/2014/main" id="{5B6CE22C-3C4C-4356-8C28-04C391724B5A}"/>
              </a:ext>
            </a:extLst>
          </p:cNvPr>
          <p:cNvSpPr>
            <a:spLocks noGrp="1"/>
          </p:cNvSpPr>
          <p:nvPr>
            <p:ph idx="1"/>
          </p:nvPr>
        </p:nvSpPr>
        <p:spPr/>
        <p:txBody>
          <a:bodyPr>
            <a:normAutofit fontScale="92500"/>
          </a:bodyPr>
          <a:lstStyle/>
          <a:p>
            <a:pPr marL="0" indent="0" algn="ctr">
              <a:buNone/>
            </a:pPr>
            <a:r>
              <a:rPr lang="en-US" sz="3200" dirty="0">
                <a:latin typeface="Arial Black" panose="020B0A04020102020204" pitchFamily="34" charset="0"/>
              </a:rPr>
              <a:t>Anarchy					Rivalry</a:t>
            </a:r>
          </a:p>
          <a:p>
            <a:pPr marL="0" indent="0" algn="ctr">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Self Help			Security</a:t>
            </a:r>
          </a:p>
          <a:p>
            <a:pPr marL="0" indent="0" algn="ctr">
              <a:buNone/>
            </a:pPr>
            <a:r>
              <a:rPr lang="en-US" sz="3200" dirty="0">
                <a:latin typeface="Arial Black" panose="020B0A04020102020204" pitchFamily="34" charset="0"/>
              </a:rPr>
              <a:t>					Dilemma</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States Seek</a:t>
            </a:r>
          </a:p>
          <a:p>
            <a:pPr marL="0" indent="0" algn="ctr">
              <a:buNone/>
            </a:pPr>
            <a:r>
              <a:rPr lang="en-US" sz="3200" dirty="0">
                <a:latin typeface="Arial Black" panose="020B0A04020102020204" pitchFamily="34" charset="0"/>
              </a:rPr>
              <a:t>Power</a:t>
            </a:r>
          </a:p>
        </p:txBody>
      </p:sp>
      <p:cxnSp>
        <p:nvCxnSpPr>
          <p:cNvPr id="5" name="Straight Arrow Connector 4">
            <a:extLst>
              <a:ext uri="{FF2B5EF4-FFF2-40B4-BE49-F238E27FC236}">
                <a16:creationId xmlns:a16="http://schemas.microsoft.com/office/drawing/2014/main" id="{CDFC580F-5741-451B-8300-5678B39F53E3}"/>
              </a:ext>
            </a:extLst>
          </p:cNvPr>
          <p:cNvCxnSpPr/>
          <p:nvPr/>
        </p:nvCxnSpPr>
        <p:spPr>
          <a:xfrm>
            <a:off x="1709530" y="2398643"/>
            <a:ext cx="344557" cy="1030357"/>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231361-7386-49AA-8188-7DCA858CE9A7}"/>
              </a:ext>
            </a:extLst>
          </p:cNvPr>
          <p:cNvCxnSpPr/>
          <p:nvPr/>
        </p:nvCxnSpPr>
        <p:spPr>
          <a:xfrm>
            <a:off x="2372139" y="3988904"/>
            <a:ext cx="1378226" cy="91440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89B5F-C0A6-4659-9B3E-FBE685858DAE}"/>
              </a:ext>
            </a:extLst>
          </p:cNvPr>
          <p:cNvCxnSpPr/>
          <p:nvPr/>
        </p:nvCxnSpPr>
        <p:spPr>
          <a:xfrm flipV="1">
            <a:off x="5062330" y="3975652"/>
            <a:ext cx="781879" cy="993913"/>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793611-DF49-4519-9506-F0FFD1CA4213}"/>
              </a:ext>
            </a:extLst>
          </p:cNvPr>
          <p:cNvCxnSpPr/>
          <p:nvPr/>
        </p:nvCxnSpPr>
        <p:spPr>
          <a:xfrm flipV="1">
            <a:off x="6732104" y="2398643"/>
            <a:ext cx="463826" cy="901148"/>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A4E09CE-EA45-4259-8C9F-1EBBBA64A6C5}"/>
              </a:ext>
            </a:extLst>
          </p:cNvPr>
          <p:cNvCxnSpPr/>
          <p:nvPr/>
        </p:nvCxnSpPr>
        <p:spPr>
          <a:xfrm>
            <a:off x="2883877" y="2166425"/>
            <a:ext cx="3516923" cy="0"/>
          </a:xfrm>
          <a:prstGeom prst="straightConnector1">
            <a:avLst/>
          </a:prstGeom>
          <a:ln w="762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4205DCC-D382-4A19-A8DB-B315DC0238F9}"/>
              </a:ext>
            </a:extLst>
          </p:cNvPr>
          <p:cNvSpPr>
            <a:spLocks noGrp="1" noChangeArrowheads="1"/>
          </p:cNvSpPr>
          <p:nvPr>
            <p:ph type="title" idx="4294967295"/>
          </p:nvPr>
        </p:nvSpPr>
        <p:spPr>
          <a:xfrm>
            <a:off x="457200" y="381001"/>
            <a:ext cx="8229600" cy="718929"/>
          </a:xfrm>
        </p:spPr>
        <p:txBody>
          <a:bodyPr>
            <a:normAutofit/>
          </a:bodyPr>
          <a:lstStyle/>
          <a:p>
            <a:pPr eaLnBrk="1" hangingPunct="1">
              <a:defRPr/>
            </a:pPr>
            <a:r>
              <a:rPr lang="en-US" sz="4000" dirty="0">
                <a:latin typeface="Arial Black" panose="020B0A04020102020204" pitchFamily="34" charset="0"/>
              </a:rPr>
              <a:t>Peace or War?</a:t>
            </a:r>
          </a:p>
        </p:txBody>
      </p:sp>
      <p:sp>
        <p:nvSpPr>
          <p:cNvPr id="24579" name="Rectangle 3">
            <a:extLst>
              <a:ext uri="{FF2B5EF4-FFF2-40B4-BE49-F238E27FC236}">
                <a16:creationId xmlns:a16="http://schemas.microsoft.com/office/drawing/2014/main" id="{74F70AB4-A899-4E87-83C0-3BBE99D5AAED}"/>
              </a:ext>
            </a:extLst>
          </p:cNvPr>
          <p:cNvSpPr>
            <a:spLocks noGrp="1" noChangeArrowheads="1"/>
          </p:cNvSpPr>
          <p:nvPr>
            <p:ph type="body" idx="4294967295"/>
          </p:nvPr>
        </p:nvSpPr>
        <p:spPr>
          <a:xfrm>
            <a:off x="457199" y="1378226"/>
            <a:ext cx="8474765" cy="5098773"/>
          </a:xfrm>
        </p:spPr>
        <p:txBody>
          <a:bodyPr>
            <a:normAutofit fontScale="92500"/>
          </a:bodyPr>
          <a:lstStyle/>
          <a:p>
            <a:pPr marL="0" indent="0">
              <a:buNone/>
            </a:pPr>
            <a:r>
              <a:rPr lang="en-US" dirty="0">
                <a:latin typeface="Arial Black" panose="020B0A04020102020204" pitchFamily="34" charset="0"/>
              </a:rPr>
              <a:t>Peace = balance of power</a:t>
            </a:r>
          </a:p>
          <a:p>
            <a:pPr marL="0" indent="0">
              <a:buNone/>
            </a:pPr>
            <a:r>
              <a:rPr lang="en-US" dirty="0">
                <a:latin typeface="Arial Black" panose="020B0A04020102020204" pitchFamily="34" charset="0"/>
              </a:rPr>
              <a:t>War = imbalance of power</a:t>
            </a:r>
            <a:endParaRPr lang="en-US" altLang="en-US" dirty="0">
              <a:effectLst>
                <a:outerShdw blurRad="38100" dist="38100" dir="2700000" algn="tl">
                  <a:srgbClr val="FFFFFF"/>
                </a:outerShdw>
              </a:effectLst>
              <a:latin typeface="Arial Black" panose="020B0A04020102020204" pitchFamily="34" charset="0"/>
            </a:endParaRPr>
          </a:p>
          <a:p>
            <a:pPr eaLnBrk="1" hangingPunct="1">
              <a:buFontTx/>
              <a:buNone/>
              <a:defRPr/>
            </a:pPr>
            <a:endParaRPr lang="en-US" altLang="en-US" sz="2000" dirty="0">
              <a:effectLst>
                <a:outerShdw blurRad="38100" dist="38100" dir="2700000" algn="tl">
                  <a:srgbClr val="FFFFFF"/>
                </a:outerShdw>
              </a:effectLst>
              <a:latin typeface="Arial Black" panose="020B0A04020102020204" pitchFamily="34" charset="0"/>
            </a:endParaRPr>
          </a:p>
          <a:p>
            <a:pPr eaLnBrk="1" hangingPunct="1">
              <a:buFontTx/>
              <a:buNone/>
              <a:defRPr/>
            </a:pPr>
            <a:r>
              <a:rPr lang="en-US" altLang="en-US" sz="2400" dirty="0">
                <a:latin typeface="Arial Black" panose="020B0A04020102020204" pitchFamily="34" charset="0"/>
              </a:rPr>
              <a:t>Taiwan					China</a:t>
            </a:r>
          </a:p>
          <a:p>
            <a:pPr eaLnBrk="1" hangingPunct="1">
              <a:buFontTx/>
              <a:buNone/>
              <a:defRPr/>
            </a:pPr>
            <a:r>
              <a:rPr lang="en-US" altLang="en-US" sz="2400" dirty="0">
                <a:latin typeface="Arial Black" panose="020B0A04020102020204" pitchFamily="34" charset="0"/>
              </a:rPr>
              <a:t>S. Korea					N. Korea</a:t>
            </a:r>
          </a:p>
          <a:p>
            <a:pPr eaLnBrk="1" hangingPunct="1">
              <a:buFontTx/>
              <a:buNone/>
              <a:defRPr/>
            </a:pPr>
            <a:r>
              <a:rPr lang="en-US" altLang="en-US" sz="2400" dirty="0">
                <a:latin typeface="Arial Black" panose="020B0A04020102020204" pitchFamily="34" charset="0"/>
              </a:rPr>
              <a:t>S. Viet Nam					N. Viet Nam</a:t>
            </a:r>
          </a:p>
          <a:p>
            <a:pPr eaLnBrk="1" hangingPunct="1">
              <a:buFontTx/>
              <a:buNone/>
              <a:defRPr/>
            </a:pPr>
            <a:r>
              <a:rPr lang="en-US" altLang="en-US" sz="2400" dirty="0">
                <a:latin typeface="Arial Black" panose="020B0A04020102020204" pitchFamily="34" charset="0"/>
              </a:rPr>
              <a:t>W. Germany				E. Germany</a:t>
            </a:r>
          </a:p>
          <a:p>
            <a:pPr eaLnBrk="1" hangingPunct="1">
              <a:buFontTx/>
              <a:buNone/>
              <a:defRPr/>
            </a:pPr>
            <a:r>
              <a:rPr lang="en-US" altLang="en-US" sz="2400" dirty="0">
                <a:latin typeface="Arial Black" panose="020B0A04020102020204" pitchFamily="34" charset="0"/>
              </a:rPr>
              <a:t>Britain/France/Japan</a:t>
            </a:r>
            <a:r>
              <a:rPr lang="en-US" altLang="en-US" dirty="0">
                <a:latin typeface="Arial Black" panose="020B0A04020102020204" pitchFamily="34" charset="0"/>
              </a:rPr>
              <a:t>			</a:t>
            </a:r>
            <a:r>
              <a:rPr lang="en-US" altLang="en-US" sz="2400" dirty="0">
                <a:latin typeface="Arial Black" panose="020B0A04020102020204" pitchFamily="34" charset="0"/>
              </a:rPr>
              <a:t>Poland/Czech</a:t>
            </a:r>
          </a:p>
          <a:p>
            <a:pPr eaLnBrk="1" hangingPunct="1">
              <a:buFontTx/>
              <a:buNone/>
              <a:defRPr/>
            </a:pPr>
            <a:r>
              <a:rPr lang="en-US" altLang="en-US" sz="2400" dirty="0">
                <a:latin typeface="Arial Black" panose="020B0A04020102020204" pitchFamily="34" charset="0"/>
              </a:rPr>
              <a:t>Nuclear weapons				Nuclear weapons</a:t>
            </a:r>
          </a:p>
          <a:p>
            <a:pPr eaLnBrk="1" hangingPunct="1">
              <a:buFontTx/>
              <a:buNone/>
              <a:defRPr/>
            </a:pPr>
            <a:endParaRPr lang="en-US" altLang="en-US" sz="2000" dirty="0">
              <a:effectLst>
                <a:outerShdw blurRad="38100" dist="38100" dir="2700000" algn="tl">
                  <a:srgbClr val="FFFFFF"/>
                </a:outerShdw>
              </a:effectLst>
              <a:latin typeface="Arial Black" panose="020B0A04020102020204" pitchFamily="34" charset="0"/>
            </a:endParaRPr>
          </a:p>
          <a:p>
            <a:pPr eaLnBrk="1" hangingPunct="1">
              <a:buFontTx/>
              <a:buNone/>
              <a:defRPr/>
            </a:pPr>
            <a:r>
              <a:rPr lang="en-US" altLang="en-US" sz="3200" b="1" dirty="0">
                <a:solidFill>
                  <a:schemeClr val="accent1"/>
                </a:solidFill>
                <a:latin typeface="Arial Black" panose="020B0A04020102020204" pitchFamily="34" charset="0"/>
              </a:rPr>
              <a:t>US</a:t>
            </a:r>
            <a:r>
              <a:rPr lang="en-US" altLang="en-US" sz="2400" dirty="0">
                <a:effectLst>
                  <a:outerShdw blurRad="38100" dist="38100" dir="2700000" algn="tl">
                    <a:srgbClr val="FFFFFF"/>
                  </a:outerShdw>
                </a:effectLst>
                <a:latin typeface="Arial Black" panose="020B0A04020102020204" pitchFamily="34" charset="0"/>
              </a:rPr>
              <a:t>							</a:t>
            </a:r>
            <a:r>
              <a:rPr lang="en-US" altLang="en-US" sz="3200" dirty="0">
                <a:solidFill>
                  <a:srgbClr val="FF0000"/>
                </a:solidFill>
                <a:effectLst>
                  <a:outerShdw blurRad="38100" dist="38100" dir="2700000" algn="tl">
                    <a:srgbClr val="FFFFFF"/>
                  </a:outerShdw>
                </a:effectLst>
                <a:latin typeface="Arial Black" panose="020B0A04020102020204" pitchFamily="34" charset="0"/>
              </a:rPr>
              <a:t>USSR</a:t>
            </a:r>
            <a:endParaRPr lang="en-US" altLang="en-US" sz="2400" dirty="0">
              <a:solidFill>
                <a:srgbClr val="FF0000"/>
              </a:solidFill>
              <a:effectLst>
                <a:outerShdw blurRad="38100" dist="38100" dir="2700000" algn="tl">
                  <a:srgbClr val="FFFFFF"/>
                </a:outerShdw>
              </a:effectLst>
              <a:latin typeface="Arial Black" panose="020B0A04020102020204" pitchFamily="34" charset="0"/>
            </a:endParaRPr>
          </a:p>
        </p:txBody>
      </p:sp>
      <p:sp>
        <p:nvSpPr>
          <p:cNvPr id="16388" name="Line 4">
            <a:extLst>
              <a:ext uri="{FF2B5EF4-FFF2-40B4-BE49-F238E27FC236}">
                <a16:creationId xmlns:a16="http://schemas.microsoft.com/office/drawing/2014/main" id="{5537E7FA-2015-4222-93C0-21BC0362FA13}"/>
              </a:ext>
            </a:extLst>
          </p:cNvPr>
          <p:cNvSpPr>
            <a:spLocks noChangeShapeType="1"/>
          </p:cNvSpPr>
          <p:nvPr/>
        </p:nvSpPr>
        <p:spPr bwMode="auto">
          <a:xfrm>
            <a:off x="838200" y="5479773"/>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a:extLst>
              <a:ext uri="{FF2B5EF4-FFF2-40B4-BE49-F238E27FC236}">
                <a16:creationId xmlns:a16="http://schemas.microsoft.com/office/drawing/2014/main" id="{00068CE6-2EF9-4436-BD29-F7F544DC221C}"/>
              </a:ext>
            </a:extLst>
          </p:cNvPr>
          <p:cNvSpPr>
            <a:spLocks noChangeShapeType="1"/>
          </p:cNvSpPr>
          <p:nvPr/>
        </p:nvSpPr>
        <p:spPr bwMode="auto">
          <a:xfrm flipH="1">
            <a:off x="3800061" y="5517872"/>
            <a:ext cx="685800" cy="990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a:extLst>
              <a:ext uri="{FF2B5EF4-FFF2-40B4-BE49-F238E27FC236}">
                <a16:creationId xmlns:a16="http://schemas.microsoft.com/office/drawing/2014/main" id="{F24686ED-9878-4AAF-8CAA-148CE7FA8B40}"/>
              </a:ext>
            </a:extLst>
          </p:cNvPr>
          <p:cNvSpPr>
            <a:spLocks noChangeShapeType="1"/>
          </p:cNvSpPr>
          <p:nvPr/>
        </p:nvSpPr>
        <p:spPr bwMode="auto">
          <a:xfrm>
            <a:off x="4485861" y="5486399"/>
            <a:ext cx="685800" cy="990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a:extLst>
              <a:ext uri="{FF2B5EF4-FFF2-40B4-BE49-F238E27FC236}">
                <a16:creationId xmlns:a16="http://schemas.microsoft.com/office/drawing/2014/main" id="{A489519E-8A27-44F4-AF64-905283753ED2}"/>
              </a:ext>
            </a:extLst>
          </p:cNvPr>
          <p:cNvSpPr>
            <a:spLocks noChangeShapeType="1"/>
          </p:cNvSpPr>
          <p:nvPr/>
        </p:nvSpPr>
        <p:spPr bwMode="auto">
          <a:xfrm>
            <a:off x="3800061" y="6476999"/>
            <a:ext cx="1371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4205DCC-D382-4A19-A8DB-B315DC0238F9}"/>
              </a:ext>
            </a:extLst>
          </p:cNvPr>
          <p:cNvSpPr>
            <a:spLocks noGrp="1" noChangeArrowheads="1"/>
          </p:cNvSpPr>
          <p:nvPr>
            <p:ph type="title" idx="4294967295"/>
          </p:nvPr>
        </p:nvSpPr>
        <p:spPr>
          <a:xfrm>
            <a:off x="457200" y="387628"/>
            <a:ext cx="8229600" cy="718929"/>
          </a:xfrm>
        </p:spPr>
        <p:txBody>
          <a:bodyPr>
            <a:normAutofit fontScale="90000"/>
          </a:bodyPr>
          <a:lstStyle/>
          <a:p>
            <a:pPr eaLnBrk="1" hangingPunct="1">
              <a:defRPr/>
            </a:pPr>
            <a:r>
              <a:rPr lang="en-US" sz="4000" dirty="0">
                <a:latin typeface="Arial Black" panose="020B0A04020102020204" pitchFamily="34" charset="0"/>
              </a:rPr>
              <a:t>Balancing or </a:t>
            </a:r>
            <a:r>
              <a:rPr lang="en-US" sz="4000" dirty="0" err="1">
                <a:latin typeface="Arial Black" panose="020B0A04020102020204" pitchFamily="34" charset="0"/>
              </a:rPr>
              <a:t>Bandwagoning</a:t>
            </a:r>
            <a:r>
              <a:rPr lang="en-US" sz="4000" dirty="0">
                <a:latin typeface="Arial Black" panose="020B0A04020102020204" pitchFamily="34" charset="0"/>
              </a:rPr>
              <a:t>?</a:t>
            </a:r>
          </a:p>
        </p:txBody>
      </p:sp>
      <p:sp>
        <p:nvSpPr>
          <p:cNvPr id="24579" name="Rectangle 3">
            <a:extLst>
              <a:ext uri="{FF2B5EF4-FFF2-40B4-BE49-F238E27FC236}">
                <a16:creationId xmlns:a16="http://schemas.microsoft.com/office/drawing/2014/main" id="{74F70AB4-A899-4E87-83C0-3BBE99D5AAED}"/>
              </a:ext>
            </a:extLst>
          </p:cNvPr>
          <p:cNvSpPr>
            <a:spLocks noGrp="1" noChangeArrowheads="1"/>
          </p:cNvSpPr>
          <p:nvPr>
            <p:ph type="body" idx="4294967295"/>
          </p:nvPr>
        </p:nvSpPr>
        <p:spPr>
          <a:xfrm>
            <a:off x="443948" y="1378226"/>
            <a:ext cx="8474765" cy="5247861"/>
          </a:xfrm>
        </p:spPr>
        <p:txBody>
          <a:bodyPr>
            <a:normAutofit/>
          </a:bodyPr>
          <a:lstStyle/>
          <a:p>
            <a:pPr algn="ctr" eaLnBrk="1" hangingPunct="1">
              <a:buFontTx/>
              <a:buNone/>
              <a:defRPr/>
            </a:pPr>
            <a:r>
              <a:rPr lang="en-US" altLang="en-US" sz="2400" dirty="0">
                <a:latin typeface="Arial Black" panose="020B0A04020102020204" pitchFamily="34" charset="0"/>
              </a:rPr>
              <a:t>S. Korea</a:t>
            </a:r>
          </a:p>
          <a:p>
            <a:pPr algn="ctr" eaLnBrk="1" hangingPunct="1">
              <a:buFontTx/>
              <a:buNone/>
              <a:defRPr/>
            </a:pPr>
            <a:r>
              <a:rPr lang="en-US" altLang="en-US" sz="2400" dirty="0">
                <a:latin typeface="Arial Black" panose="020B0A04020102020204" pitchFamily="34" charset="0"/>
              </a:rPr>
              <a:t>Viet Nam</a:t>
            </a:r>
          </a:p>
          <a:p>
            <a:pPr algn="ctr" eaLnBrk="1" hangingPunct="1">
              <a:buFontTx/>
              <a:buNone/>
              <a:defRPr/>
            </a:pPr>
            <a:r>
              <a:rPr lang="en-US" altLang="en-US" sz="2400" dirty="0">
                <a:latin typeface="Arial Black" panose="020B0A04020102020204" pitchFamily="34" charset="0"/>
              </a:rPr>
              <a:t>Japan</a:t>
            </a:r>
          </a:p>
          <a:p>
            <a:pPr algn="ctr" eaLnBrk="1" hangingPunct="1">
              <a:buFontTx/>
              <a:buNone/>
              <a:defRPr/>
            </a:pPr>
            <a:r>
              <a:rPr lang="en-US" altLang="en-US" sz="2400" dirty="0">
                <a:latin typeface="Arial Black" panose="020B0A04020102020204" pitchFamily="34" charset="0"/>
              </a:rPr>
              <a:t>Malaysia</a:t>
            </a:r>
          </a:p>
          <a:p>
            <a:pPr algn="ctr" eaLnBrk="1" hangingPunct="1">
              <a:buFontTx/>
              <a:buNone/>
              <a:defRPr/>
            </a:pPr>
            <a:r>
              <a:rPr lang="en-US" altLang="en-US" sz="2400" dirty="0">
                <a:latin typeface="Arial Black" panose="020B0A04020102020204" pitchFamily="34" charset="0"/>
              </a:rPr>
              <a:t>Indonesia</a:t>
            </a:r>
          </a:p>
          <a:p>
            <a:pPr algn="ctr" eaLnBrk="1" hangingPunct="1">
              <a:buFontTx/>
              <a:buNone/>
              <a:defRPr/>
            </a:pPr>
            <a:r>
              <a:rPr lang="en-US" altLang="en-US" sz="2400" dirty="0">
                <a:latin typeface="Arial Black" panose="020B0A04020102020204" pitchFamily="34" charset="0"/>
              </a:rPr>
              <a:t>Philippines</a:t>
            </a:r>
          </a:p>
          <a:p>
            <a:pPr algn="ctr" eaLnBrk="1" hangingPunct="1">
              <a:buFontTx/>
              <a:buNone/>
              <a:defRPr/>
            </a:pPr>
            <a:r>
              <a:rPr lang="en-US" altLang="en-US" sz="2400" dirty="0">
                <a:latin typeface="Arial Black" panose="020B0A04020102020204" pitchFamily="34" charset="0"/>
              </a:rPr>
              <a:t>India</a:t>
            </a:r>
          </a:p>
          <a:p>
            <a:pPr algn="ctr" eaLnBrk="1" hangingPunct="1">
              <a:buFontTx/>
              <a:buNone/>
              <a:defRPr/>
            </a:pPr>
            <a:r>
              <a:rPr lang="en-US" altLang="en-US" sz="2400" dirty="0">
                <a:latin typeface="Arial Black" panose="020B0A04020102020204" pitchFamily="34" charset="0"/>
              </a:rPr>
              <a:t>Pakistan</a:t>
            </a:r>
          </a:p>
          <a:p>
            <a:pPr algn="ctr" eaLnBrk="1" hangingPunct="1">
              <a:buFontTx/>
              <a:buNone/>
              <a:defRPr/>
            </a:pPr>
            <a:r>
              <a:rPr lang="en-US" altLang="en-US" sz="2400" dirty="0">
                <a:latin typeface="Arial Black" panose="020B0A04020102020204" pitchFamily="34" charset="0"/>
              </a:rPr>
              <a:t>					Russia</a:t>
            </a:r>
            <a:r>
              <a:rPr lang="en-US" altLang="en-US" sz="2000" dirty="0">
                <a:effectLst>
                  <a:outerShdw blurRad="38100" dist="38100" dir="2700000" algn="tl">
                    <a:srgbClr val="FFFFFF"/>
                  </a:outerShdw>
                </a:effectLst>
                <a:latin typeface="Arial Black" panose="020B0A04020102020204" pitchFamily="34" charset="0"/>
              </a:rPr>
              <a:t>			</a:t>
            </a:r>
            <a:r>
              <a:rPr lang="en-US" altLang="en-US" sz="2400" dirty="0">
                <a:effectLst>
                  <a:outerShdw blurRad="38100" dist="38100" dir="2700000" algn="tl">
                    <a:srgbClr val="FFFFFF"/>
                  </a:outerShdw>
                </a:effectLst>
                <a:latin typeface="Arial Black" panose="020B0A04020102020204" pitchFamily="34" charset="0"/>
              </a:rPr>
              <a:t>		</a:t>
            </a:r>
          </a:p>
          <a:p>
            <a:pPr eaLnBrk="1" hangingPunct="1">
              <a:buFontTx/>
              <a:buNone/>
              <a:defRPr/>
            </a:pPr>
            <a:r>
              <a:rPr lang="en-US" altLang="en-US" sz="3200" b="1" dirty="0">
                <a:solidFill>
                  <a:schemeClr val="accent1"/>
                </a:solidFill>
                <a:latin typeface="Arial Black" panose="020B0A04020102020204" pitchFamily="34" charset="0"/>
              </a:rPr>
              <a:t>US</a:t>
            </a:r>
            <a:r>
              <a:rPr lang="en-US" altLang="en-US" sz="2400" dirty="0">
                <a:effectLst>
                  <a:outerShdw blurRad="38100" dist="38100" dir="2700000" algn="tl">
                    <a:srgbClr val="FFFFFF"/>
                  </a:outerShdw>
                </a:effectLst>
                <a:latin typeface="Arial Black" panose="020B0A04020102020204" pitchFamily="34" charset="0"/>
              </a:rPr>
              <a:t>							</a:t>
            </a:r>
            <a:r>
              <a:rPr lang="en-US" altLang="en-US" sz="3200" dirty="0">
                <a:solidFill>
                  <a:srgbClr val="FF0000"/>
                </a:solidFill>
                <a:effectLst>
                  <a:outerShdw blurRad="38100" dist="38100" dir="2700000" algn="tl">
                    <a:srgbClr val="FFFFFF"/>
                  </a:outerShdw>
                </a:effectLst>
                <a:latin typeface="Arial Black" panose="020B0A04020102020204" pitchFamily="34" charset="0"/>
              </a:rPr>
              <a:t>China</a:t>
            </a:r>
            <a:endParaRPr lang="en-US" altLang="en-US" sz="2400" dirty="0">
              <a:solidFill>
                <a:srgbClr val="FF0000"/>
              </a:solidFill>
              <a:effectLst>
                <a:outerShdw blurRad="38100" dist="38100" dir="2700000" algn="tl">
                  <a:srgbClr val="FFFFFF"/>
                </a:outerShdw>
              </a:effectLst>
              <a:latin typeface="Arial Black" panose="020B0A04020102020204" pitchFamily="34" charset="0"/>
            </a:endParaRPr>
          </a:p>
        </p:txBody>
      </p:sp>
      <p:sp>
        <p:nvSpPr>
          <p:cNvPr id="16388" name="Line 4">
            <a:extLst>
              <a:ext uri="{FF2B5EF4-FFF2-40B4-BE49-F238E27FC236}">
                <a16:creationId xmlns:a16="http://schemas.microsoft.com/office/drawing/2014/main" id="{5537E7FA-2015-4222-93C0-21BC0362FA13}"/>
              </a:ext>
            </a:extLst>
          </p:cNvPr>
          <p:cNvSpPr>
            <a:spLocks noChangeShapeType="1"/>
          </p:cNvSpPr>
          <p:nvPr/>
        </p:nvSpPr>
        <p:spPr bwMode="auto">
          <a:xfrm>
            <a:off x="790161" y="5479772"/>
            <a:ext cx="7315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a:extLst>
              <a:ext uri="{FF2B5EF4-FFF2-40B4-BE49-F238E27FC236}">
                <a16:creationId xmlns:a16="http://schemas.microsoft.com/office/drawing/2014/main" id="{00068CE6-2EF9-4436-BD29-F7F544DC221C}"/>
              </a:ext>
            </a:extLst>
          </p:cNvPr>
          <p:cNvSpPr>
            <a:spLocks noChangeShapeType="1"/>
          </p:cNvSpPr>
          <p:nvPr/>
        </p:nvSpPr>
        <p:spPr bwMode="auto">
          <a:xfrm flipH="1">
            <a:off x="4104861" y="5479772"/>
            <a:ext cx="685800" cy="990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a:extLst>
              <a:ext uri="{FF2B5EF4-FFF2-40B4-BE49-F238E27FC236}">
                <a16:creationId xmlns:a16="http://schemas.microsoft.com/office/drawing/2014/main" id="{F24686ED-9878-4AAF-8CAA-148CE7FA8B40}"/>
              </a:ext>
            </a:extLst>
          </p:cNvPr>
          <p:cNvSpPr>
            <a:spLocks noChangeShapeType="1"/>
          </p:cNvSpPr>
          <p:nvPr/>
        </p:nvSpPr>
        <p:spPr bwMode="auto">
          <a:xfrm>
            <a:off x="4790661" y="5509589"/>
            <a:ext cx="685800" cy="990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a:extLst>
              <a:ext uri="{FF2B5EF4-FFF2-40B4-BE49-F238E27FC236}">
                <a16:creationId xmlns:a16="http://schemas.microsoft.com/office/drawing/2014/main" id="{A489519E-8A27-44F4-AF64-905283753ED2}"/>
              </a:ext>
            </a:extLst>
          </p:cNvPr>
          <p:cNvSpPr>
            <a:spLocks noChangeShapeType="1"/>
          </p:cNvSpPr>
          <p:nvPr/>
        </p:nvSpPr>
        <p:spPr bwMode="auto">
          <a:xfrm>
            <a:off x="4104861" y="6500189"/>
            <a:ext cx="1371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8755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9F1E-F532-49B0-AF40-FF13070E0CB0}"/>
              </a:ext>
            </a:extLst>
          </p:cNvPr>
          <p:cNvSpPr>
            <a:spLocks noGrp="1"/>
          </p:cNvSpPr>
          <p:nvPr>
            <p:ph type="title"/>
          </p:nvPr>
        </p:nvSpPr>
        <p:spPr/>
        <p:txBody>
          <a:bodyPr/>
          <a:lstStyle/>
          <a:p>
            <a:r>
              <a:rPr lang="en-US" dirty="0">
                <a:latin typeface="Arial Black" panose="020B0A04020102020204" pitchFamily="34" charset="0"/>
              </a:rPr>
              <a:t>2. Power Transition</a:t>
            </a:r>
          </a:p>
        </p:txBody>
      </p:sp>
      <p:sp>
        <p:nvSpPr>
          <p:cNvPr id="3" name="Content Placeholder 2">
            <a:extLst>
              <a:ext uri="{FF2B5EF4-FFF2-40B4-BE49-F238E27FC236}">
                <a16:creationId xmlns:a16="http://schemas.microsoft.com/office/drawing/2014/main" id="{03D70BF5-02F9-4121-84AB-23D613045131}"/>
              </a:ext>
            </a:extLst>
          </p:cNvPr>
          <p:cNvSpPr>
            <a:spLocks noGrp="1"/>
          </p:cNvSpPr>
          <p:nvPr>
            <p:ph idx="1"/>
          </p:nvPr>
        </p:nvSpPr>
        <p:spPr/>
        <p:txBody>
          <a:bodyPr/>
          <a:lstStyle/>
          <a:p>
            <a:r>
              <a:rPr lang="en-US" dirty="0">
                <a:latin typeface="Arial Black" panose="020B0A04020102020204" pitchFamily="34" charset="0"/>
              </a:rPr>
              <a:t>Hegemonic Realism</a:t>
            </a:r>
          </a:p>
          <a:p>
            <a:r>
              <a:rPr lang="en-US" dirty="0">
                <a:latin typeface="Arial Black" panose="020B0A04020102020204" pitchFamily="34" charset="0"/>
              </a:rPr>
              <a:t>Long Cycle Theory</a:t>
            </a:r>
          </a:p>
          <a:p>
            <a:r>
              <a:rPr lang="en-US" dirty="0">
                <a:latin typeface="Arial Black" panose="020B0A04020102020204" pitchFamily="34" charset="0"/>
              </a:rPr>
              <a:t>Hegemonic Stability Theory</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Peace = Imbalance of power</a:t>
            </a:r>
          </a:p>
          <a:p>
            <a:r>
              <a:rPr lang="en-US" dirty="0">
                <a:latin typeface="Arial Black" panose="020B0A04020102020204" pitchFamily="34" charset="0"/>
              </a:rPr>
              <a:t>War = Balance of power</a:t>
            </a:r>
          </a:p>
        </p:txBody>
      </p:sp>
    </p:spTree>
    <p:extLst>
      <p:ext uri="{BB962C8B-B14F-4D97-AF65-F5344CB8AC3E}">
        <p14:creationId xmlns:p14="http://schemas.microsoft.com/office/powerpoint/2010/main" val="112304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71EFA-2D2D-40D6-9994-7FB5E79B5B7E}"/>
              </a:ext>
            </a:extLst>
          </p:cNvPr>
          <p:cNvSpPr>
            <a:spLocks noGrp="1"/>
          </p:cNvSpPr>
          <p:nvPr>
            <p:ph type="title" idx="4294967295"/>
          </p:nvPr>
        </p:nvSpPr>
        <p:spPr>
          <a:xfrm>
            <a:off x="649357" y="354494"/>
            <a:ext cx="7580244" cy="788505"/>
          </a:xfrm>
        </p:spPr>
        <p:txBody>
          <a:bodyPr>
            <a:normAutofit/>
          </a:bodyPr>
          <a:lstStyle/>
          <a:p>
            <a:pPr eaLnBrk="1" hangingPunct="1">
              <a:defRPr/>
            </a:pPr>
            <a:r>
              <a:rPr lang="en-US" altLang="en-US" dirty="0">
                <a:effectLst>
                  <a:outerShdw blurRad="38100" dist="38100" dir="2700000" algn="tl">
                    <a:srgbClr val="FFFFFF"/>
                  </a:outerShdw>
                </a:effectLst>
                <a:latin typeface="Arial Black" panose="020B0A04020102020204" pitchFamily="34" charset="0"/>
                <a:cs typeface="Times New Roman" pitchFamily="18" charset="0"/>
              </a:rPr>
              <a:t>Long Cycle Theory</a:t>
            </a:r>
          </a:p>
        </p:txBody>
      </p:sp>
      <p:graphicFrame>
        <p:nvGraphicFramePr>
          <p:cNvPr id="6" name="Diagram 5">
            <a:extLst>
              <a:ext uri="{FF2B5EF4-FFF2-40B4-BE49-F238E27FC236}">
                <a16:creationId xmlns:a16="http://schemas.microsoft.com/office/drawing/2014/main" id="{495AFC59-050E-4DBC-AA85-B8C9AC0FA8FF}"/>
              </a:ext>
            </a:extLst>
          </p:cNvPr>
          <p:cNvGraphicFramePr/>
          <p:nvPr>
            <p:extLst>
              <p:ext uri="{D42A27DB-BD31-4B8C-83A1-F6EECF244321}">
                <p14:modId xmlns:p14="http://schemas.microsoft.com/office/powerpoint/2010/main" val="2248931998"/>
              </p:ext>
            </p:extLst>
          </p:nvPr>
        </p:nvGraphicFramePr>
        <p:xfrm>
          <a:off x="914400" y="1550505"/>
          <a:ext cx="7315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1029</Words>
  <Application>Microsoft Office PowerPoint</Application>
  <PresentationFormat>On-screen Show (4:3)</PresentationFormat>
  <Paragraphs>217</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Calibri Light</vt:lpstr>
      <vt:lpstr>Office Theme</vt:lpstr>
      <vt:lpstr>US-China Relations</vt:lpstr>
      <vt:lpstr>Theories of  Great Power Relations</vt:lpstr>
      <vt:lpstr>Key Issue</vt:lpstr>
      <vt:lpstr>Western Ideas  on Great Powers and Leadership</vt:lpstr>
      <vt:lpstr>1. Neo-Realism</vt:lpstr>
      <vt:lpstr>Peace or War?</vt:lpstr>
      <vt:lpstr>Balancing or Bandwagoning?</vt:lpstr>
      <vt:lpstr>2. Power Transition</vt:lpstr>
      <vt:lpstr>Long Cycle Theory</vt:lpstr>
      <vt:lpstr>“Thucydides Trap”</vt:lpstr>
      <vt:lpstr>Hegemonic Stability Theory</vt:lpstr>
      <vt:lpstr>Values, Ideas, The System?</vt:lpstr>
      <vt:lpstr>3. Neo-classical Realism</vt:lpstr>
      <vt:lpstr>US and China?</vt:lpstr>
      <vt:lpstr>Chinese Ideas on Great Powers and  Leadership</vt:lpstr>
      <vt:lpstr>1. Realism and Balance of Power</vt:lpstr>
      <vt:lpstr>2. Order-Chaos Cycle</vt:lpstr>
      <vt:lpstr>Chinese Dynasties</vt:lpstr>
      <vt:lpstr>Why do Dynasties Rise and Fall?</vt:lpstr>
      <vt:lpstr>3. Hegemony and Stability in Confucianism</vt:lpstr>
      <vt:lpstr>Confucian Spin on Hegemonic Stability Theory</vt:lpstr>
      <vt:lpstr>Hegemony vs. Legitimacy</vt:lpstr>
      <vt:lpstr>Tribute System</vt:lpstr>
      <vt:lpstr>4. Strategy</vt:lpstr>
      <vt:lpstr>Strategy Determines Outcomes (Not Deterministic)</vt:lpstr>
      <vt:lpstr>Warring States Period  475-221 BCE</vt:lpstr>
      <vt:lpstr>Qin Empire 221-206 BCE</vt:lpstr>
      <vt:lpstr>One Interpretation: Rome Fell; China Didn’t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Newmann</dc:creator>
  <cp:lastModifiedBy>William Newmann</cp:lastModifiedBy>
  <cp:revision>39</cp:revision>
  <dcterms:created xsi:type="dcterms:W3CDTF">2021-03-22T14:25:38Z</dcterms:created>
  <dcterms:modified xsi:type="dcterms:W3CDTF">2023-07-12T13:40:47Z</dcterms:modified>
</cp:coreProperties>
</file>