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62" r:id="rId2"/>
    <p:sldId id="257" r:id="rId3"/>
    <p:sldId id="291" r:id="rId4"/>
    <p:sldId id="292" r:id="rId5"/>
    <p:sldId id="293" r:id="rId6"/>
    <p:sldId id="294" r:id="rId7"/>
    <p:sldId id="265" r:id="rId8"/>
    <p:sldId id="295" r:id="rId9"/>
    <p:sldId id="264" r:id="rId10"/>
    <p:sldId id="296" r:id="rId11"/>
    <p:sldId id="266" r:id="rId12"/>
    <p:sldId id="298" r:id="rId13"/>
    <p:sldId id="299" r:id="rId14"/>
    <p:sldId id="279" r:id="rId15"/>
    <p:sldId id="277" r:id="rId16"/>
    <p:sldId id="303" r:id="rId17"/>
    <p:sldId id="278" r:id="rId18"/>
    <p:sldId id="304" r:id="rId19"/>
    <p:sldId id="305" r:id="rId20"/>
    <p:sldId id="300" r:id="rId21"/>
    <p:sldId id="301" r:id="rId22"/>
    <p:sldId id="302" r:id="rId23"/>
    <p:sldId id="273" r:id="rId24"/>
    <p:sldId id="280" r:id="rId25"/>
    <p:sldId id="274" r:id="rId26"/>
    <p:sldId id="2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4660"/>
  </p:normalViewPr>
  <p:slideViewPr>
    <p:cSldViewPr snapToGrid="0" snapToObjects="1">
      <p:cViewPr varScale="1">
        <p:scale>
          <a:sx n="103" d="100"/>
          <a:sy n="103" d="100"/>
        </p:scale>
        <p:origin x="209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C0AA3F-AF06-CF47-863E-7639604D1C90}" type="datetimeFigureOut">
              <a:rPr lang="en-US" smtClean="0"/>
              <a:t>4/12/2024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E1AC87-F5D7-334E-BB62-B1317DA332B9}" type="slidenum">
              <a:rPr lang="en-US" smtClean="0"/>
              <a:t>‹#›</a:t>
            </a:fld>
            <a:endParaRPr lang="en-US"/>
          </a:p>
        </p:txBody>
      </p:sp>
    </p:spTree>
    <p:extLst>
      <p:ext uri="{BB962C8B-B14F-4D97-AF65-F5344CB8AC3E}">
        <p14:creationId xmlns:p14="http://schemas.microsoft.com/office/powerpoint/2010/main" val="1238985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E447BA1-17CD-6447-9EC4-FB8C79FB4682}"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170751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447BA1-17CD-6447-9EC4-FB8C79FB4682}"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715382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447BA1-17CD-6447-9EC4-FB8C79FB4682}"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98571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447BA1-17CD-6447-9EC4-FB8C79FB4682}"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1580350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447BA1-17CD-6447-9EC4-FB8C79FB4682}"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82456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447BA1-17CD-6447-9EC4-FB8C79FB4682}"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422313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447BA1-17CD-6447-9EC4-FB8C79FB4682}" type="datetimeFigureOut">
              <a:rPr lang="en-US" smtClean="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400917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447BA1-17CD-6447-9EC4-FB8C79FB4682}" type="datetimeFigureOut">
              <a:rPr lang="en-US" smtClean="0"/>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2989678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47BA1-17CD-6447-9EC4-FB8C79FB4682}" type="datetimeFigureOut">
              <a:rPr lang="en-US" smtClean="0"/>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207710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447BA1-17CD-6447-9EC4-FB8C79FB4682}"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30234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447BA1-17CD-6447-9EC4-FB8C79FB4682}"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62871-1770-7D4D-8B8C-99B95BE4C06F}" type="slidenum">
              <a:rPr lang="en-US" smtClean="0"/>
              <a:t>‹#›</a:t>
            </a:fld>
            <a:endParaRPr lang="en-US"/>
          </a:p>
        </p:txBody>
      </p:sp>
    </p:spTree>
    <p:extLst>
      <p:ext uri="{BB962C8B-B14F-4D97-AF65-F5344CB8AC3E}">
        <p14:creationId xmlns:p14="http://schemas.microsoft.com/office/powerpoint/2010/main" val="3649645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447BA1-17CD-6447-9EC4-FB8C79FB4682}" type="datetimeFigureOut">
              <a:rPr lang="en-US" smtClean="0"/>
              <a:t>4/12/2024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662871-1770-7D4D-8B8C-99B95BE4C06F}" type="slidenum">
              <a:rPr lang="en-US" smtClean="0"/>
              <a:t>‹#›</a:t>
            </a:fld>
            <a:endParaRPr lang="en-US"/>
          </a:p>
        </p:txBody>
      </p:sp>
    </p:spTree>
    <p:extLst>
      <p:ext uri="{BB962C8B-B14F-4D97-AF65-F5344CB8AC3E}">
        <p14:creationId xmlns:p14="http://schemas.microsoft.com/office/powerpoint/2010/main" val="2232878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treaties.un.org/doc/Publication/UNTS/Volume%203007/Part/volume-3007-I-52241.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bbc.com/news/world-europe-31436513"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airuniversity.af.edu/Portals/10/CASI/documents/Translations/2022-02-04%20China%20Russia%20joint%20statement%20International%20Relations%20Entering%20a%20New%20Era.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whitehouse.gov/presidential-actions/ceasing-u-s-participation-jcpoa-taking-additional-action-counter-irans-malign-influence-deny-iran-paths-nuclear-weapon/" TargetMode="External"/><Relationship Id="rId2" Type="http://schemas.openxmlformats.org/officeDocument/2006/relationships/hyperlink" Target="https://www.europarl.europa.eu/cmsdata/122460/full-text-of-the-iran-nuclear-deal.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state.gov/wp-content/uploads/2020/09/Bahrain_Israel-Agreement-signed-FINAL-15-Sept-2020-508.pdf" TargetMode="External"/><Relationship Id="rId7" Type="http://schemas.openxmlformats.org/officeDocument/2006/relationships/image" Target="../media/image31.png"/><Relationship Id="rId2" Type="http://schemas.openxmlformats.org/officeDocument/2006/relationships/hyperlink" Target="https://www.state.gov/the-abraham-accords/" TargetMode="External"/><Relationship Id="rId1" Type="http://schemas.openxmlformats.org/officeDocument/2006/relationships/slideLayout" Target="../slideLayouts/slideLayout2.xml"/><Relationship Id="rId6" Type="http://schemas.openxmlformats.org/officeDocument/2006/relationships/hyperlink" Target="https://www.state.gov/wp-content/uploads/2021/01/Sudan-AA.pdf" TargetMode="External"/><Relationship Id="rId5" Type="http://schemas.openxmlformats.org/officeDocument/2006/relationships/hyperlink" Target="https://www.state.gov/wp-content/uploads/2020/09/UAE_Israel-treaty-signed-FINAL-15-Sept-2020-508.pdf" TargetMode="External"/><Relationship Id="rId4" Type="http://schemas.openxmlformats.org/officeDocument/2006/relationships/hyperlink" Target="https://www.state.gov/wp-content/uploads/2021/01/Joint-Declaration-US-Morrocco-Israel.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14350" indent="-514350"/>
            <a:r>
              <a:rPr lang="en-US" b="1" dirty="0">
                <a:latin typeface="Arial Black" panose="020B0A04020102020204" pitchFamily="34" charset="0"/>
              </a:rPr>
              <a:t>4. Trump: Russia as Friend</a:t>
            </a:r>
            <a:br>
              <a:rPr lang="en-US" b="1" dirty="0">
                <a:latin typeface="Arial Black" panose="020B0A04020102020204" pitchFamily="34" charset="0"/>
              </a:rPr>
            </a:br>
            <a:r>
              <a:rPr lang="en-US" b="1" dirty="0">
                <a:latin typeface="Arial Black" panose="020B0A04020102020204" pitchFamily="34" charset="0"/>
              </a:rPr>
              <a:t>President Vladimir Putin</a:t>
            </a:r>
            <a:endParaRPr lang="en-US" dirty="0">
              <a:latin typeface="Arial Black" panose="020B0A04020102020204" pitchFamily="34" charset="0"/>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655796" y="1825625"/>
            <a:ext cx="7832408" cy="4351338"/>
          </a:xfrm>
          <a:prstGeom prst="rect">
            <a:avLst/>
          </a:prstGeom>
          <a:noFill/>
          <a:ln>
            <a:noFill/>
          </a:ln>
        </p:spPr>
      </p:pic>
    </p:spTree>
    <p:extLst>
      <p:ext uri="{BB962C8B-B14F-4D97-AF65-F5344CB8AC3E}">
        <p14:creationId xmlns:p14="http://schemas.microsoft.com/office/powerpoint/2010/main" val="3846171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8F8C-8924-4053-A91F-2944EEB06520}"/>
              </a:ext>
            </a:extLst>
          </p:cNvPr>
          <p:cNvSpPr>
            <a:spLocks noGrp="1"/>
          </p:cNvSpPr>
          <p:nvPr>
            <p:ph type="title"/>
          </p:nvPr>
        </p:nvSpPr>
        <p:spPr/>
        <p:txBody>
          <a:bodyPr/>
          <a:lstStyle/>
          <a:p>
            <a:r>
              <a:rPr lang="en-US" b="1" dirty="0">
                <a:latin typeface="Arial Black" panose="020B0A04020102020204" pitchFamily="34" charset="0"/>
              </a:rPr>
              <a:t>Independent Ukraine</a:t>
            </a:r>
          </a:p>
        </p:txBody>
      </p:sp>
      <p:sp>
        <p:nvSpPr>
          <p:cNvPr id="3" name="Content Placeholder 2">
            <a:extLst>
              <a:ext uri="{FF2B5EF4-FFF2-40B4-BE49-F238E27FC236}">
                <a16:creationId xmlns:a16="http://schemas.microsoft.com/office/drawing/2014/main" id="{E02EE7A0-5D4F-4D2E-886E-5D3CF8294A69}"/>
              </a:ext>
            </a:extLst>
          </p:cNvPr>
          <p:cNvSpPr>
            <a:spLocks noGrp="1"/>
          </p:cNvSpPr>
          <p:nvPr>
            <p:ph idx="1"/>
          </p:nvPr>
        </p:nvSpPr>
        <p:spPr>
          <a:xfrm>
            <a:off x="628650" y="1624614"/>
            <a:ext cx="7886700" cy="4552349"/>
          </a:xfrm>
        </p:spPr>
        <p:txBody>
          <a:bodyPr>
            <a:normAutofit/>
          </a:bodyPr>
          <a:lstStyle/>
          <a:p>
            <a:r>
              <a:rPr lang="en-US" sz="2800" dirty="0">
                <a:latin typeface="Arial Black" panose="020B0A04020102020204" pitchFamily="34" charset="0"/>
                <a:hlinkClick r:id="rId2"/>
              </a:rPr>
              <a:t>Budapest Agreement </a:t>
            </a:r>
            <a:r>
              <a:rPr lang="en-US" sz="2800" dirty="0">
                <a:latin typeface="Arial Black" panose="020B0A04020102020204" pitchFamily="34" charset="0"/>
              </a:rPr>
              <a:t>December 1994</a:t>
            </a:r>
          </a:p>
        </p:txBody>
      </p:sp>
      <p:pic>
        <p:nvPicPr>
          <p:cNvPr id="4" name="Picture 3">
            <a:extLst>
              <a:ext uri="{FF2B5EF4-FFF2-40B4-BE49-F238E27FC236}">
                <a16:creationId xmlns:a16="http://schemas.microsoft.com/office/drawing/2014/main" id="{42AAAC7F-1FC1-4032-802C-332217445CAD}"/>
              </a:ext>
            </a:extLst>
          </p:cNvPr>
          <p:cNvPicPr>
            <a:picLocks noChangeAspect="1"/>
          </p:cNvPicPr>
          <p:nvPr/>
        </p:nvPicPr>
        <p:blipFill>
          <a:blip r:embed="rId3"/>
          <a:stretch>
            <a:fillRect/>
          </a:stretch>
        </p:blipFill>
        <p:spPr>
          <a:xfrm>
            <a:off x="628650" y="2386179"/>
            <a:ext cx="7735421" cy="3909472"/>
          </a:xfrm>
          <a:prstGeom prst="rect">
            <a:avLst/>
          </a:prstGeom>
        </p:spPr>
      </p:pic>
    </p:spTree>
    <p:extLst>
      <p:ext uri="{BB962C8B-B14F-4D97-AF65-F5344CB8AC3E}">
        <p14:creationId xmlns:p14="http://schemas.microsoft.com/office/powerpoint/2010/main" val="366896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86" y="464189"/>
            <a:ext cx="8302645" cy="994172"/>
          </a:xfrm>
        </p:spPr>
        <p:txBody>
          <a:bodyPr>
            <a:normAutofit fontScale="90000"/>
          </a:bodyPr>
          <a:lstStyle/>
          <a:p>
            <a:r>
              <a:rPr lang="en-US" dirty="0">
                <a:latin typeface="Arial Black"/>
                <a:cs typeface="Arial Black"/>
              </a:rPr>
              <a:t>Ukraine Crisis </a:t>
            </a:r>
            <a:br>
              <a:rPr lang="en-US" dirty="0">
                <a:latin typeface="Arial Black"/>
                <a:cs typeface="Arial Black"/>
              </a:rPr>
            </a:br>
            <a:r>
              <a:rPr lang="en-US" dirty="0">
                <a:latin typeface="Arial Black"/>
                <a:cs typeface="Arial Black"/>
              </a:rPr>
              <a:t>November 2013--2014</a:t>
            </a:r>
          </a:p>
        </p:txBody>
      </p:sp>
      <p:sp>
        <p:nvSpPr>
          <p:cNvPr id="5" name="Content Placeholder 4"/>
          <p:cNvSpPr>
            <a:spLocks noGrp="1"/>
          </p:cNvSpPr>
          <p:nvPr>
            <p:ph idx="1"/>
          </p:nvPr>
        </p:nvSpPr>
        <p:spPr>
          <a:xfrm>
            <a:off x="212706" y="1731146"/>
            <a:ext cx="8675807" cy="4927105"/>
          </a:xfrm>
        </p:spPr>
        <p:txBody>
          <a:bodyPr/>
          <a:lstStyle/>
          <a:p>
            <a:pPr marL="0" indent="0">
              <a:buNone/>
            </a:pPr>
            <a:r>
              <a:rPr lang="en-US" dirty="0">
                <a:latin typeface="Arial Black"/>
                <a:cs typeface="Arial Black"/>
              </a:rPr>
              <a:t>Protests in Kyiv Jan-Feb 2014</a:t>
            </a:r>
          </a:p>
        </p:txBody>
      </p:sp>
      <p:pic>
        <p:nvPicPr>
          <p:cNvPr id="7" name="Picture 6"/>
          <p:cNvPicPr/>
          <p:nvPr/>
        </p:nvPicPr>
        <p:blipFill rotWithShape="1">
          <a:blip r:embed="rId2">
            <a:extLst>
              <a:ext uri="{28A0092B-C50C-407E-A947-70E740481C1C}">
                <a14:useLocalDpi xmlns:a14="http://schemas.microsoft.com/office/drawing/2010/main" val="0"/>
              </a:ext>
            </a:extLst>
          </a:blip>
          <a:srcRect r="29719"/>
          <a:stretch/>
        </p:blipFill>
        <p:spPr bwMode="auto">
          <a:xfrm>
            <a:off x="5545087" y="3036163"/>
            <a:ext cx="3222595" cy="2860561"/>
          </a:xfrm>
          <a:prstGeom prst="rect">
            <a:avLst/>
          </a:prstGeom>
          <a:noFill/>
          <a:ln>
            <a:noFill/>
          </a:ln>
        </p:spPr>
      </p:pic>
      <p:pic>
        <p:nvPicPr>
          <p:cNvPr id="4" name="Picture 3">
            <a:extLst>
              <a:ext uri="{FF2B5EF4-FFF2-40B4-BE49-F238E27FC236}">
                <a16:creationId xmlns:a16="http://schemas.microsoft.com/office/drawing/2014/main" id="{148C17CF-BBF6-4754-96F8-E1A5093931E2}"/>
              </a:ext>
            </a:extLst>
          </p:cNvPr>
          <p:cNvPicPr>
            <a:picLocks noChangeAspect="1"/>
          </p:cNvPicPr>
          <p:nvPr/>
        </p:nvPicPr>
        <p:blipFill>
          <a:blip r:embed="rId3"/>
          <a:stretch>
            <a:fillRect/>
          </a:stretch>
        </p:blipFill>
        <p:spPr>
          <a:xfrm>
            <a:off x="255486" y="2583422"/>
            <a:ext cx="5168770" cy="3313302"/>
          </a:xfrm>
          <a:prstGeom prst="rect">
            <a:avLst/>
          </a:prstGeom>
        </p:spPr>
      </p:pic>
    </p:spTree>
    <p:extLst>
      <p:ext uri="{BB962C8B-B14F-4D97-AF65-F5344CB8AC3E}">
        <p14:creationId xmlns:p14="http://schemas.microsoft.com/office/powerpoint/2010/main" val="283980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a:cs typeface="Arial Black"/>
              </a:rPr>
              <a:t>Russian Response 2014</a:t>
            </a:r>
          </a:p>
        </p:txBody>
      </p:sp>
      <p:sp>
        <p:nvSpPr>
          <p:cNvPr id="6" name="Text Placeholder 5"/>
          <p:cNvSpPr>
            <a:spLocks noGrp="1"/>
          </p:cNvSpPr>
          <p:nvPr>
            <p:ph type="body" idx="1"/>
          </p:nvPr>
        </p:nvSpPr>
        <p:spPr>
          <a:xfrm>
            <a:off x="343153" y="1681162"/>
            <a:ext cx="4155029" cy="760197"/>
          </a:xfrm>
        </p:spPr>
        <p:txBody>
          <a:bodyPr>
            <a:normAutofit/>
          </a:bodyPr>
          <a:lstStyle/>
          <a:p>
            <a:r>
              <a:rPr lang="en-US" sz="2800" dirty="0">
                <a:latin typeface="Arial Black"/>
                <a:cs typeface="Arial Black"/>
              </a:rPr>
              <a:t>“Little Green Men”</a:t>
            </a:r>
          </a:p>
        </p:txBody>
      </p:sp>
      <p:pic>
        <p:nvPicPr>
          <p:cNvPr id="11" name="Content Placeholder 10"/>
          <p:cNvPicPr>
            <a:picLocks noGrp="1"/>
          </p:cNvPicPr>
          <p:nvPr>
            <p:ph sz="half" idx="2"/>
          </p:nvPr>
        </p:nvPicPr>
        <p:blipFill>
          <a:blip r:embed="rId2" cstate="print">
            <a:extLst>
              <a:ext uri="{28A0092B-C50C-407E-A947-70E740481C1C}">
                <a14:useLocalDpi xmlns:a14="http://schemas.microsoft.com/office/drawing/2010/main" val="0"/>
              </a:ext>
            </a:extLst>
          </a:blip>
          <a:srcRect l="3316" r="3316"/>
          <a:stretch>
            <a:fillRect/>
          </a:stretch>
        </p:blipFill>
        <p:spPr bwMode="auto">
          <a:xfrm>
            <a:off x="343153" y="2763797"/>
            <a:ext cx="3476289" cy="2559630"/>
          </a:xfrm>
          <a:prstGeom prst="rect">
            <a:avLst/>
          </a:prstGeom>
          <a:noFill/>
          <a:ln>
            <a:noFill/>
          </a:ln>
        </p:spPr>
      </p:pic>
      <p:sp>
        <p:nvSpPr>
          <p:cNvPr id="8" name="Text Placeholder 7"/>
          <p:cNvSpPr>
            <a:spLocks noGrp="1"/>
          </p:cNvSpPr>
          <p:nvPr>
            <p:ph type="body" sz="quarter" idx="3"/>
          </p:nvPr>
        </p:nvSpPr>
        <p:spPr/>
        <p:txBody>
          <a:bodyPr>
            <a:noAutofit/>
          </a:bodyPr>
          <a:lstStyle/>
          <a:p>
            <a:r>
              <a:rPr lang="en-US" sz="2800" dirty="0">
                <a:latin typeface="Arial Black"/>
                <a:cs typeface="Arial Black"/>
              </a:rPr>
              <a:t>Russia’s Sphere of Influence</a:t>
            </a:r>
          </a:p>
        </p:txBody>
      </p:sp>
      <p:pic>
        <p:nvPicPr>
          <p:cNvPr id="10" name="Content Placeholder 3"/>
          <p:cNvPicPr>
            <a:picLocks noGrp="1"/>
          </p:cNvPicPr>
          <p:nvPr>
            <p:ph sz="quarter" idx="4"/>
          </p:nvPr>
        </p:nvPicPr>
        <p:blipFill rotWithShape="1">
          <a:blip r:embed="rId3" cstate="print">
            <a:extLst>
              <a:ext uri="{28A0092B-C50C-407E-A947-70E740481C1C}">
                <a14:useLocalDpi xmlns:a14="http://schemas.microsoft.com/office/drawing/2010/main" val="0"/>
              </a:ext>
            </a:extLst>
          </a:blip>
          <a:srcRect l="866" r="866"/>
          <a:stretch/>
        </p:blipFill>
        <p:spPr bwMode="auto">
          <a:xfrm>
            <a:off x="4337331" y="2736057"/>
            <a:ext cx="4392819" cy="2587370"/>
          </a:xfrm>
          <a:prstGeom prst="rect">
            <a:avLst/>
          </a:prstGeom>
          <a:noFill/>
          <a:ln>
            <a:noFill/>
          </a:ln>
        </p:spPr>
      </p:pic>
    </p:spTree>
    <p:extLst>
      <p:ext uri="{BB962C8B-B14F-4D97-AF65-F5344CB8AC3E}">
        <p14:creationId xmlns:p14="http://schemas.microsoft.com/office/powerpoint/2010/main" val="2375458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5E4D49-34C6-4F94-8AA0-2B9E7B32A427}"/>
              </a:ext>
            </a:extLst>
          </p:cNvPr>
          <p:cNvSpPr>
            <a:spLocks noGrp="1"/>
          </p:cNvSpPr>
          <p:nvPr>
            <p:ph type="title"/>
          </p:nvPr>
        </p:nvSpPr>
        <p:spPr>
          <a:xfrm>
            <a:off x="628650" y="365126"/>
            <a:ext cx="7886700" cy="683745"/>
          </a:xfrm>
        </p:spPr>
        <p:txBody>
          <a:bodyPr/>
          <a:lstStyle/>
          <a:p>
            <a:r>
              <a:rPr lang="en-US" b="1" dirty="0">
                <a:latin typeface="Arial Black" panose="020B0A04020102020204" pitchFamily="34" charset="0"/>
              </a:rPr>
              <a:t>Ukraine After 2014</a:t>
            </a:r>
          </a:p>
        </p:txBody>
      </p:sp>
      <p:sp>
        <p:nvSpPr>
          <p:cNvPr id="8" name="Content Placeholder 7">
            <a:extLst>
              <a:ext uri="{FF2B5EF4-FFF2-40B4-BE49-F238E27FC236}">
                <a16:creationId xmlns:a16="http://schemas.microsoft.com/office/drawing/2014/main" id="{BC3BAE64-E52D-4408-A2ED-647E71C9FABA}"/>
              </a:ext>
            </a:extLst>
          </p:cNvPr>
          <p:cNvSpPr>
            <a:spLocks noGrp="1"/>
          </p:cNvSpPr>
          <p:nvPr>
            <p:ph idx="1"/>
          </p:nvPr>
        </p:nvSpPr>
        <p:spPr>
          <a:xfrm>
            <a:off x="628650" y="1589102"/>
            <a:ext cx="7886700" cy="4903771"/>
          </a:xfrm>
        </p:spPr>
        <p:txBody>
          <a:bodyPr/>
          <a:lstStyle/>
          <a:p>
            <a:r>
              <a:rPr lang="en-US" sz="3200" dirty="0">
                <a:hlinkClick r:id="rId2"/>
              </a:rPr>
              <a:t>Minsk Protocol </a:t>
            </a:r>
            <a:r>
              <a:rPr lang="en-US" sz="3200" dirty="0"/>
              <a:t>2014</a:t>
            </a:r>
          </a:p>
          <a:p>
            <a:pPr marL="0" indent="0">
              <a:buNone/>
            </a:pPr>
            <a:endParaRPr lang="en-US" dirty="0"/>
          </a:p>
        </p:txBody>
      </p:sp>
      <p:pic>
        <p:nvPicPr>
          <p:cNvPr id="2" name="Picture 1"/>
          <p:cNvPicPr>
            <a:picLocks noChangeAspect="1"/>
          </p:cNvPicPr>
          <p:nvPr/>
        </p:nvPicPr>
        <p:blipFill>
          <a:blip r:embed="rId3"/>
          <a:stretch>
            <a:fillRect/>
          </a:stretch>
        </p:blipFill>
        <p:spPr>
          <a:xfrm>
            <a:off x="1017916" y="2365795"/>
            <a:ext cx="6875253" cy="3957368"/>
          </a:xfrm>
          <a:prstGeom prst="rect">
            <a:avLst/>
          </a:prstGeom>
        </p:spPr>
      </p:pic>
    </p:spTree>
    <p:extLst>
      <p:ext uri="{BB962C8B-B14F-4D97-AF65-F5344CB8AC3E}">
        <p14:creationId xmlns:p14="http://schemas.microsoft.com/office/powerpoint/2010/main" val="4047137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B4F1-6803-4064-9CCE-BE83630782C7}"/>
              </a:ext>
            </a:extLst>
          </p:cNvPr>
          <p:cNvSpPr>
            <a:spLocks noGrp="1"/>
          </p:cNvSpPr>
          <p:nvPr>
            <p:ph type="title"/>
          </p:nvPr>
        </p:nvSpPr>
        <p:spPr/>
        <p:txBody>
          <a:bodyPr/>
          <a:lstStyle/>
          <a:p>
            <a:r>
              <a:rPr lang="en-US" dirty="0">
                <a:latin typeface="Arial Black" panose="020B0A04020102020204" pitchFamily="34" charset="0"/>
              </a:rPr>
              <a:t>February 2022: Invasion</a:t>
            </a:r>
          </a:p>
        </p:txBody>
      </p:sp>
      <p:pic>
        <p:nvPicPr>
          <p:cNvPr id="4" name="Content Placeholder 3">
            <a:extLst>
              <a:ext uri="{FF2B5EF4-FFF2-40B4-BE49-F238E27FC236}">
                <a16:creationId xmlns:a16="http://schemas.microsoft.com/office/drawing/2014/main" id="{ABF534E7-E96E-4CD2-B9DD-CBFDE2B1C9C1}"/>
              </a:ext>
            </a:extLst>
          </p:cNvPr>
          <p:cNvPicPr>
            <a:picLocks noGrp="1" noChangeAspect="1"/>
          </p:cNvPicPr>
          <p:nvPr>
            <p:ph idx="1"/>
          </p:nvPr>
        </p:nvPicPr>
        <p:blipFill>
          <a:blip r:embed="rId2"/>
          <a:stretch>
            <a:fillRect/>
          </a:stretch>
        </p:blipFill>
        <p:spPr>
          <a:xfrm>
            <a:off x="736847" y="1807870"/>
            <a:ext cx="7778503" cy="4351338"/>
          </a:xfrm>
          <a:prstGeom prst="rect">
            <a:avLst/>
          </a:prstGeom>
        </p:spPr>
      </p:pic>
    </p:spTree>
    <p:extLst>
      <p:ext uri="{BB962C8B-B14F-4D97-AF65-F5344CB8AC3E}">
        <p14:creationId xmlns:p14="http://schemas.microsoft.com/office/powerpoint/2010/main" val="15334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236A-A64C-4B65-A95C-F8A363325A82}"/>
              </a:ext>
            </a:extLst>
          </p:cNvPr>
          <p:cNvSpPr>
            <a:spLocks noGrp="1"/>
          </p:cNvSpPr>
          <p:nvPr>
            <p:ph type="title"/>
          </p:nvPr>
        </p:nvSpPr>
        <p:spPr>
          <a:xfrm>
            <a:off x="628650" y="365126"/>
            <a:ext cx="7886700" cy="948769"/>
          </a:xfrm>
        </p:spPr>
        <p:txBody>
          <a:bodyPr/>
          <a:lstStyle/>
          <a:p>
            <a:r>
              <a:rPr lang="en-US" dirty="0">
                <a:latin typeface="Arial Black" panose="020B0A04020102020204" pitchFamily="34" charset="0"/>
              </a:rPr>
              <a:t>Why Invade?</a:t>
            </a:r>
          </a:p>
        </p:txBody>
      </p:sp>
      <p:sp>
        <p:nvSpPr>
          <p:cNvPr id="3" name="Content Placeholder 2">
            <a:extLst>
              <a:ext uri="{FF2B5EF4-FFF2-40B4-BE49-F238E27FC236}">
                <a16:creationId xmlns:a16="http://schemas.microsoft.com/office/drawing/2014/main" id="{99F41B62-666C-4EA8-BA90-512BD00CAF6E}"/>
              </a:ext>
            </a:extLst>
          </p:cNvPr>
          <p:cNvSpPr>
            <a:spLocks noGrp="1"/>
          </p:cNvSpPr>
          <p:nvPr>
            <p:ph idx="1"/>
          </p:nvPr>
        </p:nvSpPr>
        <p:spPr>
          <a:xfrm>
            <a:off x="628650" y="1544715"/>
            <a:ext cx="7886700" cy="4873840"/>
          </a:xfrm>
        </p:spPr>
        <p:txBody>
          <a:bodyPr>
            <a:normAutofit fontScale="92500"/>
          </a:bodyPr>
          <a:lstStyle/>
          <a:p>
            <a:r>
              <a:rPr lang="en-US" sz="3200" dirty="0">
                <a:latin typeface="Arial Black" panose="020B0A04020102020204" pitchFamily="34" charset="0"/>
              </a:rPr>
              <a:t>Ukraine/Kyiv as heart of old Russia</a:t>
            </a:r>
          </a:p>
          <a:p>
            <a:r>
              <a:rPr lang="en-US" sz="3200" dirty="0">
                <a:latin typeface="Arial Black" panose="020B0A04020102020204" pitchFamily="34" charset="0"/>
              </a:rPr>
              <a:t>Russian return to Great Power Status</a:t>
            </a:r>
          </a:p>
          <a:p>
            <a:pPr lvl="1"/>
            <a:r>
              <a:rPr lang="en-US" sz="2800" dirty="0">
                <a:latin typeface="Arial Black" panose="020B0A04020102020204" pitchFamily="34" charset="0"/>
              </a:rPr>
              <a:t>(“Putin the Great”)</a:t>
            </a:r>
          </a:p>
          <a:p>
            <a:r>
              <a:rPr lang="en-US" sz="3200" dirty="0">
                <a:latin typeface="Arial Black" panose="020B0A04020102020204" pitchFamily="34" charset="0"/>
              </a:rPr>
              <a:t>NATO expansion and Russian traditional insecurity</a:t>
            </a:r>
          </a:p>
          <a:p>
            <a:r>
              <a:rPr lang="en-US" sz="3200" dirty="0">
                <a:latin typeface="Arial Black" panose="020B0A04020102020204" pitchFamily="34" charset="0"/>
              </a:rPr>
              <a:t>Not enough NATO expansion</a:t>
            </a:r>
          </a:p>
          <a:p>
            <a:r>
              <a:rPr lang="en-US" sz="3200" dirty="0">
                <a:latin typeface="Arial Black" panose="020B0A04020102020204" pitchFamily="34" charset="0"/>
              </a:rPr>
              <a:t>Few punishments after 2014</a:t>
            </a:r>
          </a:p>
          <a:p>
            <a:r>
              <a:rPr lang="en-US" sz="3200" dirty="0">
                <a:latin typeface="Arial Black" panose="020B0A04020102020204" pitchFamily="34" charset="0"/>
              </a:rPr>
              <a:t>US commitment to Europe/NATO uncertain</a:t>
            </a:r>
          </a:p>
        </p:txBody>
      </p:sp>
    </p:spTree>
    <p:extLst>
      <p:ext uri="{BB962C8B-B14F-4D97-AF65-F5344CB8AC3E}">
        <p14:creationId xmlns:p14="http://schemas.microsoft.com/office/powerpoint/2010/main" val="4007366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C1DF-75E2-44D4-9C78-8FCC17A412AF}"/>
              </a:ext>
            </a:extLst>
          </p:cNvPr>
          <p:cNvSpPr>
            <a:spLocks noGrp="1"/>
          </p:cNvSpPr>
          <p:nvPr>
            <p:ph type="title"/>
          </p:nvPr>
        </p:nvSpPr>
        <p:spPr>
          <a:xfrm>
            <a:off x="628650" y="365127"/>
            <a:ext cx="7886700" cy="603062"/>
          </a:xfrm>
        </p:spPr>
        <p:txBody>
          <a:bodyPr/>
          <a:lstStyle/>
          <a:p>
            <a:r>
              <a:rPr lang="en-US" dirty="0">
                <a:latin typeface="Arial Black" panose="020B0A04020102020204" pitchFamily="34" charset="0"/>
              </a:rPr>
              <a:t>US Response</a:t>
            </a:r>
          </a:p>
        </p:txBody>
      </p:sp>
      <p:sp>
        <p:nvSpPr>
          <p:cNvPr id="3" name="Content Placeholder 2">
            <a:extLst>
              <a:ext uri="{FF2B5EF4-FFF2-40B4-BE49-F238E27FC236}">
                <a16:creationId xmlns:a16="http://schemas.microsoft.com/office/drawing/2014/main" id="{901686D0-463A-411D-B0A8-F10BB1C415FE}"/>
              </a:ext>
            </a:extLst>
          </p:cNvPr>
          <p:cNvSpPr>
            <a:spLocks noGrp="1"/>
          </p:cNvSpPr>
          <p:nvPr>
            <p:ph idx="1"/>
          </p:nvPr>
        </p:nvSpPr>
        <p:spPr>
          <a:xfrm>
            <a:off x="134471" y="1335741"/>
            <a:ext cx="8659905" cy="4841222"/>
          </a:xfrm>
        </p:spPr>
        <p:txBody>
          <a:bodyPr/>
          <a:lstStyle/>
          <a:p>
            <a:pPr marL="0" indent="0">
              <a:buNone/>
            </a:pPr>
            <a:r>
              <a:rPr lang="en-US" dirty="0">
                <a:latin typeface="Arial Black" panose="020B0A04020102020204" pitchFamily="34" charset="0"/>
              </a:rPr>
              <a:t>President Zelensky addresses US Congress  12/2022</a:t>
            </a:r>
          </a:p>
          <a:p>
            <a:pPr marL="0" indent="0">
              <a:buNone/>
            </a:pPr>
            <a:endParaRPr lang="en-US" dirty="0">
              <a:latin typeface="Arial Black" panose="020B0A04020102020204" pitchFamily="34" charset="0"/>
            </a:endParaRPr>
          </a:p>
          <a:p>
            <a:pPr marL="0" indent="0">
              <a:buNone/>
            </a:pPr>
            <a:endParaRPr lang="en-US" dirty="0">
              <a:latin typeface="Arial Black" panose="020B0A04020102020204" pitchFamily="34" charset="0"/>
            </a:endParaRPr>
          </a:p>
          <a:p>
            <a:pPr marL="0" indent="0">
              <a:buNone/>
            </a:pPr>
            <a:endParaRPr lang="en-US" dirty="0">
              <a:latin typeface="Arial Black" panose="020B0A04020102020204" pitchFamily="34" charset="0"/>
            </a:endParaRPr>
          </a:p>
          <a:p>
            <a:pPr marL="0" indent="0">
              <a:buNone/>
            </a:pPr>
            <a:endParaRPr lang="en-US" dirty="0">
              <a:latin typeface="Arial Black" panose="020B0A04020102020204" pitchFamily="34" charset="0"/>
            </a:endParaRPr>
          </a:p>
          <a:p>
            <a:pPr marL="0" indent="0">
              <a:buNone/>
            </a:pPr>
            <a:endParaRPr lang="en-US" dirty="0">
              <a:latin typeface="Arial Black" panose="020B0A04020102020204" pitchFamily="34" charset="0"/>
            </a:endParaRPr>
          </a:p>
          <a:p>
            <a:pPr marL="0" indent="0">
              <a:buNone/>
            </a:pPr>
            <a:endParaRPr lang="en-US" dirty="0">
              <a:latin typeface="Arial Black" panose="020B0A04020102020204" pitchFamily="34" charset="0"/>
            </a:endParaRPr>
          </a:p>
          <a:p>
            <a:pPr marL="0" indent="0">
              <a:buNone/>
            </a:pPr>
            <a:endParaRPr lang="en-US" dirty="0">
              <a:latin typeface="Arial Black" panose="020B0A04020102020204" pitchFamily="34" charset="0"/>
            </a:endParaRPr>
          </a:p>
          <a:p>
            <a:pPr marL="0" indent="0">
              <a:buNone/>
            </a:pPr>
            <a:endParaRPr lang="en-US" dirty="0">
              <a:latin typeface="Arial Black" panose="020B0A04020102020204" pitchFamily="34" charset="0"/>
            </a:endParaRPr>
          </a:p>
          <a:p>
            <a:pPr marL="0" indent="0">
              <a:buNone/>
            </a:pPr>
            <a:endParaRPr lang="en-US" dirty="0">
              <a:latin typeface="Arial Black" panose="020B0A04020102020204" pitchFamily="34" charset="0"/>
            </a:endParaRPr>
          </a:p>
          <a:p>
            <a:pPr marL="0" indent="0">
              <a:buNone/>
            </a:pPr>
            <a:r>
              <a:rPr lang="en-US" dirty="0">
                <a:latin typeface="Arial Black" panose="020B0A04020102020204" pitchFamily="34" charset="0"/>
              </a:rPr>
              <a:t>Biden in Ukraine February 2023</a:t>
            </a:r>
          </a:p>
        </p:txBody>
      </p:sp>
      <p:pic>
        <p:nvPicPr>
          <p:cNvPr id="4" name="Picture 3">
            <a:extLst>
              <a:ext uri="{FF2B5EF4-FFF2-40B4-BE49-F238E27FC236}">
                <a16:creationId xmlns:a16="http://schemas.microsoft.com/office/drawing/2014/main" id="{9F909F42-09BC-4468-A759-32F2B2CC71CE}"/>
              </a:ext>
            </a:extLst>
          </p:cNvPr>
          <p:cNvPicPr>
            <a:picLocks noChangeAspect="1"/>
          </p:cNvPicPr>
          <p:nvPr/>
        </p:nvPicPr>
        <p:blipFill>
          <a:blip r:embed="rId2"/>
          <a:stretch>
            <a:fillRect/>
          </a:stretch>
        </p:blipFill>
        <p:spPr>
          <a:xfrm>
            <a:off x="4960283" y="3934807"/>
            <a:ext cx="3941669" cy="2739838"/>
          </a:xfrm>
          <a:prstGeom prst="rect">
            <a:avLst/>
          </a:prstGeom>
        </p:spPr>
      </p:pic>
      <p:pic>
        <p:nvPicPr>
          <p:cNvPr id="5" name="Picture 4">
            <a:extLst>
              <a:ext uri="{FF2B5EF4-FFF2-40B4-BE49-F238E27FC236}">
                <a16:creationId xmlns:a16="http://schemas.microsoft.com/office/drawing/2014/main" id="{A759E327-A820-452F-843D-F115E8E58EE9}"/>
              </a:ext>
            </a:extLst>
          </p:cNvPr>
          <p:cNvPicPr>
            <a:picLocks noChangeAspect="1"/>
          </p:cNvPicPr>
          <p:nvPr/>
        </p:nvPicPr>
        <p:blipFill>
          <a:blip r:embed="rId3"/>
          <a:stretch>
            <a:fillRect/>
          </a:stretch>
        </p:blipFill>
        <p:spPr>
          <a:xfrm>
            <a:off x="242048" y="1799291"/>
            <a:ext cx="5576047" cy="2871321"/>
          </a:xfrm>
          <a:prstGeom prst="rect">
            <a:avLst/>
          </a:prstGeom>
        </p:spPr>
      </p:pic>
    </p:spTree>
    <p:extLst>
      <p:ext uri="{BB962C8B-B14F-4D97-AF65-F5344CB8AC3E}">
        <p14:creationId xmlns:p14="http://schemas.microsoft.com/office/powerpoint/2010/main" val="2832520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156D-3E29-4378-87C7-46B8FA97ACD4}"/>
              </a:ext>
            </a:extLst>
          </p:cNvPr>
          <p:cNvSpPr>
            <a:spLocks noGrp="1"/>
          </p:cNvSpPr>
          <p:nvPr>
            <p:ph type="title"/>
          </p:nvPr>
        </p:nvSpPr>
        <p:spPr>
          <a:xfrm>
            <a:off x="628650" y="365126"/>
            <a:ext cx="7886700" cy="1126323"/>
          </a:xfrm>
        </p:spPr>
        <p:txBody>
          <a:bodyPr/>
          <a:lstStyle/>
          <a:p>
            <a:r>
              <a:rPr lang="en-US" dirty="0">
                <a:latin typeface="Arial Black" panose="020B0A04020102020204" pitchFamily="34" charset="0"/>
              </a:rPr>
              <a:t>Big Picture I</a:t>
            </a:r>
          </a:p>
        </p:txBody>
      </p:sp>
      <p:sp>
        <p:nvSpPr>
          <p:cNvPr id="3" name="Content Placeholder 2">
            <a:extLst>
              <a:ext uri="{FF2B5EF4-FFF2-40B4-BE49-F238E27FC236}">
                <a16:creationId xmlns:a16="http://schemas.microsoft.com/office/drawing/2014/main" id="{6CFEA9D4-9E43-42EC-AA00-80431F68C75A}"/>
              </a:ext>
            </a:extLst>
          </p:cNvPr>
          <p:cNvSpPr>
            <a:spLocks noGrp="1"/>
          </p:cNvSpPr>
          <p:nvPr>
            <p:ph idx="1"/>
          </p:nvPr>
        </p:nvSpPr>
        <p:spPr>
          <a:xfrm>
            <a:off x="628650" y="1491448"/>
            <a:ext cx="7886700" cy="5001425"/>
          </a:xfrm>
        </p:spPr>
        <p:txBody>
          <a:bodyPr>
            <a:normAutofit/>
          </a:bodyPr>
          <a:lstStyle/>
          <a:p>
            <a:pPr marL="0" indent="0">
              <a:buNone/>
            </a:pPr>
            <a:r>
              <a:rPr lang="en-US" sz="3200" dirty="0">
                <a:latin typeface="Arial Black" panose="020B0A04020102020204" pitchFamily="34" charset="0"/>
              </a:rPr>
              <a:t>European Response</a:t>
            </a:r>
          </a:p>
          <a:p>
            <a:pPr lvl="1"/>
            <a:r>
              <a:rPr lang="en-US" sz="2400" b="1" i="1" dirty="0">
                <a:latin typeface="Arial Black" panose="020B0A04020102020204" pitchFamily="34" charset="0"/>
              </a:rPr>
              <a:t>German increases in defense spending</a:t>
            </a:r>
          </a:p>
          <a:p>
            <a:pPr lvl="1"/>
            <a:r>
              <a:rPr lang="en-US" sz="2400" b="1" i="1" dirty="0">
                <a:latin typeface="Arial Black" panose="020B0A04020102020204" pitchFamily="34" charset="0"/>
              </a:rPr>
              <a:t>NATO Supplies to Ukraine</a:t>
            </a:r>
          </a:p>
          <a:p>
            <a:pPr lvl="1"/>
            <a:r>
              <a:rPr lang="en-US" sz="2400" b="1" i="1" dirty="0">
                <a:latin typeface="Arial Black" panose="020B0A04020102020204" pitchFamily="34" charset="0"/>
              </a:rPr>
              <a:t>Finland in NATO; Sweden wants in</a:t>
            </a:r>
          </a:p>
          <a:p>
            <a:pPr marL="342900" lvl="1" indent="0">
              <a:buNone/>
            </a:pPr>
            <a:endParaRPr lang="en-US" sz="2400" b="1" i="1" dirty="0">
              <a:latin typeface="Arial Black" panose="020B0A04020102020204" pitchFamily="34" charset="0"/>
            </a:endParaRPr>
          </a:p>
          <a:p>
            <a:pPr marL="342900" lvl="1" indent="0">
              <a:buNone/>
            </a:pPr>
            <a:endParaRPr lang="en-US" sz="3200" dirty="0">
              <a:latin typeface="Arial Black" panose="020B0A04020102020204" pitchFamily="34" charset="0"/>
            </a:endParaRPr>
          </a:p>
          <a:p>
            <a:pPr marL="342900" lvl="1" indent="0">
              <a:buNone/>
            </a:pPr>
            <a:r>
              <a:rPr lang="en-US" sz="3200" dirty="0">
                <a:latin typeface="Arial Black" panose="020B0A04020102020204" pitchFamily="34" charset="0"/>
              </a:rPr>
              <a:t>Asian Response</a:t>
            </a:r>
          </a:p>
          <a:p>
            <a:pPr lvl="1"/>
            <a:r>
              <a:rPr lang="en-US" sz="2400" i="1" dirty="0">
                <a:latin typeface="Arial Black" panose="020B0A04020102020204" pitchFamily="34" charset="0"/>
              </a:rPr>
              <a:t>Supplies to Ukraine</a:t>
            </a:r>
          </a:p>
          <a:p>
            <a:pPr lvl="1"/>
            <a:r>
              <a:rPr lang="en-US" sz="2400" i="1" dirty="0">
                <a:latin typeface="Arial Black" panose="020B0A04020102020204" pitchFamily="34" charset="0"/>
              </a:rPr>
              <a:t>Japan doubles defense </a:t>
            </a:r>
          </a:p>
          <a:p>
            <a:pPr marL="342900" lvl="1" indent="0">
              <a:buNone/>
            </a:pPr>
            <a:r>
              <a:rPr lang="en-US" sz="2400" i="1" dirty="0">
                <a:latin typeface="Arial Black" panose="020B0A04020102020204" pitchFamily="34" charset="0"/>
              </a:rPr>
              <a:t>spending</a:t>
            </a:r>
          </a:p>
          <a:p>
            <a:pPr marL="342900" lvl="1" indent="0">
              <a:buNone/>
            </a:pPr>
            <a:endParaRPr lang="en-US" sz="2400" i="1" dirty="0">
              <a:latin typeface="Arial Black" panose="020B0A04020102020204" pitchFamily="34" charset="0"/>
            </a:endParaRPr>
          </a:p>
          <a:p>
            <a:pPr marL="342900" lvl="1" indent="0">
              <a:buNone/>
            </a:pPr>
            <a:endParaRPr lang="en-US" sz="2400" i="1" dirty="0">
              <a:latin typeface="Arial Black" panose="020B0A04020102020204" pitchFamily="34" charset="0"/>
            </a:endParaRPr>
          </a:p>
          <a:p>
            <a:pPr marL="342900" lvl="1" indent="0">
              <a:buNone/>
            </a:pPr>
            <a:endParaRPr lang="en-US" sz="2400" i="1" dirty="0">
              <a:latin typeface="Arial Black" panose="020B0A04020102020204" pitchFamily="34" charset="0"/>
            </a:endParaRPr>
          </a:p>
        </p:txBody>
      </p:sp>
    </p:spTree>
    <p:extLst>
      <p:ext uri="{BB962C8B-B14F-4D97-AF65-F5344CB8AC3E}">
        <p14:creationId xmlns:p14="http://schemas.microsoft.com/office/powerpoint/2010/main" val="2741471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F006F-414F-450B-97BF-D4EEAB5175D1}"/>
              </a:ext>
            </a:extLst>
          </p:cNvPr>
          <p:cNvSpPr>
            <a:spLocks noGrp="1"/>
          </p:cNvSpPr>
          <p:nvPr>
            <p:ph type="title"/>
          </p:nvPr>
        </p:nvSpPr>
        <p:spPr>
          <a:xfrm>
            <a:off x="628650" y="365126"/>
            <a:ext cx="7886700" cy="513415"/>
          </a:xfrm>
        </p:spPr>
        <p:txBody>
          <a:bodyPr>
            <a:normAutofit fontScale="90000"/>
          </a:bodyPr>
          <a:lstStyle/>
          <a:p>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A2EAAEFE-019E-4980-9035-19FFFC76153A}"/>
              </a:ext>
            </a:extLst>
          </p:cNvPr>
          <p:cNvSpPr>
            <a:spLocks noGrp="1"/>
          </p:cNvSpPr>
          <p:nvPr>
            <p:ph idx="1"/>
          </p:nvPr>
        </p:nvSpPr>
        <p:spPr>
          <a:xfrm>
            <a:off x="312084" y="1093694"/>
            <a:ext cx="8203266" cy="5564281"/>
          </a:xfrm>
        </p:spPr>
        <p:txBody>
          <a:bodyPr>
            <a:normAutofit/>
          </a:bodyPr>
          <a:lstStyle/>
          <a:p>
            <a:r>
              <a:rPr lang="en-US" sz="3600" dirty="0">
                <a:latin typeface="Arial Black" panose="020B0A04020102020204" pitchFamily="34" charset="0"/>
              </a:rPr>
              <a:t>Why Is Ukraine So Important?</a:t>
            </a:r>
          </a:p>
          <a:p>
            <a:endParaRPr lang="en-US" sz="3600" dirty="0">
              <a:latin typeface="Arial Black" panose="020B0A04020102020204" pitchFamily="34" charset="0"/>
            </a:endParaRPr>
          </a:p>
          <a:p>
            <a:endParaRPr lang="en-US" sz="3600" dirty="0">
              <a:latin typeface="Arial Black" panose="020B0A04020102020204" pitchFamily="34" charset="0"/>
            </a:endParaRPr>
          </a:p>
          <a:p>
            <a:endParaRPr lang="en-US" sz="3600" dirty="0">
              <a:latin typeface="Arial Black" panose="020B0A04020102020204" pitchFamily="34" charset="0"/>
            </a:endParaRPr>
          </a:p>
          <a:p>
            <a:endParaRPr lang="en-US" sz="3600" dirty="0">
              <a:latin typeface="Arial Black" panose="020B0A04020102020204" pitchFamily="34" charset="0"/>
            </a:endParaRPr>
          </a:p>
          <a:p>
            <a:endParaRPr lang="en-US" sz="3600" dirty="0">
              <a:latin typeface="Arial Black" panose="020B0A04020102020204" pitchFamily="34" charset="0"/>
            </a:endParaRPr>
          </a:p>
          <a:p>
            <a:endParaRPr lang="en-US" sz="3600" dirty="0">
              <a:latin typeface="Arial Black" panose="020B0A04020102020204" pitchFamily="34" charset="0"/>
            </a:endParaRPr>
          </a:p>
          <a:p>
            <a:r>
              <a:rPr lang="en-US" sz="2000" dirty="0">
                <a:latin typeface="Arial Black" panose="020B0A04020102020204" pitchFamily="34" charset="0"/>
              </a:rPr>
              <a:t>Left to right: Zelensky with German Chancellor Olaf Scholz, French PM Emmanuel Macron, then Italian PM Mario Draghi, Romanian President Klaus Iohannis, 2022; Zelensky with British PM Rishi Sunak, 2023; </a:t>
            </a:r>
            <a:endParaRPr lang="en-US" sz="2000" dirty="0"/>
          </a:p>
        </p:txBody>
      </p:sp>
      <p:pic>
        <p:nvPicPr>
          <p:cNvPr id="4" name="Picture 3">
            <a:extLst>
              <a:ext uri="{FF2B5EF4-FFF2-40B4-BE49-F238E27FC236}">
                <a16:creationId xmlns:a16="http://schemas.microsoft.com/office/drawing/2014/main" id="{AA10898A-FF92-464B-98DD-F3B612F79091}"/>
              </a:ext>
            </a:extLst>
          </p:cNvPr>
          <p:cNvPicPr>
            <a:picLocks noChangeAspect="1"/>
          </p:cNvPicPr>
          <p:nvPr/>
        </p:nvPicPr>
        <p:blipFill>
          <a:blip r:embed="rId2"/>
          <a:stretch>
            <a:fillRect/>
          </a:stretch>
        </p:blipFill>
        <p:spPr>
          <a:xfrm>
            <a:off x="389965" y="1869000"/>
            <a:ext cx="5581089" cy="3317223"/>
          </a:xfrm>
          <a:prstGeom prst="rect">
            <a:avLst/>
          </a:prstGeom>
        </p:spPr>
      </p:pic>
      <p:pic>
        <p:nvPicPr>
          <p:cNvPr id="5" name="Picture 4">
            <a:extLst>
              <a:ext uri="{FF2B5EF4-FFF2-40B4-BE49-F238E27FC236}">
                <a16:creationId xmlns:a16="http://schemas.microsoft.com/office/drawing/2014/main" id="{F94636DF-F2A8-4240-963D-701AF924AD5E}"/>
              </a:ext>
            </a:extLst>
          </p:cNvPr>
          <p:cNvPicPr>
            <a:picLocks noChangeAspect="1"/>
          </p:cNvPicPr>
          <p:nvPr/>
        </p:nvPicPr>
        <p:blipFill>
          <a:blip r:embed="rId3"/>
          <a:stretch>
            <a:fillRect/>
          </a:stretch>
        </p:blipFill>
        <p:spPr>
          <a:xfrm>
            <a:off x="6048935" y="2602846"/>
            <a:ext cx="2514600" cy="2545976"/>
          </a:xfrm>
          <a:prstGeom prst="rect">
            <a:avLst/>
          </a:prstGeom>
        </p:spPr>
      </p:pic>
    </p:spTree>
    <p:extLst>
      <p:ext uri="{BB962C8B-B14F-4D97-AF65-F5344CB8AC3E}">
        <p14:creationId xmlns:p14="http://schemas.microsoft.com/office/powerpoint/2010/main" val="3071136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58B3-D144-4D4C-B901-24C721D23CAB}"/>
              </a:ext>
            </a:extLst>
          </p:cNvPr>
          <p:cNvSpPr>
            <a:spLocks noGrp="1"/>
          </p:cNvSpPr>
          <p:nvPr>
            <p:ph type="title"/>
          </p:nvPr>
        </p:nvSpPr>
        <p:spPr>
          <a:xfrm>
            <a:off x="628650" y="365127"/>
            <a:ext cx="7886700" cy="576168"/>
          </a:xfrm>
        </p:spPr>
        <p:txBody>
          <a:bodyPr>
            <a:normAutofit fontScale="90000"/>
          </a:bodyPr>
          <a:lstStyle/>
          <a:p>
            <a:r>
              <a:rPr lang="en-US" sz="3600" dirty="0">
                <a:latin typeface="Arial Black" panose="020B0A04020102020204" pitchFamily="34" charset="0"/>
              </a:rPr>
              <a:t>Why is Ukraine So Important?</a:t>
            </a:r>
          </a:p>
        </p:txBody>
      </p:sp>
      <p:sp>
        <p:nvSpPr>
          <p:cNvPr id="3" name="Content Placeholder 2">
            <a:extLst>
              <a:ext uri="{FF2B5EF4-FFF2-40B4-BE49-F238E27FC236}">
                <a16:creationId xmlns:a16="http://schemas.microsoft.com/office/drawing/2014/main" id="{F0BE6A0E-2511-4D4E-8565-F4F427E33B34}"/>
              </a:ext>
            </a:extLst>
          </p:cNvPr>
          <p:cNvSpPr>
            <a:spLocks noGrp="1"/>
          </p:cNvSpPr>
          <p:nvPr>
            <p:ph idx="1"/>
          </p:nvPr>
        </p:nvSpPr>
        <p:spPr>
          <a:xfrm>
            <a:off x="215153" y="1201271"/>
            <a:ext cx="8713694" cy="4975692"/>
          </a:xfrm>
        </p:spPr>
        <p:txBody>
          <a:bodyPr/>
          <a:lstStyle/>
          <a:p>
            <a:pPr marL="0" indent="0">
              <a:buNone/>
            </a:pPr>
            <a:r>
              <a:rPr lang="en-US" sz="2800" dirty="0">
                <a:latin typeface="Arial Black" panose="020B0A04020102020204" pitchFamily="34" charset="0"/>
              </a:rPr>
              <a:t>March 21, 2023</a:t>
            </a:r>
          </a:p>
          <a:p>
            <a:pPr marL="0" indent="0">
              <a:buNone/>
            </a:pPr>
            <a:endParaRPr lang="en-US" sz="2800" dirty="0">
              <a:latin typeface="Arial Black" panose="020B0A04020102020204" pitchFamily="34" charset="0"/>
            </a:endParaRPr>
          </a:p>
          <a:p>
            <a:pPr marL="0" indent="0">
              <a:buNone/>
            </a:pPr>
            <a:r>
              <a:rPr lang="en-US" sz="2800" dirty="0">
                <a:latin typeface="Arial Black" panose="020B0A04020102020204" pitchFamily="34" charset="0"/>
              </a:rPr>
              <a:t>Moscow					Kyiv</a:t>
            </a:r>
          </a:p>
          <a:p>
            <a:pPr marL="0" indent="0">
              <a:buNone/>
            </a:pPr>
            <a:r>
              <a:rPr lang="en-US" sz="2400" dirty="0">
                <a:latin typeface="Arial Black" panose="020B0A04020102020204" pitchFamily="34" charset="0"/>
              </a:rPr>
              <a:t>Xi and Putin					Japanese PM Kishida 							and Pres. Zelensky	</a:t>
            </a:r>
            <a:r>
              <a:rPr lang="en-US" sz="2800" dirty="0">
                <a:latin typeface="Arial Black" panose="020B0A04020102020204" pitchFamily="34" charset="0"/>
              </a:rPr>
              <a:t>			</a:t>
            </a:r>
            <a:endParaRPr lang="en-US" dirty="0"/>
          </a:p>
          <a:p>
            <a:pPr marL="0" indent="0">
              <a:buNone/>
            </a:pPr>
            <a:endParaRPr lang="en-US" dirty="0"/>
          </a:p>
        </p:txBody>
      </p:sp>
      <p:pic>
        <p:nvPicPr>
          <p:cNvPr id="5" name="Picture 4">
            <a:extLst>
              <a:ext uri="{FF2B5EF4-FFF2-40B4-BE49-F238E27FC236}">
                <a16:creationId xmlns:a16="http://schemas.microsoft.com/office/drawing/2014/main" id="{8BDC3356-9904-41F9-AB94-61759CD7553E}"/>
              </a:ext>
            </a:extLst>
          </p:cNvPr>
          <p:cNvPicPr>
            <a:picLocks noChangeAspect="1"/>
          </p:cNvPicPr>
          <p:nvPr/>
        </p:nvPicPr>
        <p:blipFill rotWithShape="1">
          <a:blip r:embed="rId2"/>
          <a:srcRect l="17789" r="3538"/>
          <a:stretch/>
        </p:blipFill>
        <p:spPr>
          <a:xfrm>
            <a:off x="287991" y="3325905"/>
            <a:ext cx="3575796" cy="3213005"/>
          </a:xfrm>
          <a:prstGeom prst="rect">
            <a:avLst/>
          </a:prstGeom>
        </p:spPr>
      </p:pic>
      <p:pic>
        <p:nvPicPr>
          <p:cNvPr id="8" name="Picture 7">
            <a:extLst>
              <a:ext uri="{FF2B5EF4-FFF2-40B4-BE49-F238E27FC236}">
                <a16:creationId xmlns:a16="http://schemas.microsoft.com/office/drawing/2014/main" id="{D805353E-DF23-4C1F-A207-B96DEE821B07}"/>
              </a:ext>
            </a:extLst>
          </p:cNvPr>
          <p:cNvPicPr>
            <a:picLocks noChangeAspect="1"/>
          </p:cNvPicPr>
          <p:nvPr/>
        </p:nvPicPr>
        <p:blipFill>
          <a:blip r:embed="rId3"/>
          <a:stretch>
            <a:fillRect/>
          </a:stretch>
        </p:blipFill>
        <p:spPr>
          <a:xfrm>
            <a:off x="4760259" y="3769567"/>
            <a:ext cx="3989293" cy="2723306"/>
          </a:xfrm>
          <a:prstGeom prst="rect">
            <a:avLst/>
          </a:prstGeom>
        </p:spPr>
      </p:pic>
    </p:spTree>
    <p:extLst>
      <p:ext uri="{BB962C8B-B14F-4D97-AF65-F5344CB8AC3E}">
        <p14:creationId xmlns:p14="http://schemas.microsoft.com/office/powerpoint/2010/main" val="1521028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49274"/>
          </a:xfrm>
        </p:spPr>
        <p:txBody>
          <a:bodyPr/>
          <a:lstStyle/>
          <a:p>
            <a:r>
              <a:rPr lang="en-US" dirty="0">
                <a:latin typeface="Arial Black"/>
                <a:cs typeface="Arial Black"/>
              </a:rPr>
              <a:t>Russia and Trump Friendship</a:t>
            </a:r>
          </a:p>
        </p:txBody>
      </p:sp>
      <p:pic>
        <p:nvPicPr>
          <p:cNvPr id="5" name="Content Placeholder 4"/>
          <p:cNvPicPr>
            <a:picLocks noGrp="1"/>
          </p:cNvPicPr>
          <p:nvPr>
            <p:ph idx="1"/>
          </p:nvPr>
        </p:nvPicPr>
        <p:blipFill rotWithShape="1">
          <a:blip r:embed="rId2" cstate="print">
            <a:extLst>
              <a:ext uri="{28A0092B-C50C-407E-A947-70E740481C1C}">
                <a14:useLocalDpi xmlns:a14="http://schemas.microsoft.com/office/drawing/2010/main" val="0"/>
              </a:ext>
            </a:extLst>
          </a:blip>
          <a:srcRect l="-870"/>
          <a:stretch/>
        </p:blipFill>
        <p:spPr bwMode="auto">
          <a:xfrm>
            <a:off x="295422" y="1110397"/>
            <a:ext cx="5852160" cy="3365353"/>
          </a:xfrm>
          <a:prstGeom prst="rect">
            <a:avLst/>
          </a:prstGeom>
          <a:noFill/>
          <a:ln>
            <a:noFill/>
          </a:ln>
        </p:spPr>
      </p:pic>
      <p:pic>
        <p:nvPicPr>
          <p:cNvPr id="3" name="Picture 2">
            <a:extLst>
              <a:ext uri="{FF2B5EF4-FFF2-40B4-BE49-F238E27FC236}">
                <a16:creationId xmlns:a16="http://schemas.microsoft.com/office/drawing/2014/main" id="{AD50CEA8-8D3D-4E8F-B2FE-6792B4247DA7}"/>
              </a:ext>
            </a:extLst>
          </p:cNvPr>
          <p:cNvPicPr>
            <a:picLocks noChangeAspect="1"/>
          </p:cNvPicPr>
          <p:nvPr/>
        </p:nvPicPr>
        <p:blipFill>
          <a:blip r:embed="rId3"/>
          <a:stretch>
            <a:fillRect/>
          </a:stretch>
        </p:blipFill>
        <p:spPr>
          <a:xfrm>
            <a:off x="3924886" y="4215619"/>
            <a:ext cx="5120640" cy="2392680"/>
          </a:xfrm>
          <a:prstGeom prst="rect">
            <a:avLst/>
          </a:prstGeom>
        </p:spPr>
      </p:pic>
    </p:spTree>
    <p:extLst>
      <p:ext uri="{BB962C8B-B14F-4D97-AF65-F5344CB8AC3E}">
        <p14:creationId xmlns:p14="http://schemas.microsoft.com/office/powerpoint/2010/main" val="317331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9BA5-30EB-48C3-8FD7-B5A2AB6AFAE5}"/>
              </a:ext>
            </a:extLst>
          </p:cNvPr>
          <p:cNvSpPr>
            <a:spLocks noGrp="1"/>
          </p:cNvSpPr>
          <p:nvPr>
            <p:ph type="title"/>
          </p:nvPr>
        </p:nvSpPr>
        <p:spPr>
          <a:xfrm>
            <a:off x="628650" y="365126"/>
            <a:ext cx="7886700" cy="957647"/>
          </a:xfrm>
        </p:spPr>
        <p:txBody>
          <a:bodyPr/>
          <a:lstStyle/>
          <a:p>
            <a:r>
              <a:rPr lang="en-US" dirty="0">
                <a:latin typeface="Arial Black" panose="020B0A04020102020204" pitchFamily="34" charset="0"/>
              </a:rPr>
              <a:t>Big Picture II</a:t>
            </a:r>
          </a:p>
        </p:txBody>
      </p:sp>
      <p:sp>
        <p:nvSpPr>
          <p:cNvPr id="3" name="Content Placeholder 2">
            <a:extLst>
              <a:ext uri="{FF2B5EF4-FFF2-40B4-BE49-F238E27FC236}">
                <a16:creationId xmlns:a16="http://schemas.microsoft.com/office/drawing/2014/main" id="{76B59B33-FA5F-4F34-B617-52FCF81623BA}"/>
              </a:ext>
            </a:extLst>
          </p:cNvPr>
          <p:cNvSpPr>
            <a:spLocks noGrp="1"/>
          </p:cNvSpPr>
          <p:nvPr>
            <p:ph idx="1"/>
          </p:nvPr>
        </p:nvSpPr>
        <p:spPr>
          <a:xfrm>
            <a:off x="628650" y="1322772"/>
            <a:ext cx="7886700" cy="5078027"/>
          </a:xfrm>
        </p:spPr>
        <p:txBody>
          <a:bodyPr/>
          <a:lstStyle/>
          <a:p>
            <a:r>
              <a:rPr lang="en-US" i="1" dirty="0">
                <a:hlinkClick r:id="rId2"/>
              </a:rPr>
              <a:t>Joint Statement </a:t>
            </a:r>
            <a:r>
              <a:rPr lang="en-US" i="1" dirty="0"/>
              <a:t>of the Russian Federation and the People’s Republic of China on the International Relations Entering a New Era and the Global Sustainable Development, February 4, 2022 </a:t>
            </a:r>
            <a:r>
              <a:rPr lang="en-US" sz="2000" dirty="0"/>
              <a:t>(Translation by US Air Force, Air University)</a:t>
            </a:r>
          </a:p>
          <a:p>
            <a:endParaRPr lang="en-US" sz="2000" dirty="0"/>
          </a:p>
          <a:p>
            <a:endParaRPr lang="en-US" sz="2000" dirty="0"/>
          </a:p>
          <a:p>
            <a:r>
              <a:rPr lang="en-US" sz="2400" dirty="0">
                <a:latin typeface="Arial Black" panose="020B0A04020102020204" pitchFamily="34" charset="0"/>
              </a:rPr>
              <a:t>Putin and Xi</a:t>
            </a:r>
          </a:p>
          <a:p>
            <a:r>
              <a:rPr lang="en-US" sz="2400" dirty="0">
                <a:latin typeface="Arial Black" panose="020B0A04020102020204" pitchFamily="34" charset="0"/>
              </a:rPr>
              <a:t>February 2022</a:t>
            </a:r>
            <a:endParaRPr lang="en-US" sz="3200" dirty="0">
              <a:latin typeface="Arial Black" panose="020B0A04020102020204" pitchFamily="34" charset="0"/>
            </a:endParaRPr>
          </a:p>
        </p:txBody>
      </p:sp>
      <p:pic>
        <p:nvPicPr>
          <p:cNvPr id="4" name="Picture 3">
            <a:extLst>
              <a:ext uri="{FF2B5EF4-FFF2-40B4-BE49-F238E27FC236}">
                <a16:creationId xmlns:a16="http://schemas.microsoft.com/office/drawing/2014/main" id="{DBAC1F37-B6BD-42C6-BC20-C9D1ABCB3FA6}"/>
              </a:ext>
            </a:extLst>
          </p:cNvPr>
          <p:cNvPicPr>
            <a:picLocks noChangeAspect="1"/>
          </p:cNvPicPr>
          <p:nvPr/>
        </p:nvPicPr>
        <p:blipFill>
          <a:blip r:embed="rId3"/>
          <a:stretch>
            <a:fillRect/>
          </a:stretch>
        </p:blipFill>
        <p:spPr>
          <a:xfrm>
            <a:off x="3499466" y="3253416"/>
            <a:ext cx="5015884" cy="3223922"/>
          </a:xfrm>
          <a:prstGeom prst="rect">
            <a:avLst/>
          </a:prstGeom>
        </p:spPr>
      </p:pic>
    </p:spTree>
    <p:extLst>
      <p:ext uri="{BB962C8B-B14F-4D97-AF65-F5344CB8AC3E}">
        <p14:creationId xmlns:p14="http://schemas.microsoft.com/office/powerpoint/2010/main" val="1047453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26549-DC26-406C-A4F4-219AC21D815C}"/>
              </a:ext>
            </a:extLst>
          </p:cNvPr>
          <p:cNvSpPr>
            <a:spLocks noGrp="1"/>
          </p:cNvSpPr>
          <p:nvPr>
            <p:ph type="title"/>
          </p:nvPr>
        </p:nvSpPr>
        <p:spPr/>
        <p:txBody>
          <a:bodyPr/>
          <a:lstStyle/>
          <a:p>
            <a:r>
              <a:rPr lang="en-US" dirty="0">
                <a:latin typeface="Arial Black" panose="020B0A04020102020204" pitchFamily="34" charset="0"/>
              </a:rPr>
              <a:t>Highlights of Joint Statement</a:t>
            </a:r>
          </a:p>
        </p:txBody>
      </p:sp>
      <p:sp>
        <p:nvSpPr>
          <p:cNvPr id="3" name="Content Placeholder 2">
            <a:extLst>
              <a:ext uri="{FF2B5EF4-FFF2-40B4-BE49-F238E27FC236}">
                <a16:creationId xmlns:a16="http://schemas.microsoft.com/office/drawing/2014/main" id="{4CA8484D-5E73-43B2-97CB-E283269A7E16}"/>
              </a:ext>
            </a:extLst>
          </p:cNvPr>
          <p:cNvSpPr>
            <a:spLocks noGrp="1"/>
          </p:cNvSpPr>
          <p:nvPr>
            <p:ph idx="1"/>
          </p:nvPr>
        </p:nvSpPr>
        <p:spPr/>
        <p:txBody>
          <a:bodyPr>
            <a:normAutofit/>
          </a:bodyPr>
          <a:lstStyle/>
          <a:p>
            <a:r>
              <a:rPr lang="en-US" dirty="0"/>
              <a:t>Multipolarity</a:t>
            </a:r>
          </a:p>
          <a:p>
            <a:r>
              <a:rPr lang="en-US" dirty="0"/>
              <a:t>Redistribution of power in the world</a:t>
            </a:r>
          </a:p>
          <a:p>
            <a:r>
              <a:rPr lang="en-US" dirty="0"/>
              <a:t>Cultural Diversity and civilizational diversity of nations</a:t>
            </a:r>
          </a:p>
          <a:p>
            <a:r>
              <a:rPr lang="en-US" dirty="0"/>
              <a:t>Democracy is culturally defined</a:t>
            </a:r>
          </a:p>
          <a:p>
            <a:r>
              <a:rPr lang="en-US" dirty="0"/>
              <a:t>Non-interference in internal affairs of nation</a:t>
            </a:r>
          </a:p>
          <a:p>
            <a:r>
              <a:rPr lang="en-US" dirty="0"/>
              <a:t>All states must accept “diversity of their civilizational, cultural, and historical backgrounds…”</a:t>
            </a:r>
          </a:p>
          <a:p>
            <a:r>
              <a:rPr lang="en-US" dirty="0"/>
              <a:t>“Certain states” cause “instability” by acting unilaterally </a:t>
            </a:r>
          </a:p>
          <a:p>
            <a:r>
              <a:rPr lang="en-US" dirty="0"/>
              <a:t>“Certain states” impose their standards on others, and try to change other countries political systems</a:t>
            </a:r>
          </a:p>
        </p:txBody>
      </p:sp>
    </p:spTree>
    <p:extLst>
      <p:ext uri="{BB962C8B-B14F-4D97-AF65-F5344CB8AC3E}">
        <p14:creationId xmlns:p14="http://schemas.microsoft.com/office/powerpoint/2010/main" val="3599910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23A63-266F-4E6A-B2D3-A32EEAF93875}"/>
              </a:ext>
            </a:extLst>
          </p:cNvPr>
          <p:cNvSpPr>
            <a:spLocks noGrp="1"/>
          </p:cNvSpPr>
          <p:nvPr>
            <p:ph type="title"/>
          </p:nvPr>
        </p:nvSpPr>
        <p:spPr/>
        <p:txBody>
          <a:bodyPr/>
          <a:lstStyle/>
          <a:p>
            <a:r>
              <a:rPr lang="en-US" dirty="0">
                <a:latin typeface="Arial Black" panose="020B0A04020102020204" pitchFamily="34" charset="0"/>
              </a:rPr>
              <a:t>More Highlights of Joint Statement</a:t>
            </a:r>
          </a:p>
        </p:txBody>
      </p:sp>
      <p:sp>
        <p:nvSpPr>
          <p:cNvPr id="3" name="Content Placeholder 2">
            <a:extLst>
              <a:ext uri="{FF2B5EF4-FFF2-40B4-BE49-F238E27FC236}">
                <a16:creationId xmlns:a16="http://schemas.microsoft.com/office/drawing/2014/main" id="{1ED73691-DFA0-4F56-8F83-1E45EA2D94E5}"/>
              </a:ext>
            </a:extLst>
          </p:cNvPr>
          <p:cNvSpPr>
            <a:spLocks noGrp="1"/>
          </p:cNvSpPr>
          <p:nvPr>
            <p:ph idx="1"/>
          </p:nvPr>
        </p:nvSpPr>
        <p:spPr/>
        <p:txBody>
          <a:bodyPr/>
          <a:lstStyle/>
          <a:p>
            <a:r>
              <a:rPr lang="en-US" dirty="0"/>
              <a:t>Alliances are divisive (NATO expansion is bad)</a:t>
            </a:r>
          </a:p>
          <a:p>
            <a:r>
              <a:rPr lang="en-US" dirty="0"/>
              <a:t>Oppose “certain states” attempts to gain military superiority and “ideologized cold war approaches”</a:t>
            </a:r>
          </a:p>
          <a:p>
            <a:r>
              <a:rPr lang="en-US" dirty="0"/>
              <a:t>Russia-China friendships has no limits</a:t>
            </a:r>
          </a:p>
          <a:p>
            <a:r>
              <a:rPr lang="en-US" dirty="0"/>
              <a:t>Russia believes in one China and Taiwan is part of China</a:t>
            </a:r>
          </a:p>
          <a:p>
            <a:r>
              <a:rPr lang="en-US" dirty="0"/>
              <a:t>Calls for “new kind of relationships between world powers on the basis of mutual respect, peaceful coexistence, and mutually beneficial cooperation.”</a:t>
            </a:r>
          </a:p>
          <a:p>
            <a:endParaRPr lang="en-US" dirty="0"/>
          </a:p>
        </p:txBody>
      </p:sp>
    </p:spTree>
    <p:extLst>
      <p:ext uri="{BB962C8B-B14F-4D97-AF65-F5344CB8AC3E}">
        <p14:creationId xmlns:p14="http://schemas.microsoft.com/office/powerpoint/2010/main" val="1158503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365127"/>
            <a:ext cx="8305038" cy="640714"/>
          </a:xfrm>
        </p:spPr>
        <p:txBody>
          <a:bodyPr/>
          <a:lstStyle/>
          <a:p>
            <a:r>
              <a:rPr lang="en-US" b="1" dirty="0">
                <a:latin typeface="Arial Black" panose="020B0A04020102020204" pitchFamily="34" charset="0"/>
              </a:rPr>
              <a:t>7. Proliferation: Iran</a:t>
            </a:r>
          </a:p>
        </p:txBody>
      </p:sp>
      <p:sp>
        <p:nvSpPr>
          <p:cNvPr id="3" name="Content Placeholder 2"/>
          <p:cNvSpPr>
            <a:spLocks noGrp="1"/>
          </p:cNvSpPr>
          <p:nvPr>
            <p:ph idx="1"/>
          </p:nvPr>
        </p:nvSpPr>
        <p:spPr>
          <a:xfrm>
            <a:off x="295422" y="1335741"/>
            <a:ext cx="8669284" cy="5369859"/>
          </a:xfrm>
        </p:spPr>
        <p:txBody>
          <a:bodyPr/>
          <a:lstStyle/>
          <a:p>
            <a:r>
              <a:rPr lang="en-US" sz="3200" b="1" dirty="0">
                <a:latin typeface="Arial Black" panose="020B0A04020102020204" pitchFamily="34" charset="0"/>
              </a:rPr>
              <a:t>Obama </a:t>
            </a:r>
            <a:r>
              <a:rPr lang="en-US" sz="3200" b="1" dirty="0">
                <a:latin typeface="Arial Black" panose="020B0A04020102020204" pitchFamily="34" charset="0"/>
                <a:hlinkClick r:id="rId2"/>
              </a:rPr>
              <a:t>JCPOA</a:t>
            </a:r>
            <a:endParaRPr lang="en-US" sz="3200" b="1" dirty="0">
              <a:latin typeface="Arial Black" panose="020B0A04020102020204" pitchFamily="34" charset="0"/>
            </a:endParaRPr>
          </a:p>
          <a:p>
            <a:r>
              <a:rPr lang="en-US" sz="3200" b="1" dirty="0">
                <a:latin typeface="Arial Black" panose="020B0A04020102020204" pitchFamily="34" charset="0"/>
              </a:rPr>
              <a:t>Trump: </a:t>
            </a:r>
            <a:r>
              <a:rPr lang="en-US" sz="3200" b="1" dirty="0">
                <a:latin typeface="Arial Black" panose="020B0A04020102020204" pitchFamily="34" charset="0"/>
                <a:hlinkClick r:id="rId3"/>
              </a:rPr>
              <a:t>withdrawal </a:t>
            </a:r>
            <a:r>
              <a:rPr lang="en-US" sz="3200" b="1" dirty="0">
                <a:latin typeface="Arial Black" panose="020B0A04020102020204" pitchFamily="34" charset="0"/>
              </a:rPr>
              <a:t>from deal (5/18)</a:t>
            </a:r>
          </a:p>
          <a:p>
            <a:r>
              <a:rPr lang="en-US" sz="3200" b="1" dirty="0">
                <a:latin typeface="Arial Black" panose="020B0A04020102020204" pitchFamily="34" charset="0"/>
              </a:rPr>
              <a:t>Biden: No return JCPOA</a:t>
            </a:r>
            <a:endParaRPr lang="en-US" sz="2800" b="1" dirty="0">
              <a:latin typeface="Arial Black" panose="020B0A04020102020204" pitchFamily="34" charset="0"/>
            </a:endParaRPr>
          </a:p>
          <a:p>
            <a:pPr marL="0" indent="0">
              <a:buNone/>
            </a:pPr>
            <a:endParaRPr lang="en-US" b="1" dirty="0">
              <a:latin typeface="Arial Black" panose="020B0A04020102020204" pitchFamily="34" charset="0"/>
            </a:endParaRPr>
          </a:p>
          <a:p>
            <a:endParaRPr lang="en-US" dirty="0"/>
          </a:p>
        </p:txBody>
      </p:sp>
      <p:pic>
        <p:nvPicPr>
          <p:cNvPr id="7" name="Picture 6">
            <a:extLst>
              <a:ext uri="{FF2B5EF4-FFF2-40B4-BE49-F238E27FC236}">
                <a16:creationId xmlns:a16="http://schemas.microsoft.com/office/drawing/2014/main" id="{5F751FDD-A18B-4E08-83D3-FD7F62BBF11D}"/>
              </a:ext>
            </a:extLst>
          </p:cNvPr>
          <p:cNvPicPr>
            <a:picLocks noChangeAspect="1"/>
          </p:cNvPicPr>
          <p:nvPr/>
        </p:nvPicPr>
        <p:blipFill rotWithShape="1">
          <a:blip r:embed="rId4"/>
          <a:srcRect l="14931"/>
          <a:stretch/>
        </p:blipFill>
        <p:spPr>
          <a:xfrm>
            <a:off x="5020234" y="3331959"/>
            <a:ext cx="3828343" cy="3160914"/>
          </a:xfrm>
          <a:prstGeom prst="rect">
            <a:avLst/>
          </a:prstGeom>
        </p:spPr>
      </p:pic>
    </p:spTree>
    <p:extLst>
      <p:ext uri="{BB962C8B-B14F-4D97-AF65-F5344CB8AC3E}">
        <p14:creationId xmlns:p14="http://schemas.microsoft.com/office/powerpoint/2010/main" val="3932279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D0E1-4ADA-4E98-8409-63B4A80B915A}"/>
              </a:ext>
            </a:extLst>
          </p:cNvPr>
          <p:cNvSpPr>
            <a:spLocks noGrp="1"/>
          </p:cNvSpPr>
          <p:nvPr>
            <p:ph type="title"/>
          </p:nvPr>
        </p:nvSpPr>
        <p:spPr>
          <a:xfrm>
            <a:off x="232908" y="365126"/>
            <a:ext cx="8282442" cy="612303"/>
          </a:xfrm>
        </p:spPr>
        <p:txBody>
          <a:bodyPr/>
          <a:lstStyle/>
          <a:p>
            <a:r>
              <a:rPr lang="en-US" b="1" dirty="0">
                <a:latin typeface="Arial Black" panose="020B0A04020102020204" pitchFamily="34" charset="0"/>
              </a:rPr>
              <a:t>Proliferation: N. Korea</a:t>
            </a:r>
          </a:p>
        </p:txBody>
      </p:sp>
      <p:sp>
        <p:nvSpPr>
          <p:cNvPr id="5" name="Content Placeholder 4">
            <a:extLst>
              <a:ext uri="{FF2B5EF4-FFF2-40B4-BE49-F238E27FC236}">
                <a16:creationId xmlns:a16="http://schemas.microsoft.com/office/drawing/2014/main" id="{DD56D828-A353-4899-A59D-DAC6FCB6F966}"/>
              </a:ext>
            </a:extLst>
          </p:cNvPr>
          <p:cNvSpPr>
            <a:spLocks noGrp="1"/>
          </p:cNvSpPr>
          <p:nvPr>
            <p:ph idx="1"/>
          </p:nvPr>
        </p:nvSpPr>
        <p:spPr>
          <a:xfrm>
            <a:off x="232908" y="1296785"/>
            <a:ext cx="8453892" cy="4829379"/>
          </a:xfrm>
        </p:spPr>
        <p:txBody>
          <a:bodyPr>
            <a:normAutofit/>
          </a:bodyPr>
          <a:lstStyle/>
          <a:p>
            <a:pPr marL="0" indent="0">
              <a:buNone/>
            </a:pPr>
            <a:r>
              <a:rPr lang="en-US" sz="2800" b="1" dirty="0"/>
              <a:t>Summits: June 2018; February 2019</a:t>
            </a:r>
          </a:p>
        </p:txBody>
      </p:sp>
      <p:pic>
        <p:nvPicPr>
          <p:cNvPr id="6" name="Picture 5">
            <a:extLst>
              <a:ext uri="{FF2B5EF4-FFF2-40B4-BE49-F238E27FC236}">
                <a16:creationId xmlns:a16="http://schemas.microsoft.com/office/drawing/2014/main" id="{C62E372A-A3F0-44A3-A8B3-6A97AC63429A}"/>
              </a:ext>
            </a:extLst>
          </p:cNvPr>
          <p:cNvPicPr>
            <a:picLocks noChangeAspect="1"/>
          </p:cNvPicPr>
          <p:nvPr/>
        </p:nvPicPr>
        <p:blipFill>
          <a:blip r:embed="rId2"/>
          <a:stretch>
            <a:fillRect/>
          </a:stretch>
        </p:blipFill>
        <p:spPr>
          <a:xfrm>
            <a:off x="232908" y="2123631"/>
            <a:ext cx="4339092" cy="2856331"/>
          </a:xfrm>
          <a:prstGeom prst="rect">
            <a:avLst/>
          </a:prstGeom>
        </p:spPr>
      </p:pic>
      <p:pic>
        <p:nvPicPr>
          <p:cNvPr id="7" name="Picture 6">
            <a:extLst>
              <a:ext uri="{FF2B5EF4-FFF2-40B4-BE49-F238E27FC236}">
                <a16:creationId xmlns:a16="http://schemas.microsoft.com/office/drawing/2014/main" id="{B7A92DD4-68D8-4CF6-AFA3-65D75F13DEC4}"/>
              </a:ext>
            </a:extLst>
          </p:cNvPr>
          <p:cNvPicPr>
            <a:picLocks noChangeAspect="1"/>
          </p:cNvPicPr>
          <p:nvPr/>
        </p:nvPicPr>
        <p:blipFill>
          <a:blip r:embed="rId3"/>
          <a:stretch>
            <a:fillRect/>
          </a:stretch>
        </p:blipFill>
        <p:spPr>
          <a:xfrm>
            <a:off x="3987399" y="3675236"/>
            <a:ext cx="5050302" cy="2908126"/>
          </a:xfrm>
          <a:prstGeom prst="rect">
            <a:avLst/>
          </a:prstGeom>
        </p:spPr>
      </p:pic>
    </p:spTree>
    <p:extLst>
      <p:ext uri="{BB962C8B-B14F-4D97-AF65-F5344CB8AC3E}">
        <p14:creationId xmlns:p14="http://schemas.microsoft.com/office/powerpoint/2010/main" val="2696784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8F72-B0B4-7929-2393-02CD6909B04D}"/>
              </a:ext>
            </a:extLst>
          </p:cNvPr>
          <p:cNvSpPr>
            <a:spLocks noGrp="1"/>
          </p:cNvSpPr>
          <p:nvPr>
            <p:ph type="title"/>
          </p:nvPr>
        </p:nvSpPr>
        <p:spPr>
          <a:xfrm>
            <a:off x="167951" y="365126"/>
            <a:ext cx="8347399" cy="1325563"/>
          </a:xfrm>
        </p:spPr>
        <p:txBody>
          <a:bodyPr>
            <a:normAutofit/>
          </a:bodyPr>
          <a:lstStyle/>
          <a:p>
            <a:r>
              <a:rPr lang="en-US" dirty="0">
                <a:latin typeface="Arial Black" panose="020B0A04020102020204" pitchFamily="34" charset="0"/>
                <a:hlinkClick r:id="rId2"/>
              </a:rPr>
              <a:t>Abraham Accords</a:t>
            </a:r>
            <a:r>
              <a:rPr lang="en-US" dirty="0">
                <a:latin typeface="Arial Black" panose="020B0A04020102020204" pitchFamily="34" charset="0"/>
              </a:rPr>
              <a:t> Declaration 2020</a:t>
            </a:r>
          </a:p>
        </p:txBody>
      </p:sp>
      <p:sp>
        <p:nvSpPr>
          <p:cNvPr id="3" name="Content Placeholder 2">
            <a:extLst>
              <a:ext uri="{FF2B5EF4-FFF2-40B4-BE49-F238E27FC236}">
                <a16:creationId xmlns:a16="http://schemas.microsoft.com/office/drawing/2014/main" id="{8E3484BE-A520-72BB-CFE9-C63898E90359}"/>
              </a:ext>
            </a:extLst>
          </p:cNvPr>
          <p:cNvSpPr>
            <a:spLocks noGrp="1"/>
          </p:cNvSpPr>
          <p:nvPr>
            <p:ph idx="1"/>
          </p:nvPr>
        </p:nvSpPr>
        <p:spPr>
          <a:xfrm>
            <a:off x="167951" y="1825625"/>
            <a:ext cx="8347399" cy="4929738"/>
          </a:xfrm>
        </p:spPr>
        <p:txBody>
          <a:bodyPr>
            <a:normAutofit/>
          </a:bodyPr>
          <a:lstStyle/>
          <a:p>
            <a:r>
              <a:rPr lang="en-US" dirty="0">
                <a:hlinkClick r:id="rId3"/>
              </a:rPr>
              <a:t>Bahrain-Israel</a:t>
            </a:r>
            <a:endParaRPr lang="en-US" dirty="0"/>
          </a:p>
          <a:p>
            <a:r>
              <a:rPr lang="en-US" dirty="0">
                <a:hlinkClick r:id="rId4"/>
              </a:rPr>
              <a:t>Israel-Morocco</a:t>
            </a:r>
            <a:endParaRPr lang="en-US" dirty="0"/>
          </a:p>
          <a:p>
            <a:r>
              <a:rPr lang="en-US" dirty="0">
                <a:hlinkClick r:id="rId5"/>
              </a:rPr>
              <a:t>Israel-UAE</a:t>
            </a:r>
            <a:endParaRPr lang="en-US" dirty="0"/>
          </a:p>
          <a:p>
            <a:r>
              <a:rPr lang="en-US" dirty="0">
                <a:hlinkClick r:id="rId6"/>
              </a:rPr>
              <a:t>Sudan Declaration</a:t>
            </a:r>
            <a:endParaRPr lang="en-US" dirty="0"/>
          </a:p>
          <a:p>
            <a:endParaRPr lang="en-US" sz="1800" dirty="0">
              <a:solidFill>
                <a:srgbClr val="333333"/>
              </a:solidFill>
              <a:latin typeface="Roboto" panose="02000000000000000000" pitchFamily="2" charset="0"/>
            </a:endParaRPr>
          </a:p>
          <a:p>
            <a:endParaRPr lang="en-US" sz="1800" dirty="0">
              <a:solidFill>
                <a:srgbClr val="333333"/>
              </a:solidFill>
              <a:latin typeface="Roboto" panose="02000000000000000000" pitchFamily="2" charset="0"/>
            </a:endParaRPr>
          </a:p>
          <a:p>
            <a:pPr marL="0" indent="0">
              <a:buNone/>
            </a:pPr>
            <a:endParaRPr lang="en-US" sz="1800" dirty="0">
              <a:solidFill>
                <a:srgbClr val="333333"/>
              </a:solidFill>
              <a:latin typeface="Roboto" panose="02000000000000000000" pitchFamily="2" charset="0"/>
            </a:endParaRPr>
          </a:p>
          <a:p>
            <a:pPr marL="0" indent="0">
              <a:buNone/>
            </a:pPr>
            <a:endParaRPr lang="en-US" sz="1800" dirty="0">
              <a:solidFill>
                <a:srgbClr val="333333"/>
              </a:solidFill>
              <a:latin typeface="Roboto" panose="02000000000000000000" pitchFamily="2" charset="0"/>
            </a:endParaRPr>
          </a:p>
          <a:p>
            <a:pPr marL="0" indent="0">
              <a:buNone/>
            </a:pPr>
            <a:endParaRPr lang="en-US" sz="1800" dirty="0">
              <a:solidFill>
                <a:srgbClr val="333333"/>
              </a:solidFill>
              <a:latin typeface="Roboto" panose="02000000000000000000" pitchFamily="2" charset="0"/>
            </a:endParaRPr>
          </a:p>
          <a:p>
            <a:pPr marL="0" indent="0">
              <a:buNone/>
            </a:pPr>
            <a:r>
              <a:rPr lang="en-US" sz="1800" dirty="0">
                <a:solidFill>
                  <a:srgbClr val="333333"/>
                </a:solidFill>
                <a:latin typeface="Roboto" panose="02000000000000000000" pitchFamily="2" charset="0"/>
              </a:rPr>
              <a:t>White House Abraham Accords Signing Ceremony with President Donald Trump, Israeli Prime Minister Benjamin Netanyahu, UAE’s Foreign Minister Abdullah bin Zayed bin Sultan Al Nahyan and Bahrain Foreign Minister Abdullatif bin Rashid Al </a:t>
            </a:r>
            <a:r>
              <a:rPr lang="en-US" sz="1800" dirty="0" err="1">
                <a:solidFill>
                  <a:srgbClr val="333333"/>
                </a:solidFill>
                <a:latin typeface="Roboto" panose="02000000000000000000" pitchFamily="2" charset="0"/>
              </a:rPr>
              <a:t>Zayani</a:t>
            </a:r>
            <a:endParaRPr lang="en-US" sz="1800" dirty="0"/>
          </a:p>
          <a:p>
            <a:endParaRPr lang="en-US" dirty="0"/>
          </a:p>
        </p:txBody>
      </p:sp>
      <p:pic>
        <p:nvPicPr>
          <p:cNvPr id="4" name="Picture 3">
            <a:extLst>
              <a:ext uri="{FF2B5EF4-FFF2-40B4-BE49-F238E27FC236}">
                <a16:creationId xmlns:a16="http://schemas.microsoft.com/office/drawing/2014/main" id="{9800F3E6-2F42-865A-A6C0-93CA969D8D32}"/>
              </a:ext>
            </a:extLst>
          </p:cNvPr>
          <p:cNvPicPr>
            <a:picLocks noChangeAspect="1"/>
          </p:cNvPicPr>
          <p:nvPr/>
        </p:nvPicPr>
        <p:blipFill>
          <a:blip r:embed="rId7"/>
          <a:stretch>
            <a:fillRect/>
          </a:stretch>
        </p:blipFill>
        <p:spPr>
          <a:xfrm>
            <a:off x="3461656" y="2226841"/>
            <a:ext cx="5212313" cy="2676654"/>
          </a:xfrm>
          <a:prstGeom prst="rect">
            <a:avLst/>
          </a:prstGeom>
        </p:spPr>
      </p:pic>
    </p:spTree>
    <p:extLst>
      <p:ext uri="{BB962C8B-B14F-4D97-AF65-F5344CB8AC3E}">
        <p14:creationId xmlns:p14="http://schemas.microsoft.com/office/powerpoint/2010/main" val="1196099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6E5DC-30BB-4D1C-B8B5-29A1211FC80F}"/>
              </a:ext>
            </a:extLst>
          </p:cNvPr>
          <p:cNvSpPr>
            <a:spLocks noGrp="1"/>
          </p:cNvSpPr>
          <p:nvPr>
            <p:ph type="title"/>
          </p:nvPr>
        </p:nvSpPr>
        <p:spPr>
          <a:xfrm>
            <a:off x="285750" y="365127"/>
            <a:ext cx="8229600" cy="1235074"/>
          </a:xfrm>
        </p:spPr>
        <p:txBody>
          <a:bodyPr>
            <a:normAutofit fontScale="90000"/>
          </a:bodyPr>
          <a:lstStyle/>
          <a:p>
            <a:r>
              <a:rPr lang="en-US" b="1" dirty="0">
                <a:latin typeface="Arial Black" panose="020B0A04020102020204" pitchFamily="34" charset="0"/>
              </a:rPr>
              <a:t>Dilemma of Bilateral Deals:</a:t>
            </a:r>
            <a:br>
              <a:rPr lang="en-US" b="1" dirty="0">
                <a:latin typeface="Arial Black" panose="020B0A04020102020204" pitchFamily="34" charset="0"/>
              </a:rPr>
            </a:br>
            <a:r>
              <a:rPr lang="en-US" b="1" dirty="0">
                <a:latin typeface="Arial Black" panose="020B0A04020102020204" pitchFamily="34" charset="0"/>
              </a:rPr>
              <a:t>Strategic Coherence?</a:t>
            </a:r>
            <a:br>
              <a:rPr lang="en-US" b="1" dirty="0">
                <a:latin typeface="Arial Black" panose="020B0A04020102020204" pitchFamily="34" charset="0"/>
              </a:rPr>
            </a:br>
            <a:r>
              <a:rPr lang="en-US" sz="2200" b="1" dirty="0">
                <a:latin typeface="Arial Black" panose="020B0A04020102020204" pitchFamily="34" charset="0"/>
              </a:rPr>
              <a:t>(Reference)</a:t>
            </a:r>
            <a:endParaRPr lang="en-US" b="1" dirty="0">
              <a:latin typeface="Arial Black" panose="020B0A04020102020204" pitchFamily="34" charset="0"/>
            </a:endParaRPr>
          </a:p>
        </p:txBody>
      </p:sp>
      <p:sp>
        <p:nvSpPr>
          <p:cNvPr id="3" name="Content Placeholder 2">
            <a:extLst>
              <a:ext uri="{FF2B5EF4-FFF2-40B4-BE49-F238E27FC236}">
                <a16:creationId xmlns:a16="http://schemas.microsoft.com/office/drawing/2014/main" id="{2C43EC0E-1FCE-4EA0-AEBE-B5E699EF2314}"/>
              </a:ext>
            </a:extLst>
          </p:cNvPr>
          <p:cNvSpPr>
            <a:spLocks noGrp="1"/>
          </p:cNvSpPr>
          <p:nvPr>
            <p:ph idx="1"/>
          </p:nvPr>
        </p:nvSpPr>
        <p:spPr>
          <a:xfrm>
            <a:off x="457200" y="1762298"/>
            <a:ext cx="8229600" cy="4821064"/>
          </a:xfrm>
        </p:spPr>
        <p:txBody>
          <a:bodyPr>
            <a:normAutofit/>
          </a:bodyPr>
          <a:lstStyle/>
          <a:p>
            <a:r>
              <a:rPr lang="en-US" sz="2400" b="1" dirty="0">
                <a:latin typeface="Arial Black" panose="020B0A04020102020204" pitchFamily="34" charset="0"/>
              </a:rPr>
              <a:t>Tariffs on China and asking China to restrain North Korea</a:t>
            </a:r>
          </a:p>
          <a:p>
            <a:r>
              <a:rPr lang="en-US" sz="2400" b="1" dirty="0">
                <a:latin typeface="Arial Black" panose="020B0A04020102020204" pitchFamily="34" charset="0"/>
              </a:rPr>
              <a:t>Asking to Japan and S. Korea to help with North Korean threat while putting tariffs on their products</a:t>
            </a:r>
          </a:p>
          <a:p>
            <a:r>
              <a:rPr lang="en-US" sz="2400" b="1" dirty="0">
                <a:latin typeface="Arial Black" panose="020B0A04020102020204" pitchFamily="34" charset="0"/>
              </a:rPr>
              <a:t>Withdrawing from JCPOA with Iran, but withdrawing from Kurdish areas, strengthening Iran, abandoning Kurdish allies; assistance to Saudi Arabia against Iran in Yemen</a:t>
            </a:r>
          </a:p>
          <a:p>
            <a:r>
              <a:rPr lang="en-US" sz="2400" b="1" dirty="0">
                <a:latin typeface="Arial Black" panose="020B0A04020102020204" pitchFamily="34" charset="0"/>
              </a:rPr>
              <a:t> Economic pressure on all US allies, but asking for assistance in countering rise of China</a:t>
            </a:r>
          </a:p>
          <a:p>
            <a:r>
              <a:rPr lang="en-US" sz="2400" b="1" dirty="0">
                <a:latin typeface="Arial Black" panose="020B0A04020102020204" pitchFamily="34" charset="0"/>
              </a:rPr>
              <a:t>Russia?</a:t>
            </a:r>
          </a:p>
          <a:p>
            <a:endParaRPr lang="en-US" b="1" dirty="0"/>
          </a:p>
          <a:p>
            <a:endParaRPr lang="en-US" dirty="0"/>
          </a:p>
        </p:txBody>
      </p:sp>
    </p:spTree>
    <p:extLst>
      <p:ext uri="{BB962C8B-B14F-4D97-AF65-F5344CB8AC3E}">
        <p14:creationId xmlns:p14="http://schemas.microsoft.com/office/powerpoint/2010/main" val="1243434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Black"/>
                <a:cs typeface="Arial Black"/>
              </a:rPr>
              <a:t>Russia and States of the Former Soviet Union</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843379" y="1825625"/>
            <a:ext cx="7466120" cy="4351338"/>
          </a:xfrm>
          <a:prstGeom prst="rect">
            <a:avLst/>
          </a:prstGeom>
          <a:noFill/>
          <a:ln>
            <a:noFill/>
          </a:ln>
        </p:spPr>
      </p:pic>
    </p:spTree>
    <p:extLst>
      <p:ext uri="{BB962C8B-B14F-4D97-AF65-F5344CB8AC3E}">
        <p14:creationId xmlns:p14="http://schemas.microsoft.com/office/powerpoint/2010/main" val="2195941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9841" y="408373"/>
            <a:ext cx="7886700" cy="808180"/>
          </a:xfrm>
        </p:spPr>
        <p:txBody>
          <a:bodyPr>
            <a:normAutofit/>
          </a:bodyPr>
          <a:lstStyle/>
          <a:p>
            <a:r>
              <a:rPr lang="en-US" dirty="0">
                <a:latin typeface="Arial Black"/>
                <a:cs typeface="Arial Black"/>
              </a:rPr>
              <a:t>Russian Presidents</a:t>
            </a:r>
          </a:p>
        </p:txBody>
      </p:sp>
      <p:sp>
        <p:nvSpPr>
          <p:cNvPr id="5" name="Text Placeholder 4"/>
          <p:cNvSpPr>
            <a:spLocks noGrp="1"/>
          </p:cNvSpPr>
          <p:nvPr>
            <p:ph type="body" idx="1"/>
          </p:nvPr>
        </p:nvSpPr>
        <p:spPr>
          <a:xfrm>
            <a:off x="629842" y="1735691"/>
            <a:ext cx="3170198" cy="1000366"/>
          </a:xfrm>
        </p:spPr>
        <p:txBody>
          <a:bodyPr>
            <a:normAutofit fontScale="92500" lnSpcReduction="10000"/>
          </a:bodyPr>
          <a:lstStyle/>
          <a:p>
            <a:r>
              <a:rPr lang="en-US" sz="3200" dirty="0">
                <a:latin typeface="Arial Black" panose="020B0A04020102020204" pitchFamily="34" charset="0"/>
              </a:rPr>
              <a:t>Boris Yeltsin </a:t>
            </a:r>
          </a:p>
          <a:p>
            <a:r>
              <a:rPr lang="en-US" sz="3200" dirty="0">
                <a:latin typeface="Arial Black" panose="020B0A04020102020204" pitchFamily="34" charset="0"/>
              </a:rPr>
              <a:t>1991-1999</a:t>
            </a:r>
          </a:p>
        </p:txBody>
      </p:sp>
      <p:pic>
        <p:nvPicPr>
          <p:cNvPr id="9" name="Content Placeholder 8"/>
          <p:cNvPicPr>
            <a:picLocks noGrp="1"/>
          </p:cNvPicPr>
          <p:nvPr>
            <p:ph sz="half" idx="2"/>
          </p:nvPr>
        </p:nvPicPr>
        <p:blipFill rotWithShape="1">
          <a:blip r:embed="rId2" cstate="print">
            <a:extLst>
              <a:ext uri="{28A0092B-C50C-407E-A947-70E740481C1C}">
                <a14:useLocalDpi xmlns:a14="http://schemas.microsoft.com/office/drawing/2010/main" val="0"/>
              </a:ext>
            </a:extLst>
          </a:blip>
          <a:srcRect l="-756" r="886"/>
          <a:stretch/>
        </p:blipFill>
        <p:spPr bwMode="auto">
          <a:xfrm>
            <a:off x="627062" y="2984630"/>
            <a:ext cx="2089470" cy="3089297"/>
          </a:xfrm>
          <a:prstGeom prst="rect">
            <a:avLst/>
          </a:prstGeom>
          <a:noFill/>
          <a:ln>
            <a:noFill/>
          </a:ln>
        </p:spPr>
      </p:pic>
      <p:sp>
        <p:nvSpPr>
          <p:cNvPr id="7" name="Text Placeholder 6"/>
          <p:cNvSpPr>
            <a:spLocks noGrp="1"/>
          </p:cNvSpPr>
          <p:nvPr>
            <p:ph type="body" sz="quarter" idx="3"/>
          </p:nvPr>
        </p:nvSpPr>
        <p:spPr>
          <a:xfrm>
            <a:off x="4021584" y="1717198"/>
            <a:ext cx="4494957" cy="1018859"/>
          </a:xfrm>
        </p:spPr>
        <p:txBody>
          <a:bodyPr>
            <a:normAutofit/>
          </a:bodyPr>
          <a:lstStyle/>
          <a:p>
            <a:r>
              <a:rPr lang="en-US" sz="2800" dirty="0">
                <a:latin typeface="Arial Black" panose="020B0A04020102020204" pitchFamily="34" charset="0"/>
              </a:rPr>
              <a:t>Vladimir Putin </a:t>
            </a:r>
          </a:p>
          <a:p>
            <a:r>
              <a:rPr lang="en-US" sz="2800" dirty="0">
                <a:latin typeface="Arial Black" panose="020B0A04020102020204" pitchFamily="34" charset="0"/>
              </a:rPr>
              <a:t>1999-2008, 2012--</a:t>
            </a:r>
          </a:p>
        </p:txBody>
      </p:sp>
      <p:pic>
        <p:nvPicPr>
          <p:cNvPr id="10" name="Content Placeholder 9"/>
          <p:cNvPicPr>
            <a:picLocks noGrp="1"/>
          </p:cNvPicPr>
          <p:nvPr>
            <p:ph sz="quarter" idx="4"/>
          </p:nvPr>
        </p:nvPicPr>
        <p:blipFill>
          <a:blip r:embed="rId3" cstate="print">
            <a:extLst>
              <a:ext uri="{28A0092B-C50C-407E-A947-70E740481C1C}">
                <a14:useLocalDpi xmlns:a14="http://schemas.microsoft.com/office/drawing/2010/main" val="0"/>
              </a:ext>
            </a:extLst>
          </a:blip>
          <a:stretch>
            <a:fillRect/>
          </a:stretch>
        </p:blipFill>
        <p:spPr bwMode="auto">
          <a:xfrm>
            <a:off x="3800040" y="2984630"/>
            <a:ext cx="4494957" cy="3089297"/>
          </a:xfrm>
          <a:prstGeom prst="rect">
            <a:avLst/>
          </a:prstGeom>
          <a:noFill/>
          <a:ln>
            <a:noFill/>
          </a:ln>
        </p:spPr>
      </p:pic>
    </p:spTree>
    <p:extLst>
      <p:ext uri="{BB962C8B-B14F-4D97-AF65-F5344CB8AC3E}">
        <p14:creationId xmlns:p14="http://schemas.microsoft.com/office/powerpoint/2010/main" val="1664826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396873"/>
          </a:xfrm>
        </p:spPr>
        <p:txBody>
          <a:bodyPr>
            <a:normAutofit fontScale="90000"/>
          </a:bodyPr>
          <a:lstStyle/>
          <a:p>
            <a:r>
              <a:rPr lang="en-US" dirty="0">
                <a:latin typeface="Arial Black" panose="020B0A04020102020204" pitchFamily="34" charset="0"/>
              </a:rPr>
              <a:t>Putin’s Rule at Home</a:t>
            </a:r>
          </a:p>
        </p:txBody>
      </p:sp>
      <p:sp>
        <p:nvSpPr>
          <p:cNvPr id="3" name="Content Placeholder 2"/>
          <p:cNvSpPr>
            <a:spLocks noGrp="1"/>
          </p:cNvSpPr>
          <p:nvPr>
            <p:ph idx="1"/>
          </p:nvPr>
        </p:nvSpPr>
        <p:spPr>
          <a:xfrm>
            <a:off x="188259" y="1048871"/>
            <a:ext cx="8698593" cy="5737411"/>
          </a:xfrm>
        </p:spPr>
        <p:txBody>
          <a:bodyPr/>
          <a:lstStyle/>
          <a:p>
            <a:pPr marL="0" indent="0">
              <a:buNone/>
            </a:pPr>
            <a:r>
              <a:rPr lang="en-US" b="1" dirty="0"/>
              <a:t>Anna Politkovskaya, 				Boris </a:t>
            </a:r>
            <a:r>
              <a:rPr lang="en-US" b="1" dirty="0" err="1"/>
              <a:t>Nemstov</a:t>
            </a:r>
            <a:r>
              <a:rPr lang="en-US" b="1" dirty="0"/>
              <a:t>,</a:t>
            </a:r>
          </a:p>
          <a:p>
            <a:pPr marL="0" indent="0">
              <a:buNone/>
            </a:pPr>
            <a:r>
              <a:rPr lang="en-US" b="1" dirty="0"/>
              <a:t>October 2006					Feb. 2015</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r>
              <a:rPr lang="en-US" b="1" dirty="0"/>
              <a:t>Alexei Navalny</a:t>
            </a:r>
          </a:p>
          <a:p>
            <a:pPr marL="0" indent="0">
              <a:buNone/>
            </a:pPr>
            <a:r>
              <a:rPr lang="en-US" b="1" dirty="0"/>
              <a:t>In prison since January 2021</a:t>
            </a:r>
          </a:p>
          <a:p>
            <a:pPr marL="0" indent="0">
              <a:buNone/>
            </a:pPr>
            <a:r>
              <a:rPr lang="en-US" b="1" dirty="0"/>
              <a:t>Murdered in Prison 2/16/2024</a:t>
            </a:r>
          </a:p>
          <a:p>
            <a:endParaRPr lang="en-US" dirty="0"/>
          </a:p>
        </p:txBody>
      </p:sp>
      <p:pic>
        <p:nvPicPr>
          <p:cNvPr id="4" name="Picture 3"/>
          <p:cNvPicPr>
            <a:picLocks noChangeAspect="1"/>
          </p:cNvPicPr>
          <p:nvPr/>
        </p:nvPicPr>
        <p:blipFill>
          <a:blip r:embed="rId2"/>
          <a:stretch>
            <a:fillRect/>
          </a:stretch>
        </p:blipFill>
        <p:spPr>
          <a:xfrm>
            <a:off x="257148" y="2005050"/>
            <a:ext cx="3608396" cy="2636322"/>
          </a:xfrm>
          <a:prstGeom prst="rect">
            <a:avLst/>
          </a:prstGeom>
        </p:spPr>
      </p:pic>
      <p:pic>
        <p:nvPicPr>
          <p:cNvPr id="5" name="Picture 4"/>
          <p:cNvPicPr>
            <a:picLocks noChangeAspect="1"/>
          </p:cNvPicPr>
          <p:nvPr/>
        </p:nvPicPr>
        <p:blipFill rotWithShape="1">
          <a:blip r:embed="rId3"/>
          <a:srcRect b="19069"/>
          <a:stretch/>
        </p:blipFill>
        <p:spPr>
          <a:xfrm>
            <a:off x="4786864" y="1881890"/>
            <a:ext cx="3953098" cy="2133600"/>
          </a:xfrm>
          <a:prstGeom prst="rect">
            <a:avLst/>
          </a:prstGeom>
        </p:spPr>
      </p:pic>
      <p:pic>
        <p:nvPicPr>
          <p:cNvPr id="6" name="Picture 5">
            <a:extLst>
              <a:ext uri="{FF2B5EF4-FFF2-40B4-BE49-F238E27FC236}">
                <a16:creationId xmlns:a16="http://schemas.microsoft.com/office/drawing/2014/main" id="{E99F9E74-F177-401C-AB80-D1C285B78660}"/>
              </a:ext>
            </a:extLst>
          </p:cNvPr>
          <p:cNvPicPr>
            <a:picLocks noChangeAspect="1"/>
          </p:cNvPicPr>
          <p:nvPr/>
        </p:nvPicPr>
        <p:blipFill>
          <a:blip r:embed="rId4"/>
          <a:stretch>
            <a:fillRect/>
          </a:stretch>
        </p:blipFill>
        <p:spPr>
          <a:xfrm>
            <a:off x="5179056" y="4172721"/>
            <a:ext cx="2947907" cy="2456330"/>
          </a:xfrm>
          <a:prstGeom prst="rect">
            <a:avLst/>
          </a:prstGeom>
        </p:spPr>
      </p:pic>
    </p:spTree>
    <p:extLst>
      <p:ext uri="{BB962C8B-B14F-4D97-AF65-F5344CB8AC3E}">
        <p14:creationId xmlns:p14="http://schemas.microsoft.com/office/powerpoint/2010/main" val="343012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8031" y="263428"/>
            <a:ext cx="7332957" cy="632337"/>
          </a:xfrm>
        </p:spPr>
        <p:txBody>
          <a:bodyPr>
            <a:normAutofit/>
          </a:bodyPr>
          <a:lstStyle/>
          <a:p>
            <a:r>
              <a:rPr lang="en-US" dirty="0">
                <a:latin typeface="Arial Black"/>
                <a:cs typeface="Arial Black"/>
              </a:rPr>
              <a:t>Putin Foreign Policy</a:t>
            </a:r>
          </a:p>
        </p:txBody>
      </p:sp>
      <p:sp>
        <p:nvSpPr>
          <p:cNvPr id="8" name="Content Placeholder 7"/>
          <p:cNvSpPr>
            <a:spLocks noGrp="1"/>
          </p:cNvSpPr>
          <p:nvPr>
            <p:ph idx="1"/>
          </p:nvPr>
        </p:nvSpPr>
        <p:spPr>
          <a:xfrm>
            <a:off x="268194" y="1287262"/>
            <a:ext cx="8247157" cy="5307310"/>
          </a:xfrm>
        </p:spPr>
        <p:txBody>
          <a:bodyPr>
            <a:normAutofit/>
          </a:bodyPr>
          <a:lstStyle/>
          <a:p>
            <a:r>
              <a:rPr lang="en-US" sz="2800" dirty="0">
                <a:latin typeface="Arial Black"/>
                <a:cs typeface="Arial Black"/>
              </a:rPr>
              <a:t>Return to Great Power Status</a:t>
            </a:r>
          </a:p>
          <a:p>
            <a:r>
              <a:rPr lang="en-US" sz="2800" dirty="0">
                <a:latin typeface="Arial Black"/>
                <a:cs typeface="Arial Black"/>
              </a:rPr>
              <a:t>Reclaim Sphere of Influence</a:t>
            </a:r>
          </a:p>
          <a:p>
            <a:pPr lvl="1"/>
            <a:r>
              <a:rPr lang="en-US" sz="3600" dirty="0">
                <a:latin typeface="Arial Black"/>
                <a:cs typeface="Arial Black"/>
              </a:rPr>
              <a:t>Near Abroad</a:t>
            </a:r>
          </a:p>
          <a:p>
            <a:r>
              <a:rPr lang="en-US" sz="2800" dirty="0">
                <a:latin typeface="Arial Black"/>
                <a:cs typeface="Arial Black"/>
              </a:rPr>
              <a:t>Weaken NATO</a:t>
            </a:r>
          </a:p>
          <a:p>
            <a:r>
              <a:rPr lang="en-US" sz="2800" dirty="0">
                <a:latin typeface="Arial Black"/>
                <a:cs typeface="Arial Black"/>
              </a:rPr>
              <a:t>Undermine </a:t>
            </a:r>
          </a:p>
          <a:p>
            <a:pPr marL="0" indent="0">
              <a:buNone/>
            </a:pPr>
            <a:r>
              <a:rPr lang="en-US" sz="2800" dirty="0">
                <a:latin typeface="Arial Black"/>
                <a:cs typeface="Arial Black"/>
              </a:rPr>
              <a:t>Liberal Democracy</a:t>
            </a: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4338918" y="2837427"/>
            <a:ext cx="4536888" cy="3757145"/>
          </a:xfrm>
          <a:prstGeom prst="rect">
            <a:avLst/>
          </a:prstGeom>
          <a:noFill/>
          <a:ln>
            <a:noFill/>
          </a:ln>
        </p:spPr>
      </p:pic>
    </p:spTree>
    <p:extLst>
      <p:ext uri="{BB962C8B-B14F-4D97-AF65-F5344CB8AC3E}">
        <p14:creationId xmlns:p14="http://schemas.microsoft.com/office/powerpoint/2010/main" val="2882385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8088"/>
            <a:ext cx="7886700" cy="830295"/>
          </a:xfrm>
        </p:spPr>
        <p:txBody>
          <a:bodyPr>
            <a:normAutofit/>
          </a:bodyPr>
          <a:lstStyle/>
          <a:p>
            <a:r>
              <a:rPr lang="en-US" dirty="0">
                <a:latin typeface="Arial Black"/>
                <a:cs typeface="Arial Black"/>
              </a:rPr>
              <a:t>NATO Expansion</a:t>
            </a:r>
          </a:p>
        </p:txBody>
      </p:sp>
      <p:pic>
        <p:nvPicPr>
          <p:cNvPr id="9" name="Content Placeholder 8">
            <a:extLst>
              <a:ext uri="{FF2B5EF4-FFF2-40B4-BE49-F238E27FC236}">
                <a16:creationId xmlns:a16="http://schemas.microsoft.com/office/drawing/2014/main" id="{17F693F2-22F7-4379-81DD-2E3FD1FCB10B}"/>
              </a:ext>
            </a:extLst>
          </p:cNvPr>
          <p:cNvPicPr>
            <a:picLocks noGrp="1" noChangeAspect="1"/>
          </p:cNvPicPr>
          <p:nvPr>
            <p:ph idx="1"/>
          </p:nvPr>
        </p:nvPicPr>
        <p:blipFill>
          <a:blip r:embed="rId2"/>
          <a:stretch>
            <a:fillRect/>
          </a:stretch>
        </p:blipFill>
        <p:spPr>
          <a:xfrm>
            <a:off x="555812" y="1615736"/>
            <a:ext cx="7959538" cy="4561227"/>
          </a:xfrm>
          <a:prstGeom prst="rect">
            <a:avLst/>
          </a:prstGeom>
        </p:spPr>
      </p:pic>
    </p:spTree>
    <p:extLst>
      <p:ext uri="{BB962C8B-B14F-4D97-AF65-F5344CB8AC3E}">
        <p14:creationId xmlns:p14="http://schemas.microsoft.com/office/powerpoint/2010/main" val="301930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34" y="377251"/>
            <a:ext cx="8200916" cy="623090"/>
          </a:xfrm>
        </p:spPr>
        <p:txBody>
          <a:bodyPr>
            <a:normAutofit/>
          </a:bodyPr>
          <a:lstStyle/>
          <a:p>
            <a:r>
              <a:rPr lang="en-US" dirty="0">
                <a:latin typeface="Arial Black"/>
                <a:cs typeface="Arial Black"/>
              </a:rPr>
              <a:t>Hybrid Warfare</a:t>
            </a:r>
          </a:p>
        </p:txBody>
      </p:sp>
      <p:sp>
        <p:nvSpPr>
          <p:cNvPr id="3" name="Content Placeholder 2"/>
          <p:cNvSpPr>
            <a:spLocks noGrp="1"/>
          </p:cNvSpPr>
          <p:nvPr>
            <p:ph idx="1"/>
          </p:nvPr>
        </p:nvSpPr>
        <p:spPr>
          <a:xfrm>
            <a:off x="426128" y="1313894"/>
            <a:ext cx="7785717" cy="5024761"/>
          </a:xfrm>
        </p:spPr>
        <p:txBody>
          <a:bodyPr/>
          <a:lstStyle/>
          <a:p>
            <a:r>
              <a:rPr lang="en-US" sz="3200" dirty="0">
                <a:latin typeface="Arial Black"/>
                <a:cs typeface="Arial Black"/>
              </a:rPr>
              <a:t>Mixture of </a:t>
            </a:r>
            <a:r>
              <a:rPr lang="en-US" sz="3200" dirty="0" err="1">
                <a:latin typeface="Arial Black"/>
                <a:cs typeface="Arial Black"/>
              </a:rPr>
              <a:t>Cyberattacks</a:t>
            </a:r>
            <a:endParaRPr lang="en-US" sz="3200" dirty="0">
              <a:latin typeface="Arial Black"/>
              <a:cs typeface="Arial Black"/>
            </a:endParaRPr>
          </a:p>
          <a:p>
            <a:r>
              <a:rPr lang="en-US" sz="3200" dirty="0">
                <a:latin typeface="Arial Black"/>
                <a:cs typeface="Arial Black"/>
              </a:rPr>
              <a:t>Information Warfare</a:t>
            </a:r>
          </a:p>
          <a:p>
            <a:pPr lvl="1"/>
            <a:r>
              <a:rPr lang="en-US" sz="2800" dirty="0">
                <a:latin typeface="Arial Black"/>
                <a:cs typeface="Arial Black"/>
              </a:rPr>
              <a:t>Media/social Media Disinformation Campaigns</a:t>
            </a:r>
          </a:p>
          <a:p>
            <a:r>
              <a:rPr lang="en-US" sz="3200" dirty="0">
                <a:latin typeface="Arial Black"/>
                <a:cs typeface="Arial Black"/>
              </a:rPr>
              <a:t>Paramilitary Operations</a:t>
            </a:r>
          </a:p>
          <a:p>
            <a:endParaRPr lang="en-US" dirty="0">
              <a:latin typeface="Arial Black"/>
              <a:cs typeface="Arial Black"/>
            </a:endParaRPr>
          </a:p>
          <a:p>
            <a:endParaRPr lang="en-US" dirty="0">
              <a:latin typeface="Arial Black"/>
              <a:cs typeface="Arial Black"/>
            </a:endParaRPr>
          </a:p>
          <a:p>
            <a:pPr marL="0" indent="0">
              <a:buNone/>
            </a:pPr>
            <a:r>
              <a:rPr lang="en-US" dirty="0">
                <a:latin typeface="Arial Black"/>
                <a:cs typeface="Arial Black"/>
              </a:rPr>
              <a:t>	</a:t>
            </a:r>
            <a:r>
              <a:rPr lang="en-US" sz="2800" dirty="0">
                <a:latin typeface="Arial Black"/>
                <a:cs typeface="Arial Black"/>
              </a:rPr>
              <a:t>Estonia 2007</a:t>
            </a:r>
          </a:p>
          <a:p>
            <a:pPr marL="0" indent="0">
              <a:buNone/>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26274"/>
            <a:ext cx="4114800" cy="2789105"/>
          </a:xfrm>
          <a:prstGeom prst="rect">
            <a:avLst/>
          </a:prstGeom>
          <a:noFill/>
          <a:ln>
            <a:noFill/>
          </a:ln>
        </p:spPr>
      </p:pic>
    </p:spTree>
    <p:extLst>
      <p:ext uri="{BB962C8B-B14F-4D97-AF65-F5344CB8AC3E}">
        <p14:creationId xmlns:p14="http://schemas.microsoft.com/office/powerpoint/2010/main" val="743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1613"/>
            <a:ext cx="7886700" cy="650831"/>
          </a:xfrm>
        </p:spPr>
        <p:txBody>
          <a:bodyPr>
            <a:normAutofit/>
          </a:bodyPr>
          <a:lstStyle/>
          <a:p>
            <a:r>
              <a:rPr lang="en-US" dirty="0">
                <a:latin typeface="Arial Black"/>
                <a:cs typeface="Arial Black"/>
              </a:rPr>
              <a:t>Russia vs. Georgia 2008</a:t>
            </a:r>
          </a:p>
        </p:txBody>
      </p:sp>
      <p:sp>
        <p:nvSpPr>
          <p:cNvPr id="5" name="Content Placeholder 4"/>
          <p:cNvSpPr>
            <a:spLocks noGrp="1"/>
          </p:cNvSpPr>
          <p:nvPr>
            <p:ph idx="1"/>
          </p:nvPr>
        </p:nvSpPr>
        <p:spPr>
          <a:xfrm>
            <a:off x="719091" y="1376039"/>
            <a:ext cx="7426121" cy="4940347"/>
          </a:xfrm>
        </p:spPr>
        <p:txBody>
          <a:bodyPr/>
          <a:lstStyle/>
          <a:p>
            <a:pPr marL="0" indent="0">
              <a:buNone/>
            </a:pPr>
            <a:r>
              <a:rPr lang="en-US" dirty="0">
                <a:latin typeface="Arial Black"/>
                <a:cs typeface="Arial Black"/>
              </a:rPr>
              <a:t>Abkhazia and South Ossetia</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998788" y="2148396"/>
            <a:ext cx="7146424" cy="4167990"/>
          </a:xfrm>
          <a:prstGeom prst="rect">
            <a:avLst/>
          </a:prstGeom>
          <a:noFill/>
          <a:ln>
            <a:noFill/>
          </a:ln>
        </p:spPr>
      </p:pic>
    </p:spTree>
    <p:extLst>
      <p:ext uri="{BB962C8B-B14F-4D97-AF65-F5344CB8AC3E}">
        <p14:creationId xmlns:p14="http://schemas.microsoft.com/office/powerpoint/2010/main" val="1521190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466</TotalTime>
  <Words>688</Words>
  <Application>Microsoft Office PowerPoint</Application>
  <PresentationFormat>On-screen Show (4:3)</PresentationFormat>
  <Paragraphs>139</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Black</vt:lpstr>
      <vt:lpstr>Calibri</vt:lpstr>
      <vt:lpstr>Calibri Light</vt:lpstr>
      <vt:lpstr>Roboto</vt:lpstr>
      <vt:lpstr>Office Theme</vt:lpstr>
      <vt:lpstr>4. Trump: Russia as Friend President Vladimir Putin</vt:lpstr>
      <vt:lpstr>Russia and Trump Friendship</vt:lpstr>
      <vt:lpstr>Russia and States of the Former Soviet Union</vt:lpstr>
      <vt:lpstr>Russian Presidents</vt:lpstr>
      <vt:lpstr>Putin’s Rule at Home</vt:lpstr>
      <vt:lpstr>Putin Foreign Policy</vt:lpstr>
      <vt:lpstr>NATO Expansion</vt:lpstr>
      <vt:lpstr>Hybrid Warfare</vt:lpstr>
      <vt:lpstr>Russia vs. Georgia 2008</vt:lpstr>
      <vt:lpstr>Independent Ukraine</vt:lpstr>
      <vt:lpstr>Ukraine Crisis  November 2013--2014</vt:lpstr>
      <vt:lpstr>Russian Response 2014</vt:lpstr>
      <vt:lpstr>Ukraine After 2014</vt:lpstr>
      <vt:lpstr>February 2022: Invasion</vt:lpstr>
      <vt:lpstr>Why Invade?</vt:lpstr>
      <vt:lpstr>US Response</vt:lpstr>
      <vt:lpstr>Big Picture I</vt:lpstr>
      <vt:lpstr>PowerPoint Presentation</vt:lpstr>
      <vt:lpstr>Why is Ukraine So Important?</vt:lpstr>
      <vt:lpstr>Big Picture II</vt:lpstr>
      <vt:lpstr>Highlights of Joint Statement</vt:lpstr>
      <vt:lpstr>More Highlights of Joint Statement</vt:lpstr>
      <vt:lpstr>7. Proliferation: Iran</vt:lpstr>
      <vt:lpstr>Proliferation: N. Korea</vt:lpstr>
      <vt:lpstr>Abraham Accords Declaration 2020</vt:lpstr>
      <vt:lpstr>Dilemma of Bilateral Deals: Strategic Coherence? (Reference)</vt:lpstr>
    </vt:vector>
  </TitlesOfParts>
  <Company>VCU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Newmann</dc:creator>
  <cp:lastModifiedBy>William Newmann</cp:lastModifiedBy>
  <cp:revision>47</cp:revision>
  <dcterms:created xsi:type="dcterms:W3CDTF">2017-07-04T16:14:43Z</dcterms:created>
  <dcterms:modified xsi:type="dcterms:W3CDTF">2024-04-12T14:33:39Z</dcterms:modified>
</cp:coreProperties>
</file>