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1" r:id="rId3"/>
    <p:sldId id="259" r:id="rId4"/>
    <p:sldId id="283" r:id="rId5"/>
    <p:sldId id="274" r:id="rId6"/>
    <p:sldId id="267" r:id="rId7"/>
    <p:sldId id="268" r:id="rId8"/>
    <p:sldId id="275" r:id="rId9"/>
    <p:sldId id="269" r:id="rId10"/>
    <p:sldId id="260" r:id="rId11"/>
    <p:sldId id="286" r:id="rId12"/>
    <p:sldId id="308" r:id="rId13"/>
    <p:sldId id="284" r:id="rId14"/>
    <p:sldId id="285" r:id="rId15"/>
    <p:sldId id="289" r:id="rId16"/>
    <p:sldId id="272" r:id="rId17"/>
    <p:sldId id="263" r:id="rId18"/>
    <p:sldId id="290" r:id="rId19"/>
    <p:sldId id="270" r:id="rId20"/>
    <p:sldId id="261" r:id="rId21"/>
    <p:sldId id="307" r:id="rId22"/>
    <p:sldId id="271" r:id="rId23"/>
    <p:sldId id="30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0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22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8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2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8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2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1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7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D76AA-7118-4281-8FBC-E7D6E607C89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0D667-D4B1-49C1-B9B9-CE853936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4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ustr.gov/trade-agreements/free-trade-agreements/united-states-mexico-canada-agreement/agreement-between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whitehouse.gov/presidential-actions/presidential-memorandum-regarding-withdrawal-united-states-trans-pacific-partnership-negotiations-agreemen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ofa.go.jp/ecm/ep/page24e_000272.html" TargetMode="External"/><Relationship Id="rId5" Type="http://schemas.openxmlformats.org/officeDocument/2006/relationships/hyperlink" Target="https://www.dfat.gov.au/trade/agreements/in-force/cptpp/official-documents/Pages/official-documents" TargetMode="External"/><Relationship Id="rId4" Type="http://schemas.openxmlformats.org/officeDocument/2006/relationships/hyperlink" Target="https://ustr.gov/countries-regions/china-mongolia-taiwan/peoples-republic-china/phase-one-trade-agreement/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piie.com/research/piie-charts/2019/us-china-trade-war-tariffs-date-char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red.stlouisfed.org/series/MANEM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briefing-room/speeches-remarks/2023/04/27/remarks-by-national-security-advisor-jake-sullivan-on-renewing-american-economic-leadership-at-the-brookings-institution/" TargetMode="External"/><Relationship Id="rId2" Type="http://schemas.openxmlformats.org/officeDocument/2006/relationships/hyperlink" Target="https://www.reuters.com/markets/us/biden-administration-maintain-china-tariffs-while-review-continues-2022-09-02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snews.com/news/president-joe-biden-taiwan-60-minutes-2022-09-18/" TargetMode="External"/><Relationship Id="rId2" Type="http://schemas.openxmlformats.org/officeDocument/2006/relationships/hyperlink" Target="https://www.whitehouse.gov/wp-content/uploads/2022/10/Biden-Harris-Administrations-National-Security-Strategy-10.202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scmp.com/video/world/3178836/us-president-joe-biden-says-us-military-will-defend-taiwan-if-attack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tifact.com/" TargetMode="External"/><Relationship Id="rId2" Type="http://schemas.openxmlformats.org/officeDocument/2006/relationships/hyperlink" Target="http://www.factcheck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nopes.com/" TargetMode="External"/><Relationship Id="rId4" Type="http://schemas.openxmlformats.org/officeDocument/2006/relationships/hyperlink" Target="http://www.washingtonpost.com/blogs/fact-checke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nato-pa.int/content/finland-sweden-access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Donald Trump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6736" y="1837944"/>
            <a:ext cx="6089904" cy="386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18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10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Trump: Protection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b="1" dirty="0">
                <a:latin typeface="Arial Black" panose="020B0A04020102020204" pitchFamily="34" charset="0"/>
              </a:rPr>
              <a:t>Economic Nationalism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9311"/>
            <a:ext cx="8229600" cy="4606852"/>
          </a:xfrm>
        </p:spPr>
        <p:txBody>
          <a:bodyPr>
            <a:normAutofit/>
          </a:bodyPr>
          <a:lstStyle/>
          <a:p>
            <a:r>
              <a:rPr lang="en-US" sz="4000" b="1" dirty="0"/>
              <a:t>NAFTA</a:t>
            </a:r>
          </a:p>
          <a:p>
            <a:r>
              <a:rPr lang="en-US" sz="4000" b="1" dirty="0"/>
              <a:t>TPP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70" y="2364245"/>
            <a:ext cx="6769330" cy="3865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14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8643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Trump Trade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63533" y="1323056"/>
            <a:ext cx="3714107" cy="53724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Trump Policy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64592" y="2131794"/>
            <a:ext cx="4333590" cy="456161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 Black" panose="020B0A04020102020204" pitchFamily="34" charset="0"/>
                <a:hlinkClick r:id="rId2"/>
              </a:rPr>
              <a:t>Trump withdraws </a:t>
            </a:r>
            <a:r>
              <a:rPr lang="en-US" sz="2000" dirty="0">
                <a:latin typeface="Arial Black" panose="020B0A04020102020204" pitchFamily="34" charset="0"/>
              </a:rPr>
              <a:t>from TPP, January 2017</a:t>
            </a:r>
          </a:p>
          <a:p>
            <a:r>
              <a:rPr lang="en-US" sz="2000" dirty="0">
                <a:latin typeface="Arial Black" panose="020B0A04020102020204" pitchFamily="34" charset="0"/>
                <a:hlinkClick r:id="rId3"/>
              </a:rPr>
              <a:t>USMCA</a:t>
            </a:r>
            <a:r>
              <a:rPr lang="en-US" sz="2000" dirty="0">
                <a:latin typeface="Arial Black" panose="020B0A04020102020204" pitchFamily="34" charset="0"/>
              </a:rPr>
              <a:t>: US Mexico Canada Agreement 2018 (renegotiated NAFTA)</a:t>
            </a:r>
          </a:p>
          <a:p>
            <a:r>
              <a:rPr lang="en-US" sz="2000" dirty="0">
                <a:latin typeface="Arial Black" panose="020B0A04020102020204" pitchFamily="34" charset="0"/>
                <a:hlinkClick r:id="rId4"/>
              </a:rPr>
              <a:t>US-China Agreement </a:t>
            </a:r>
            <a:r>
              <a:rPr lang="en-US" sz="2000" dirty="0">
                <a:latin typeface="Arial Black" panose="020B0A04020102020204" pitchFamily="34" charset="0"/>
              </a:rPr>
              <a:t>2019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399907" y="1545371"/>
            <a:ext cx="4480560" cy="808737"/>
          </a:xfrm>
        </p:spPr>
        <p:txBody>
          <a:bodyPr>
            <a:no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After TPP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Deals without the 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950069" y="2488222"/>
            <a:ext cx="3566472" cy="420518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  <a:hlinkClick r:id="rId5"/>
              </a:rPr>
              <a:t>CPTPP</a:t>
            </a:r>
            <a:r>
              <a:rPr lang="en-US" sz="2400" dirty="0">
                <a:latin typeface="Arial Black" panose="020B0A04020102020204" pitchFamily="34" charset="0"/>
              </a:rPr>
              <a:t> 2017</a:t>
            </a:r>
          </a:p>
          <a:p>
            <a:r>
              <a:rPr lang="en-US" sz="2400" dirty="0">
                <a:latin typeface="Arial Black" panose="020B0A04020102020204" pitchFamily="34" charset="0"/>
                <a:hlinkClick r:id="rId6"/>
              </a:rPr>
              <a:t>RCEP </a:t>
            </a:r>
            <a:r>
              <a:rPr lang="en-US" sz="2400" dirty="0">
                <a:latin typeface="Arial Black" panose="020B0A04020102020204" pitchFamily="34" charset="0"/>
              </a:rPr>
              <a:t>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268" y="4328348"/>
            <a:ext cx="3366635" cy="2021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245" y="3434339"/>
            <a:ext cx="3246119" cy="30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23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3FE70C-6498-44A9-ABDC-D6CABBB4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270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Trump Tariffs on China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0A85E0-364A-4912-9FF3-E818D91D5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6092" y="1670538"/>
            <a:ext cx="6392008" cy="45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386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Decline in US Manufacturing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3624"/>
            <a:ext cx="7886700" cy="50291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  <a:hlinkClick r:id="rId2"/>
              </a:rPr>
              <a:t>Manufacturing Employment </a:t>
            </a:r>
            <a:r>
              <a:rPr lang="en-US" sz="2400" dirty="0">
                <a:latin typeface="Arial Black" panose="020B0A04020102020204" pitchFamily="34" charset="0"/>
              </a:rPr>
              <a:t>in the US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But…output…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15" y="2467039"/>
            <a:ext cx="6343650" cy="37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40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Technology, not Trade Causes Loss of Most Jobs?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515" y="1825625"/>
            <a:ext cx="67649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09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8003-A310-441B-9F88-15B18649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8378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But Biden…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B44F-7584-448E-B265-2E406CB02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8687"/>
            <a:ext cx="7886700" cy="535418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Has 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not lifted the tariffs </a:t>
            </a:r>
            <a:r>
              <a:rPr lang="en-US" dirty="0">
                <a:latin typeface="Arial Black" panose="020B0A04020102020204" pitchFamily="34" charset="0"/>
              </a:rPr>
              <a:t>on China imposed by Trump</a:t>
            </a:r>
          </a:p>
          <a:p>
            <a:r>
              <a:rPr lang="en-US" dirty="0">
                <a:latin typeface="Arial Black" panose="020B0A04020102020204" pitchFamily="34" charset="0"/>
              </a:rPr>
              <a:t>New Trade Policy: </a:t>
            </a:r>
          </a:p>
          <a:p>
            <a:r>
              <a:rPr lang="en-US" dirty="0">
                <a:latin typeface="Arial Black" panose="020B0A04020102020204" pitchFamily="34" charset="0"/>
                <a:hlinkClick r:id="rId3"/>
              </a:rPr>
              <a:t>Jake Sullivan speech April 27, 2023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“America’s industrial base had been hollowed out”</a:t>
            </a:r>
          </a:p>
          <a:p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“modern American industrial strategy”</a:t>
            </a:r>
          </a:p>
          <a:p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“targeted public investments”</a:t>
            </a:r>
          </a:p>
          <a:p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“fairer, more durable global economic order”</a:t>
            </a:r>
          </a:p>
          <a:p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“The People’s Republic of China continued to subsidize at a massive scale…”</a:t>
            </a:r>
          </a:p>
          <a:p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“The project of the 2020s and the 2030s is different from the project of the 1990s.”</a:t>
            </a:r>
          </a:p>
          <a:p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“competing with China on multiple dimensions…Managing competition responsibly ultimately takes two willing parties”</a:t>
            </a:r>
            <a:endParaRPr lang="en-US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3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3. Tradition: China as Security Threat and Economic Opportunity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586" y="1966977"/>
            <a:ext cx="3118338" cy="210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943" y="3294186"/>
            <a:ext cx="2811890" cy="3411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0" y="1965753"/>
            <a:ext cx="3185013" cy="26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1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365127"/>
            <a:ext cx="8695944" cy="93027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sz="3200" b="1" dirty="0">
                <a:latin typeface="Arial Black" panose="020B0A04020102020204" pitchFamily="34" charset="0"/>
              </a:rPr>
              <a:t>Trump: China as Economic Threat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444" y="1825625"/>
            <a:ext cx="7335112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249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80E8-276E-41DC-A1A0-40C1AC24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365126"/>
            <a:ext cx="8425702" cy="86303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Biden: China as a Great Power Rival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79F83-EB9E-441E-86F8-25D1EDA0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33" y="1353670"/>
            <a:ext cx="8320617" cy="5047129"/>
          </a:xfrm>
        </p:spPr>
        <p:txBody>
          <a:bodyPr/>
          <a:lstStyle/>
          <a:p>
            <a:r>
              <a:rPr lang="en-US" sz="2400" dirty="0">
                <a:latin typeface="Arial Black" panose="020B0A04020102020204" pitchFamily="34" charset="0"/>
              </a:rPr>
              <a:t>October 2022 </a:t>
            </a:r>
            <a:r>
              <a:rPr lang="en-US" sz="2400" dirty="0">
                <a:latin typeface="Arial Black" panose="020B0A04020102020204" pitchFamily="34" charset="0"/>
                <a:hlinkClick r:id="rId2"/>
              </a:rPr>
              <a:t>National Security Strategy </a:t>
            </a:r>
            <a:endParaRPr lang="en-US" sz="2400" dirty="0">
              <a:latin typeface="Arial Black" panose="020B0A04020102020204" pitchFamily="34" charset="0"/>
            </a:endParaRPr>
          </a:p>
          <a:p>
            <a:pPr algn="l"/>
            <a:r>
              <a:rPr lang="en-US" sz="2400" b="1" i="0" dirty="0">
                <a:effectLst/>
                <a:latin typeface="Publico Headline"/>
              </a:rPr>
              <a:t>September 2022:“Biden tells </a:t>
            </a:r>
            <a:r>
              <a:rPr lang="en-US" sz="2400" b="1" i="0" dirty="0">
                <a:effectLst/>
                <a:latin typeface="Publico Headline"/>
                <a:hlinkClick r:id="rId3"/>
              </a:rPr>
              <a:t>60 Minutes </a:t>
            </a:r>
            <a:r>
              <a:rPr lang="en-US" sz="2400" b="1" i="0" dirty="0">
                <a:effectLst/>
                <a:latin typeface="Publico Headline"/>
              </a:rPr>
              <a:t>U.S. troops would defend Taiwan”</a:t>
            </a:r>
          </a:p>
          <a:p>
            <a:r>
              <a:rPr lang="en-US" sz="2400" b="1" dirty="0">
                <a:latin typeface="Publico Headline"/>
              </a:rPr>
              <a:t>May 2022: </a:t>
            </a:r>
            <a:r>
              <a:rPr lang="en-US" sz="2400" b="1" dirty="0">
                <a:latin typeface="Publico Headline"/>
                <a:hlinkClick r:id="rId4"/>
              </a:rPr>
              <a:t>South China Morning Post</a:t>
            </a:r>
            <a:endParaRPr lang="en-US" sz="2400" b="1" i="0" dirty="0">
              <a:effectLst/>
              <a:latin typeface="Publico Headline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D0746-D508-4B22-AE93-A404AF2EF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0" y="2429934"/>
            <a:ext cx="3479801" cy="4193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FEAA1-769E-4127-8FD4-7791F80D68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09" r="13722"/>
          <a:stretch/>
        </p:blipFill>
        <p:spPr>
          <a:xfrm>
            <a:off x="628650" y="3560747"/>
            <a:ext cx="3598334" cy="27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4. Tradition: Alliances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084A4-1598-4D74-93DC-B1013A884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32" y="1219201"/>
            <a:ext cx="4310903" cy="270378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1C4FAE-530E-45DA-9B88-840A1973F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836" y="1219202"/>
            <a:ext cx="4043082" cy="2570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62BD7-D819-4273-98DA-0B122D651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36" y="4036177"/>
            <a:ext cx="4177553" cy="2570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938DF-45DC-4C90-8398-C0596F61A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27876"/>
            <a:ext cx="4310903" cy="24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0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The Fact Problem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2265828"/>
            <a:ext cx="8110728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kumimoji="0" lang="en-US" altLang="en-US" sz="3200" b="1" i="0" u="sng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Fact </a:t>
            </a:r>
            <a:r>
              <a:rPr kumimoji="0" lang="en-US" altLang="en-US" sz="3200" b="1" i="0" u="sng" strike="noStrike" cap="none" normalizeH="0" baseline="0" dirty="0" err="1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Check.Org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From the Annenberg Center at the University of Pennsylvania</a:t>
            </a:r>
            <a:endParaRPr lang="en-US" altLang="en-US" sz="3200" dirty="0"/>
          </a:p>
          <a:p>
            <a:pPr defTabSz="914400"/>
            <a:r>
              <a:rPr kumimoji="0" lang="en-US" altLang="en-US" sz="3200" b="1" i="0" u="sng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PolitiFact.com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From several newspapers</a:t>
            </a:r>
            <a:endParaRPr lang="en-US" altLang="en-US" sz="3200" dirty="0"/>
          </a:p>
          <a:p>
            <a:pPr defTabSz="914400"/>
            <a:r>
              <a:rPr kumimoji="0" lang="en-US" altLang="en-US" sz="3200" b="1" i="0" u="sng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The Fact Checker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From the Washington Post</a:t>
            </a:r>
            <a:endParaRPr lang="en-US" altLang="en-US" sz="3200" dirty="0"/>
          </a:p>
          <a:p>
            <a:pPr defTabSz="914400"/>
            <a:r>
              <a:rPr kumimoji="0" lang="en-US" altLang="en-US" sz="3200" b="1" i="0" u="sng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Snopes.com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(fact checking and debunking urban legends and internet hoaxes that are often about politics)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775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65126"/>
            <a:ext cx="854964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Trump: Skeptical about Alliances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US wants to be paid for defending allies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79" y="2700338"/>
            <a:ext cx="6950042" cy="374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28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5AA74-6A0F-4D88-8288-F2382E0E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Biden: Strengthen and Expand  Alliances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74040-8789-414E-A85B-914C3F0D0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25625"/>
            <a:ext cx="8809893" cy="482136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Sweden and Finland added to NATO</a:t>
            </a:r>
            <a:r>
              <a:rPr lang="en-US" dirty="0"/>
              <a:t>, 2023/24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S. Korea, US, Japan Summit     Philippines, US, Japan Summit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August 2023			        April 2024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Yoon, Biden, Kishida	        Marcos, Biden, Kishida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F1A69-12A2-4E9C-BB75-9BCAE423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45" y="2876077"/>
            <a:ext cx="4020284" cy="2373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0EB4F-F33A-46B5-91C1-02524DE11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06" y="2752786"/>
            <a:ext cx="3543299" cy="24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7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4. Tradition: Russia as Rival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271" y="1825625"/>
            <a:ext cx="65890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26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152B-345A-470B-8F63-F6E183D59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568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Post-Cold War Russia as a Friend?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A5469-4ADC-47FE-8AFE-38FC811CB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29" y="1156446"/>
            <a:ext cx="8345021" cy="5549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Yeltsin-Clinton	</a:t>
            </a:r>
            <a:r>
              <a:rPr lang="en-US" sz="2800">
                <a:latin typeface="Arial Black" panose="020B0A04020102020204" pitchFamily="34" charset="0"/>
              </a:rPr>
              <a:t>	Putin-GW </a:t>
            </a:r>
            <a:r>
              <a:rPr lang="en-US" sz="2800" dirty="0">
                <a:latin typeface="Arial Black" panose="020B0A04020102020204" pitchFamily="34" charset="0"/>
              </a:rPr>
              <a:t>Bush</a:t>
            </a:r>
          </a:p>
          <a:p>
            <a:pPr marL="0" indent="0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Putin-Obama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C145D-D2FF-4B43-BD4F-555ABDA2B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703481"/>
            <a:ext cx="4109757" cy="2268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BBC19-AF62-4FDD-A490-F82853B78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03481"/>
            <a:ext cx="4109757" cy="2840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CEE79-FEC1-4B7F-AEC9-A1D057B89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196" y="3857445"/>
            <a:ext cx="4438650" cy="27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0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Trump Doctrine?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6331" y="1825625"/>
            <a:ext cx="435133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91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8E62-5991-4CB1-A5D2-6FFB14CDE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24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Arial Black" panose="020B0A04020102020204" pitchFamily="34" charset="0"/>
              </a:rPr>
              <a:t>Trump Doctrine?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7C4FE-2544-4400-A484-F6AB961F1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0339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Nationalism</a:t>
            </a:r>
            <a:r>
              <a:rPr lang="en-US" sz="3600" dirty="0">
                <a:latin typeface="Arial Black" panose="020B0A04020102020204" pitchFamily="34" charset="0"/>
              </a:rPr>
              <a:t>, not 	internationalism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Bilateral Deals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What’s in it for the US?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22" y="3500438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62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A406-392C-4D12-A430-628EF696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65127"/>
            <a:ext cx="8122158" cy="92417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Elements of Trump Foreign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9E7BC-F223-47ED-986E-7552902FB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1617133"/>
            <a:ext cx="8122158" cy="487574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/>
              <a:t>Rejection of Rules-Based International Order led by US</a:t>
            </a:r>
          </a:p>
          <a:p>
            <a:r>
              <a:rPr lang="en-US" sz="3200" b="1" dirty="0"/>
              <a:t>Rejection of US commitments to international institutions</a:t>
            </a:r>
          </a:p>
          <a:p>
            <a:r>
              <a:rPr lang="en-US" sz="3200" b="1" dirty="0"/>
              <a:t>Rejection of long-term commitments or restraint on US actions</a:t>
            </a:r>
          </a:p>
          <a:p>
            <a:r>
              <a:rPr lang="en-US" sz="3200" b="1" dirty="0"/>
              <a:t>Alliances are Obsolete</a:t>
            </a:r>
          </a:p>
          <a:p>
            <a:r>
              <a:rPr lang="en-US" sz="3200" b="1" dirty="0"/>
              <a:t>Free Trade has hurt the US</a:t>
            </a:r>
          </a:p>
          <a:p>
            <a:r>
              <a:rPr lang="en-US" sz="32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Transactional</a:t>
            </a:r>
            <a:r>
              <a:rPr lang="en-US" sz="3200" b="1" dirty="0">
                <a:solidFill>
                  <a:srgbClr val="FF0000"/>
                </a:solidFill>
              </a:rPr>
              <a:t> :Bilateral Deals with allies, rivals, and threats with no long term implications</a:t>
            </a:r>
          </a:p>
        </p:txBody>
      </p:sp>
    </p:spTree>
    <p:extLst>
      <p:ext uri="{BB962C8B-B14F-4D97-AF65-F5344CB8AC3E}">
        <p14:creationId xmlns:p14="http://schemas.microsoft.com/office/powerpoint/2010/main" val="2914377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50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Tradition vs. Trump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9145"/>
            <a:ext cx="4347882" cy="6397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Tradition/Obama/Biden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63652"/>
            <a:ext cx="3944472" cy="470127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Global US Leadership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Free Trade/Economic Order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China: security threat; economic opportunity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Alliances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Russia as rival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Counterterrorism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Proliferation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>
                <a:latin typeface="Arial Black" panose="020B0A04020102020204" pitchFamily="34" charset="0"/>
              </a:rPr>
              <a:t>Iran: Deal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>
                <a:latin typeface="Arial Black" panose="020B0A04020102020204" pitchFamily="34" charset="0"/>
              </a:rPr>
              <a:t>N. Korea: sanction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205046" y="1181686"/>
            <a:ext cx="3481754" cy="52722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Trump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111261" y="1863652"/>
            <a:ext cx="3821723" cy="45957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Arial Black" panose="020B0A04020102020204" pitchFamily="34" charset="0"/>
              </a:rPr>
              <a:t>America First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Arial Black" panose="020B0A04020102020204" pitchFamily="34" charset="0"/>
              </a:rPr>
              <a:t>Protection of US economy first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Arial Black" panose="020B0A04020102020204" pitchFamily="34" charset="0"/>
              </a:rPr>
              <a:t>China as economic threat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Arial Black" panose="020B0A04020102020204" pitchFamily="34" charset="0"/>
              </a:rPr>
              <a:t>Reject alliances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Arial Black" panose="020B0A04020102020204" pitchFamily="34" charset="0"/>
              </a:rPr>
              <a:t>Russia as a friend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Arial Black" panose="020B0A04020102020204" pitchFamily="34" charset="0"/>
              </a:rPr>
              <a:t>Counterterrorism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Arial Black" panose="020B0A04020102020204" pitchFamily="34" charset="0"/>
              </a:rPr>
              <a:t>Proliferation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800" b="1" dirty="0">
                <a:latin typeface="Arial Black" panose="020B0A04020102020204" pitchFamily="34" charset="0"/>
              </a:rPr>
              <a:t>Iran: sanction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800" b="1" dirty="0">
                <a:latin typeface="Arial Black" panose="020B0A04020102020204" pitchFamily="34" charset="0"/>
              </a:rPr>
              <a:t>N. Korea: Deal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1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5815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dirty="0">
                <a:latin typeface="Arial Black" panose="020B0A04020102020204" pitchFamily="34" charset="0"/>
              </a:rPr>
              <a:t>1. Tradition: US Leadership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53074"/>
            <a:ext cx="8229600" cy="32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85F0-1BCE-4F21-BDF4-789A8E48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Trump: America First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A24284-BA71-40D5-AD40-5601BCECA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9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2. Tradition: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Free Trade/Economic Order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09" y="1991336"/>
            <a:ext cx="3314700" cy="2414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52" y="2096599"/>
            <a:ext cx="3048000" cy="2437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11" y="4064611"/>
            <a:ext cx="2832588" cy="2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32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523</Words>
  <Application>Microsoft Office PowerPoint</Application>
  <PresentationFormat>On-screen Show (4:3)</PresentationFormat>
  <Paragraphs>100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MercurySSm-Book-Pro_Web</vt:lpstr>
      <vt:lpstr>Publico Headline</vt:lpstr>
      <vt:lpstr>Times New Roman</vt:lpstr>
      <vt:lpstr>Office Theme</vt:lpstr>
      <vt:lpstr>Donald Trump</vt:lpstr>
      <vt:lpstr>The Fact Problem</vt:lpstr>
      <vt:lpstr>Trump Doctrine?</vt:lpstr>
      <vt:lpstr>Trump Doctrine?</vt:lpstr>
      <vt:lpstr>Elements of Trump Foreign Policy</vt:lpstr>
      <vt:lpstr>Tradition vs. Trump</vt:lpstr>
      <vt:lpstr>1. Tradition: US Leadership</vt:lpstr>
      <vt:lpstr>Trump: America First</vt:lpstr>
      <vt:lpstr>2. Tradition:  Free Trade/Economic Order</vt:lpstr>
      <vt:lpstr>Trump: Protection Economic Nationalism</vt:lpstr>
      <vt:lpstr>Trump Trade Policy</vt:lpstr>
      <vt:lpstr>Trump Tariffs on China</vt:lpstr>
      <vt:lpstr>Decline in US Manufacturing</vt:lpstr>
      <vt:lpstr>Technology, not Trade Causes Loss of Most Jobs?</vt:lpstr>
      <vt:lpstr>But Biden…</vt:lpstr>
      <vt:lpstr>3. Tradition: China as Security Threat and Economic Opportunity</vt:lpstr>
      <vt:lpstr> Trump: China as Economic Threat</vt:lpstr>
      <vt:lpstr>Biden: China as a Great Power Rival</vt:lpstr>
      <vt:lpstr>4. Tradition: Alliances</vt:lpstr>
      <vt:lpstr>Trump: Skeptical about Alliances</vt:lpstr>
      <vt:lpstr>Biden: Strengthen and Expand  Alliances</vt:lpstr>
      <vt:lpstr>4. Tradition: Russia as Rival</vt:lpstr>
      <vt:lpstr>Post-Cold War Russia as a Friend?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Newmann</dc:creator>
  <cp:lastModifiedBy>William Newmann</cp:lastModifiedBy>
  <cp:revision>7</cp:revision>
  <dcterms:created xsi:type="dcterms:W3CDTF">2023-04-19T16:41:14Z</dcterms:created>
  <dcterms:modified xsi:type="dcterms:W3CDTF">2024-04-16T17:01:36Z</dcterms:modified>
</cp:coreProperties>
</file>