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7" r:id="rId4"/>
    <p:sldId id="259" r:id="rId5"/>
    <p:sldId id="260" r:id="rId6"/>
    <p:sldId id="261" r:id="rId7"/>
    <p:sldId id="262" r:id="rId8"/>
    <p:sldId id="263" r:id="rId9"/>
    <p:sldId id="264" r:id="rId10"/>
    <p:sldId id="271" r:id="rId11"/>
    <p:sldId id="269" r:id="rId12"/>
    <p:sldId id="265" r:id="rId13"/>
    <p:sldId id="266" r:id="rId14"/>
    <p:sldId id="267" r:id="rId15"/>
    <p:sldId id="268" r:id="rId16"/>
    <p:sldId id="27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F3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23" autoAdjust="0"/>
    <p:restoredTop sz="94660"/>
  </p:normalViewPr>
  <p:slideViewPr>
    <p:cSldViewPr snapToGrid="0">
      <p:cViewPr varScale="1">
        <p:scale>
          <a:sx n="89" d="100"/>
          <a:sy n="89" d="100"/>
        </p:scale>
        <p:origin x="108"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761CA8-90DD-4BE7-9594-B6D3159521D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DB40D-B1E2-479B-8BA9-240581BBB35A}" type="slidenum">
              <a:rPr lang="en-US" smtClean="0"/>
              <a:t>‹#›</a:t>
            </a:fld>
            <a:endParaRPr lang="en-US"/>
          </a:p>
        </p:txBody>
      </p:sp>
    </p:spTree>
    <p:extLst>
      <p:ext uri="{BB962C8B-B14F-4D97-AF65-F5344CB8AC3E}">
        <p14:creationId xmlns:p14="http://schemas.microsoft.com/office/powerpoint/2010/main" val="4215315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61CA8-90DD-4BE7-9594-B6D3159521D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DB40D-B1E2-479B-8BA9-240581BBB35A}" type="slidenum">
              <a:rPr lang="en-US" smtClean="0"/>
              <a:t>‹#›</a:t>
            </a:fld>
            <a:endParaRPr lang="en-US"/>
          </a:p>
        </p:txBody>
      </p:sp>
    </p:spTree>
    <p:extLst>
      <p:ext uri="{BB962C8B-B14F-4D97-AF65-F5344CB8AC3E}">
        <p14:creationId xmlns:p14="http://schemas.microsoft.com/office/powerpoint/2010/main" val="207162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61CA8-90DD-4BE7-9594-B6D3159521D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DB40D-B1E2-479B-8BA9-240581BBB35A}" type="slidenum">
              <a:rPr lang="en-US" smtClean="0"/>
              <a:t>‹#›</a:t>
            </a:fld>
            <a:endParaRPr lang="en-US"/>
          </a:p>
        </p:txBody>
      </p:sp>
    </p:spTree>
    <p:extLst>
      <p:ext uri="{BB962C8B-B14F-4D97-AF65-F5344CB8AC3E}">
        <p14:creationId xmlns:p14="http://schemas.microsoft.com/office/powerpoint/2010/main" val="320990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61CA8-90DD-4BE7-9594-B6D3159521D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DB40D-B1E2-479B-8BA9-240581BBB35A}" type="slidenum">
              <a:rPr lang="en-US" smtClean="0"/>
              <a:t>‹#›</a:t>
            </a:fld>
            <a:endParaRPr lang="en-US"/>
          </a:p>
        </p:txBody>
      </p:sp>
    </p:spTree>
    <p:extLst>
      <p:ext uri="{BB962C8B-B14F-4D97-AF65-F5344CB8AC3E}">
        <p14:creationId xmlns:p14="http://schemas.microsoft.com/office/powerpoint/2010/main" val="2124481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761CA8-90DD-4BE7-9594-B6D3159521D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DB40D-B1E2-479B-8BA9-240581BBB35A}" type="slidenum">
              <a:rPr lang="en-US" smtClean="0"/>
              <a:t>‹#›</a:t>
            </a:fld>
            <a:endParaRPr lang="en-US"/>
          </a:p>
        </p:txBody>
      </p:sp>
    </p:spTree>
    <p:extLst>
      <p:ext uri="{BB962C8B-B14F-4D97-AF65-F5344CB8AC3E}">
        <p14:creationId xmlns:p14="http://schemas.microsoft.com/office/powerpoint/2010/main" val="51194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761CA8-90DD-4BE7-9594-B6D3159521D3}"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DB40D-B1E2-479B-8BA9-240581BBB35A}" type="slidenum">
              <a:rPr lang="en-US" smtClean="0"/>
              <a:t>‹#›</a:t>
            </a:fld>
            <a:endParaRPr lang="en-US"/>
          </a:p>
        </p:txBody>
      </p:sp>
    </p:spTree>
    <p:extLst>
      <p:ext uri="{BB962C8B-B14F-4D97-AF65-F5344CB8AC3E}">
        <p14:creationId xmlns:p14="http://schemas.microsoft.com/office/powerpoint/2010/main" val="119840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761CA8-90DD-4BE7-9594-B6D3159521D3}" type="datetimeFigureOut">
              <a:rPr lang="en-US" smtClean="0"/>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4DB40D-B1E2-479B-8BA9-240581BBB35A}" type="slidenum">
              <a:rPr lang="en-US" smtClean="0"/>
              <a:t>‹#›</a:t>
            </a:fld>
            <a:endParaRPr lang="en-US"/>
          </a:p>
        </p:txBody>
      </p:sp>
    </p:spTree>
    <p:extLst>
      <p:ext uri="{BB962C8B-B14F-4D97-AF65-F5344CB8AC3E}">
        <p14:creationId xmlns:p14="http://schemas.microsoft.com/office/powerpoint/2010/main" val="3986617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761CA8-90DD-4BE7-9594-B6D3159521D3}" type="datetimeFigureOut">
              <a:rPr lang="en-US" smtClean="0"/>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4DB40D-B1E2-479B-8BA9-240581BBB35A}" type="slidenum">
              <a:rPr lang="en-US" smtClean="0"/>
              <a:t>‹#›</a:t>
            </a:fld>
            <a:endParaRPr lang="en-US"/>
          </a:p>
        </p:txBody>
      </p:sp>
    </p:spTree>
    <p:extLst>
      <p:ext uri="{BB962C8B-B14F-4D97-AF65-F5344CB8AC3E}">
        <p14:creationId xmlns:p14="http://schemas.microsoft.com/office/powerpoint/2010/main" val="164567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61CA8-90DD-4BE7-9594-B6D3159521D3}" type="datetimeFigureOut">
              <a:rPr lang="en-US" smtClean="0"/>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4DB40D-B1E2-479B-8BA9-240581BBB35A}" type="slidenum">
              <a:rPr lang="en-US" smtClean="0"/>
              <a:t>‹#›</a:t>
            </a:fld>
            <a:endParaRPr lang="en-US"/>
          </a:p>
        </p:txBody>
      </p:sp>
    </p:spTree>
    <p:extLst>
      <p:ext uri="{BB962C8B-B14F-4D97-AF65-F5344CB8AC3E}">
        <p14:creationId xmlns:p14="http://schemas.microsoft.com/office/powerpoint/2010/main" val="1460392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761CA8-90DD-4BE7-9594-B6D3159521D3}"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DB40D-B1E2-479B-8BA9-240581BBB35A}" type="slidenum">
              <a:rPr lang="en-US" smtClean="0"/>
              <a:t>‹#›</a:t>
            </a:fld>
            <a:endParaRPr lang="en-US"/>
          </a:p>
        </p:txBody>
      </p:sp>
    </p:spTree>
    <p:extLst>
      <p:ext uri="{BB962C8B-B14F-4D97-AF65-F5344CB8AC3E}">
        <p14:creationId xmlns:p14="http://schemas.microsoft.com/office/powerpoint/2010/main" val="107902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761CA8-90DD-4BE7-9594-B6D3159521D3}"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DB40D-B1E2-479B-8BA9-240581BBB35A}" type="slidenum">
              <a:rPr lang="en-US" smtClean="0"/>
              <a:t>‹#›</a:t>
            </a:fld>
            <a:endParaRPr lang="en-US"/>
          </a:p>
        </p:txBody>
      </p:sp>
    </p:spTree>
    <p:extLst>
      <p:ext uri="{BB962C8B-B14F-4D97-AF65-F5344CB8AC3E}">
        <p14:creationId xmlns:p14="http://schemas.microsoft.com/office/powerpoint/2010/main" val="3643571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61CA8-90DD-4BE7-9594-B6D3159521D3}" type="datetimeFigureOut">
              <a:rPr lang="en-US" smtClean="0"/>
              <a:t>1/21/2020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DB40D-B1E2-479B-8BA9-240581BBB35A}" type="slidenum">
              <a:rPr lang="en-US" smtClean="0"/>
              <a:t>‹#›</a:t>
            </a:fld>
            <a:endParaRPr lang="en-US"/>
          </a:p>
        </p:txBody>
      </p:sp>
    </p:spTree>
    <p:extLst>
      <p:ext uri="{BB962C8B-B14F-4D97-AF65-F5344CB8AC3E}">
        <p14:creationId xmlns:p14="http://schemas.microsoft.com/office/powerpoint/2010/main" val="1393882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ocs.house.gov/meetings/IG/IG00/CPRT-116-IG00-D003.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ocs.house.gov/billsthisweek/20191216/CRPT-116hrpt346.pdf" TargetMode="External"/><Relationship Id="rId2" Type="http://schemas.openxmlformats.org/officeDocument/2006/relationships/hyperlink" Target="https://judiciary.house.gov/calendar/eventsingle.aspx?EventID=2286"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clerk.house.gov/evs/2019/roll695.xml" TargetMode="External"/><Relationship Id="rId2" Type="http://schemas.openxmlformats.org/officeDocument/2006/relationships/hyperlink" Target="https://docs.house.gov/meetings/JU/JU00/20191211/110331/BILLS-116755ih-U1.pdf"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clerk.house.gov/evs/2019/roll696.x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nbcnews.com/politics/trump-impeachment-inquiry/white-house-refuses-turn-over-documents-democrats-impeachment-inquiry-n1063771"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www.whitehouse.gov/wp-content/uploads/2020/01/Trial-Memorandum-of-President-Donald-J.-Trump.pdf?smid=nytcore-ios-share" TargetMode="External"/><Relationship Id="rId2" Type="http://schemas.openxmlformats.org/officeDocument/2006/relationships/hyperlink" Target="https://intelligence.house.gov/uploadedfiles/in_re_president_trump_house_impeachment_trial_brief_and_sof_1.18.20.pdf"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whitehouse.gov/wp-content/uploads/2020/01/Answer-of-President-Donald-J.-Trump.pdf?utm_source=twitter&amp;utm_medium=social&amp;utm_campaign=w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whitehouse.gov/wp-content/uploads/2019/09/Unclassified09.2019.pdf" TargetMode="External"/><Relationship Id="rId2" Type="http://schemas.openxmlformats.org/officeDocument/2006/relationships/hyperlink" Target="https://intelligence.house.gov/uploadedfiles/20190812_-_whistleblower_complaint_unclass.pdf"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intelligence.house.gov/uploadedfiles/20191203_-_full_report___hpsci_impeachment_inquiry_-_20191203.pdf" TargetMode="External"/><Relationship Id="rId7" Type="http://schemas.openxmlformats.org/officeDocument/2006/relationships/image" Target="../media/image10.png"/><Relationship Id="rId2" Type="http://schemas.openxmlformats.org/officeDocument/2006/relationships/hyperlink" Target="https://intelligence.house.gov/defendourdemocracy/" TargetMode="External"/><Relationship Id="rId1" Type="http://schemas.openxmlformats.org/officeDocument/2006/relationships/slideLayout" Target="../slideLayouts/slideLayout2.xml"/><Relationship Id="rId6" Type="http://schemas.openxmlformats.org/officeDocument/2006/relationships/hyperlink" Target="https://docs.house.gov/meetings/IG/IG00/CPRT-116-IG00-D006.pdf" TargetMode="External"/><Relationship Id="rId5" Type="http://schemas.openxmlformats.org/officeDocument/2006/relationships/hyperlink" Target="https://docs.house.gov/meetings/IG/IG00/CPRT-116-IG00-D011.pdf" TargetMode="External"/><Relationship Id="rId4" Type="http://schemas.openxmlformats.org/officeDocument/2006/relationships/hyperlink" Target="https://docs.house.gov/meetings/IG/IG00/CPRT-116-IG00-D010.pdf" TargetMode="Externa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Impeachment of Donald Trump</a:t>
            </a:r>
            <a:br>
              <a:rPr lang="en-US" dirty="0">
                <a:latin typeface="Arial Black" panose="020B0A04020102020204" pitchFamily="34" charset="0"/>
              </a:rPr>
            </a:br>
            <a:r>
              <a:rPr lang="en-US" dirty="0">
                <a:latin typeface="Arial Black" panose="020B0A04020102020204" pitchFamily="34" charset="0"/>
              </a:rPr>
              <a:t>2019-2020</a:t>
            </a:r>
            <a:endParaRPr lang="en-US" dirty="0"/>
          </a:p>
        </p:txBody>
      </p:sp>
      <p:pic>
        <p:nvPicPr>
          <p:cNvPr id="4" name="Content Placeholder 3"/>
          <p:cNvPicPr>
            <a:picLocks noGrp="1" noChangeAspect="1"/>
          </p:cNvPicPr>
          <p:nvPr>
            <p:ph idx="1"/>
          </p:nvPr>
        </p:nvPicPr>
        <p:blipFill>
          <a:blip r:embed="rId2"/>
          <a:stretch>
            <a:fillRect/>
          </a:stretch>
        </p:blipFill>
        <p:spPr>
          <a:xfrm>
            <a:off x="4378367" y="1825625"/>
            <a:ext cx="3435266" cy="4351338"/>
          </a:xfrm>
          <a:prstGeom prst="rect">
            <a:avLst/>
          </a:prstGeom>
        </p:spPr>
      </p:pic>
    </p:spTree>
    <p:extLst>
      <p:ext uri="{BB962C8B-B14F-4D97-AF65-F5344CB8AC3E}">
        <p14:creationId xmlns:p14="http://schemas.microsoft.com/office/powerpoint/2010/main" val="1439288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5793"/>
          </a:xfrm>
        </p:spPr>
        <p:txBody>
          <a:bodyPr/>
          <a:lstStyle/>
          <a:p>
            <a:r>
              <a:rPr lang="en-US" dirty="0" smtClean="0">
                <a:latin typeface="Arial Black" panose="020B0A04020102020204" pitchFamily="34" charset="0"/>
              </a:rPr>
              <a:t>House Intelligence Committee</a:t>
            </a:r>
            <a:endParaRPr lang="en-US" dirty="0">
              <a:latin typeface="Arial Black" panose="020B0A04020102020204" pitchFamily="34" charset="0"/>
            </a:endParaRPr>
          </a:p>
        </p:txBody>
      </p:sp>
      <p:sp>
        <p:nvSpPr>
          <p:cNvPr id="3" name="Content Placeholder 2"/>
          <p:cNvSpPr>
            <a:spLocks noGrp="1"/>
          </p:cNvSpPr>
          <p:nvPr>
            <p:ph idx="1"/>
          </p:nvPr>
        </p:nvSpPr>
        <p:spPr>
          <a:xfrm>
            <a:off x="838200" y="1484555"/>
            <a:ext cx="10515600" cy="4692408"/>
          </a:xfrm>
        </p:spPr>
        <p:txBody>
          <a:bodyPr/>
          <a:lstStyle/>
          <a:p>
            <a:pPr marL="0" indent="0">
              <a:buNone/>
            </a:pPr>
            <a:r>
              <a:rPr lang="en-US" sz="3200" b="1" u="sng" dirty="0">
                <a:hlinkClick r:id="rId2"/>
              </a:rPr>
              <a:t>Ambassador Marie </a:t>
            </a:r>
            <a:r>
              <a:rPr lang="en-US" sz="3200" b="1" u="sng" dirty="0" err="1" smtClean="0">
                <a:hlinkClick r:id="rId2"/>
              </a:rPr>
              <a:t>Yovanovitch</a:t>
            </a:r>
            <a:endParaRPr lang="en-US" sz="3200" b="1" u="sng" dirty="0"/>
          </a:p>
          <a:p>
            <a:pPr marL="0" indent="0">
              <a:buNone/>
            </a:pPr>
            <a:r>
              <a:rPr lang="en-US" sz="3200" b="1" dirty="0" smtClean="0"/>
              <a:t>Former US Ambassador to Ukraine</a:t>
            </a:r>
          </a:p>
          <a:p>
            <a:pPr marL="0" indent="0">
              <a:buNone/>
            </a:pPr>
            <a:endParaRPr lang="en-US" b="1" u="sng" dirty="0"/>
          </a:p>
          <a:p>
            <a:pPr marL="0" indent="0">
              <a:buNone/>
            </a:pPr>
            <a:endParaRPr lang="en-US" dirty="0"/>
          </a:p>
        </p:txBody>
      </p:sp>
      <p:pic>
        <p:nvPicPr>
          <p:cNvPr id="4" name="Picture 3"/>
          <p:cNvPicPr>
            <a:picLocks noChangeAspect="1"/>
          </p:cNvPicPr>
          <p:nvPr/>
        </p:nvPicPr>
        <p:blipFill>
          <a:blip r:embed="rId3"/>
          <a:stretch>
            <a:fillRect/>
          </a:stretch>
        </p:blipFill>
        <p:spPr>
          <a:xfrm>
            <a:off x="3016623" y="2905686"/>
            <a:ext cx="6158753" cy="3529460"/>
          </a:xfrm>
          <a:prstGeom prst="rect">
            <a:avLst/>
          </a:prstGeom>
        </p:spPr>
      </p:pic>
    </p:spTree>
    <p:extLst>
      <p:ext uri="{BB962C8B-B14F-4D97-AF65-F5344CB8AC3E}">
        <p14:creationId xmlns:p14="http://schemas.microsoft.com/office/powerpoint/2010/main" val="163890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7B0A-AB7A-49B2-83E3-D661100E3935}"/>
              </a:ext>
            </a:extLst>
          </p:cNvPr>
          <p:cNvSpPr>
            <a:spLocks noGrp="1"/>
          </p:cNvSpPr>
          <p:nvPr>
            <p:ph type="title"/>
          </p:nvPr>
        </p:nvSpPr>
        <p:spPr/>
        <p:txBody>
          <a:bodyPr/>
          <a:lstStyle/>
          <a:p>
            <a:r>
              <a:rPr lang="en-US" b="1" dirty="0">
                <a:latin typeface="Arial Black" panose="020B0A04020102020204" pitchFamily="34" charset="0"/>
              </a:rPr>
              <a:t>Rudolph Giuliani</a:t>
            </a:r>
          </a:p>
        </p:txBody>
      </p:sp>
      <p:sp>
        <p:nvSpPr>
          <p:cNvPr id="5" name="Content Placeholder 4">
            <a:extLst>
              <a:ext uri="{FF2B5EF4-FFF2-40B4-BE49-F238E27FC236}">
                <a16:creationId xmlns:a16="http://schemas.microsoft.com/office/drawing/2014/main" id="{DBE129FA-AD2B-4117-BC5C-2906CA5A225A}"/>
              </a:ext>
            </a:extLst>
          </p:cNvPr>
          <p:cNvSpPr>
            <a:spLocks noGrp="1"/>
          </p:cNvSpPr>
          <p:nvPr>
            <p:ph idx="1"/>
          </p:nvPr>
        </p:nvSpPr>
        <p:spPr>
          <a:xfrm>
            <a:off x="838200" y="1442333"/>
            <a:ext cx="10515600" cy="5050542"/>
          </a:xfrm>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b="1"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VP Pence, Igor </a:t>
            </a:r>
            <a:r>
              <a:rPr lang="en-US" b="1" dirty="0" err="1">
                <a:latin typeface="Times New Roman" panose="02020603050405020304" pitchFamily="18" charset="0"/>
                <a:cs typeface="Times New Roman" panose="02020603050405020304" pitchFamily="18" charset="0"/>
              </a:rPr>
              <a:t>Fruman</a:t>
            </a:r>
            <a:r>
              <a:rPr lang="en-US" b="1" dirty="0">
                <a:latin typeface="Times New Roman" panose="02020603050405020304" pitchFamily="18" charset="0"/>
                <a:cs typeface="Times New Roman" panose="02020603050405020304" pitchFamily="18" charset="0"/>
              </a:rPr>
              <a:t>, Lev </a:t>
            </a:r>
            <a:r>
              <a:rPr lang="en-US" b="1" dirty="0" err="1">
                <a:latin typeface="Times New Roman" panose="02020603050405020304" pitchFamily="18" charset="0"/>
                <a:cs typeface="Times New Roman" panose="02020603050405020304" pitchFamily="18" charset="0"/>
              </a:rPr>
              <a:t>Parnas</a:t>
            </a:r>
            <a:r>
              <a:rPr lang="en-US" b="1" dirty="0">
                <a:latin typeface="Times New Roman" panose="02020603050405020304" pitchFamily="18" charset="0"/>
                <a:cs typeface="Times New Roman" panose="02020603050405020304" pitchFamily="18" charset="0"/>
              </a:rPr>
              <a:t>, Pres. Trump, Mayor Giuliani</a:t>
            </a:r>
          </a:p>
          <a:p>
            <a:pPr marL="0" indent="0">
              <a:buNone/>
            </a:pP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Fruman</a:t>
            </a:r>
            <a:r>
              <a:rPr lang="en-US" b="1" dirty="0">
                <a:latin typeface="Times New Roman" panose="02020603050405020304" pitchFamily="18" charset="0"/>
                <a:cs typeface="Times New Roman" panose="02020603050405020304" pitchFamily="18" charset="0"/>
              </a:rPr>
              <a:t> and </a:t>
            </a:r>
            <a:r>
              <a:rPr lang="en-US" b="1" dirty="0" err="1">
                <a:latin typeface="Times New Roman" panose="02020603050405020304" pitchFamily="18" charset="0"/>
                <a:cs typeface="Times New Roman" panose="02020603050405020304" pitchFamily="18" charset="0"/>
              </a:rPr>
              <a:t>Parnas</a:t>
            </a:r>
            <a:r>
              <a:rPr lang="en-US" b="1" dirty="0">
                <a:latin typeface="Times New Roman" panose="02020603050405020304" pitchFamily="18" charset="0"/>
                <a:cs typeface="Times New Roman" panose="02020603050405020304" pitchFamily="18" charset="0"/>
              </a:rPr>
              <a:t> indicted for campaign finance violations)</a:t>
            </a:r>
          </a:p>
        </p:txBody>
      </p:sp>
      <p:pic>
        <p:nvPicPr>
          <p:cNvPr id="6" name="Picture 5">
            <a:extLst>
              <a:ext uri="{FF2B5EF4-FFF2-40B4-BE49-F238E27FC236}">
                <a16:creationId xmlns:a16="http://schemas.microsoft.com/office/drawing/2014/main" id="{03B915B1-00B9-4B57-B2DB-2F639EB6E44B}"/>
              </a:ext>
            </a:extLst>
          </p:cNvPr>
          <p:cNvPicPr>
            <a:picLocks noChangeAspect="1"/>
          </p:cNvPicPr>
          <p:nvPr/>
        </p:nvPicPr>
        <p:blipFill>
          <a:blip r:embed="rId2"/>
          <a:stretch>
            <a:fillRect/>
          </a:stretch>
        </p:blipFill>
        <p:spPr>
          <a:xfrm>
            <a:off x="2787599" y="1566511"/>
            <a:ext cx="7023201" cy="3488090"/>
          </a:xfrm>
          <a:prstGeom prst="rect">
            <a:avLst/>
          </a:prstGeom>
        </p:spPr>
      </p:pic>
    </p:spTree>
    <p:extLst>
      <p:ext uri="{BB962C8B-B14F-4D97-AF65-F5344CB8AC3E}">
        <p14:creationId xmlns:p14="http://schemas.microsoft.com/office/powerpoint/2010/main" val="293544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2780-5320-45ED-B12E-728AF440C5F1}"/>
              </a:ext>
            </a:extLst>
          </p:cNvPr>
          <p:cNvSpPr>
            <a:spLocks noGrp="1"/>
          </p:cNvSpPr>
          <p:nvPr>
            <p:ph type="title"/>
          </p:nvPr>
        </p:nvSpPr>
        <p:spPr>
          <a:xfrm>
            <a:off x="838200" y="365125"/>
            <a:ext cx="10515600" cy="1057275"/>
          </a:xfrm>
        </p:spPr>
        <p:txBody>
          <a:bodyPr/>
          <a:lstStyle/>
          <a:p>
            <a:r>
              <a:rPr lang="en-US" dirty="0">
                <a:latin typeface="Arial Black" panose="020B0A04020102020204" pitchFamily="34" charset="0"/>
              </a:rPr>
              <a:t>House Judiciary Committee</a:t>
            </a:r>
          </a:p>
        </p:txBody>
      </p:sp>
      <p:sp>
        <p:nvSpPr>
          <p:cNvPr id="3" name="Content Placeholder 2">
            <a:extLst>
              <a:ext uri="{FF2B5EF4-FFF2-40B4-BE49-F238E27FC236}">
                <a16:creationId xmlns:a16="http://schemas.microsoft.com/office/drawing/2014/main" id="{1065754D-6600-41E5-85F1-C537C6A179BF}"/>
              </a:ext>
            </a:extLst>
          </p:cNvPr>
          <p:cNvSpPr>
            <a:spLocks noGrp="1"/>
          </p:cNvSpPr>
          <p:nvPr>
            <p:ph idx="1"/>
          </p:nvPr>
        </p:nvSpPr>
        <p:spPr>
          <a:xfrm>
            <a:off x="838200" y="1422400"/>
            <a:ext cx="11049000" cy="4754563"/>
          </a:xfrm>
        </p:spPr>
        <p:txBody>
          <a:bodyPr/>
          <a:lstStyle/>
          <a:p>
            <a:pPr marL="0" indent="0">
              <a:buNone/>
            </a:pPr>
            <a:r>
              <a:rPr lang="en-US" b="1" dirty="0">
                <a:hlinkClick r:id="rId2"/>
              </a:rPr>
              <a:t>Hearings</a:t>
            </a:r>
            <a:endParaRPr lang="en-US" b="1" dirty="0"/>
          </a:p>
          <a:p>
            <a:pPr marL="0" indent="0">
              <a:buNone/>
            </a:pPr>
            <a:r>
              <a:rPr lang="en-US" b="1" u="sng" dirty="0">
                <a:hlinkClick r:id="rId3"/>
              </a:rPr>
              <a:t>Impeachment Report</a:t>
            </a:r>
            <a:r>
              <a:rPr lang="en-US" b="1" dirty="0"/>
              <a:t>,</a:t>
            </a:r>
            <a:r>
              <a:rPr lang="en-US" dirty="0"/>
              <a:t> December 13, 2019</a:t>
            </a:r>
          </a:p>
          <a:p>
            <a:pPr marL="0" indent="0">
              <a:buNone/>
            </a:pPr>
            <a:endParaRPr lang="en-US" dirty="0"/>
          </a:p>
          <a:p>
            <a:pPr marL="0" indent="0">
              <a:buNone/>
            </a:pPr>
            <a:r>
              <a:rPr lang="en-US" dirty="0"/>
              <a:t>Chair Jerold Nadler (D-NY)	          Ranking Member Doug Collins (R-GA)</a:t>
            </a:r>
          </a:p>
          <a:p>
            <a:endParaRPr lang="en-US" dirty="0"/>
          </a:p>
        </p:txBody>
      </p:sp>
      <p:pic>
        <p:nvPicPr>
          <p:cNvPr id="4" name="Picture 3">
            <a:extLst>
              <a:ext uri="{FF2B5EF4-FFF2-40B4-BE49-F238E27FC236}">
                <a16:creationId xmlns:a16="http://schemas.microsoft.com/office/drawing/2014/main" id="{4201B914-8423-4333-B795-7FC6F95492C0}"/>
              </a:ext>
            </a:extLst>
          </p:cNvPr>
          <p:cNvPicPr>
            <a:picLocks noChangeAspect="1"/>
          </p:cNvPicPr>
          <p:nvPr/>
        </p:nvPicPr>
        <p:blipFill>
          <a:blip r:embed="rId4"/>
          <a:stretch>
            <a:fillRect/>
          </a:stretch>
        </p:blipFill>
        <p:spPr>
          <a:xfrm>
            <a:off x="838200" y="3799681"/>
            <a:ext cx="3797300" cy="2559069"/>
          </a:xfrm>
          <a:prstGeom prst="rect">
            <a:avLst/>
          </a:prstGeom>
        </p:spPr>
      </p:pic>
      <p:pic>
        <p:nvPicPr>
          <p:cNvPr id="5" name="Picture 4">
            <a:extLst>
              <a:ext uri="{FF2B5EF4-FFF2-40B4-BE49-F238E27FC236}">
                <a16:creationId xmlns:a16="http://schemas.microsoft.com/office/drawing/2014/main" id="{EC9CF2D1-1723-4B54-B228-63D83FEFC21A}"/>
              </a:ext>
            </a:extLst>
          </p:cNvPr>
          <p:cNvPicPr>
            <a:picLocks noChangeAspect="1"/>
          </p:cNvPicPr>
          <p:nvPr/>
        </p:nvPicPr>
        <p:blipFill>
          <a:blip r:embed="rId5"/>
          <a:stretch>
            <a:fillRect/>
          </a:stretch>
        </p:blipFill>
        <p:spPr>
          <a:xfrm>
            <a:off x="7646221" y="3643348"/>
            <a:ext cx="3282950" cy="2849527"/>
          </a:xfrm>
          <a:prstGeom prst="rect">
            <a:avLst/>
          </a:prstGeom>
        </p:spPr>
      </p:pic>
    </p:spTree>
    <p:extLst>
      <p:ext uri="{BB962C8B-B14F-4D97-AF65-F5344CB8AC3E}">
        <p14:creationId xmlns:p14="http://schemas.microsoft.com/office/powerpoint/2010/main" val="496251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A431-8851-4C9C-97EC-D883456BEE10}"/>
              </a:ext>
            </a:extLst>
          </p:cNvPr>
          <p:cNvSpPr>
            <a:spLocks noGrp="1"/>
          </p:cNvSpPr>
          <p:nvPr>
            <p:ph type="title"/>
          </p:nvPr>
        </p:nvSpPr>
        <p:spPr/>
        <p:txBody>
          <a:bodyPr/>
          <a:lstStyle/>
          <a:p>
            <a:r>
              <a:rPr lang="en-US" dirty="0">
                <a:latin typeface="Arial Black" panose="020B0A04020102020204" pitchFamily="34" charset="0"/>
              </a:rPr>
              <a:t>Trump Impeached  </a:t>
            </a:r>
            <a:br>
              <a:rPr lang="en-US" dirty="0">
                <a:latin typeface="Arial Black" panose="020B0A04020102020204" pitchFamily="34" charset="0"/>
              </a:rPr>
            </a:br>
            <a:r>
              <a:rPr lang="en-US" sz="3600" dirty="0">
                <a:latin typeface="Arial Black" panose="020B0A04020102020204" pitchFamily="34" charset="0"/>
              </a:rPr>
              <a:t>December 18, 2019</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71271CBD-B9B8-4C91-A7F3-D26735DEB5EE}"/>
              </a:ext>
            </a:extLst>
          </p:cNvPr>
          <p:cNvSpPr>
            <a:spLocks noGrp="1"/>
          </p:cNvSpPr>
          <p:nvPr>
            <p:ph idx="1"/>
          </p:nvPr>
        </p:nvSpPr>
        <p:spPr/>
        <p:txBody>
          <a:bodyPr/>
          <a:lstStyle/>
          <a:p>
            <a:r>
              <a:rPr lang="en-US" dirty="0"/>
              <a:t> </a:t>
            </a:r>
            <a:r>
              <a:rPr lang="en-US" sz="3200" b="1" u="sng" dirty="0">
                <a:hlinkClick r:id="rId2"/>
              </a:rPr>
              <a:t>Articles of Impeachment</a:t>
            </a:r>
            <a:r>
              <a:rPr lang="en-US" sz="3200" dirty="0"/>
              <a:t> against President Donald Trump</a:t>
            </a:r>
          </a:p>
          <a:p>
            <a:pPr lvl="1"/>
            <a:r>
              <a:rPr lang="en-US" sz="2800" dirty="0"/>
              <a:t>December 10, 2019 </a:t>
            </a:r>
          </a:p>
          <a:p>
            <a:r>
              <a:rPr lang="en-US" sz="3200" b="1" dirty="0">
                <a:hlinkClick r:id="rId3"/>
              </a:rPr>
              <a:t>Vote</a:t>
            </a:r>
            <a:r>
              <a:rPr lang="en-US" sz="3200" dirty="0"/>
              <a:t> on Article One: Abuse of Power (230-197)</a:t>
            </a:r>
          </a:p>
          <a:p>
            <a:pPr lvl="1"/>
            <a:r>
              <a:rPr lang="en-US" sz="2800" dirty="0"/>
              <a:t>December 18, 2019</a:t>
            </a:r>
          </a:p>
          <a:p>
            <a:r>
              <a:rPr lang="en-US" sz="3200" b="1" u="sng" dirty="0">
                <a:hlinkClick r:id="rId4"/>
              </a:rPr>
              <a:t>Vote</a:t>
            </a:r>
            <a:r>
              <a:rPr lang="en-US" sz="3200" dirty="0"/>
              <a:t> on Article Two: </a:t>
            </a:r>
          </a:p>
          <a:p>
            <a:pPr marL="0" indent="0">
              <a:buNone/>
            </a:pPr>
            <a:r>
              <a:rPr lang="en-US" sz="3200" dirty="0"/>
              <a:t>Obstruction of </a:t>
            </a:r>
            <a:r>
              <a:rPr lang="en-US" sz="3200" dirty="0" smtClean="0"/>
              <a:t>Congress </a:t>
            </a:r>
            <a:r>
              <a:rPr lang="en-US" sz="3200" dirty="0"/>
              <a:t>(229-198)</a:t>
            </a:r>
          </a:p>
          <a:p>
            <a:pPr lvl="1"/>
            <a:r>
              <a:rPr lang="en-US" sz="2800" dirty="0"/>
              <a:t>December 18, 2019</a:t>
            </a:r>
          </a:p>
        </p:txBody>
      </p:sp>
      <p:pic>
        <p:nvPicPr>
          <p:cNvPr id="4" name="Picture 3">
            <a:extLst>
              <a:ext uri="{FF2B5EF4-FFF2-40B4-BE49-F238E27FC236}">
                <a16:creationId xmlns:a16="http://schemas.microsoft.com/office/drawing/2014/main" id="{86636AD4-256E-4F59-AA23-778F00C225EE}"/>
              </a:ext>
            </a:extLst>
          </p:cNvPr>
          <p:cNvPicPr>
            <a:picLocks noChangeAspect="1"/>
          </p:cNvPicPr>
          <p:nvPr/>
        </p:nvPicPr>
        <p:blipFill>
          <a:blip r:embed="rId5"/>
          <a:stretch>
            <a:fillRect/>
          </a:stretch>
        </p:blipFill>
        <p:spPr>
          <a:xfrm>
            <a:off x="6820348" y="3633602"/>
            <a:ext cx="5123628" cy="2831745"/>
          </a:xfrm>
          <a:prstGeom prst="rect">
            <a:avLst/>
          </a:prstGeom>
        </p:spPr>
      </p:pic>
    </p:spTree>
    <p:extLst>
      <p:ext uri="{BB962C8B-B14F-4D97-AF65-F5344CB8AC3E}">
        <p14:creationId xmlns:p14="http://schemas.microsoft.com/office/powerpoint/2010/main" val="1249983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A393-5FB3-471E-824C-C7F85CB70FA2}"/>
              </a:ext>
            </a:extLst>
          </p:cNvPr>
          <p:cNvSpPr>
            <a:spLocks noGrp="1"/>
          </p:cNvSpPr>
          <p:nvPr>
            <p:ph type="title"/>
          </p:nvPr>
        </p:nvSpPr>
        <p:spPr/>
        <p:txBody>
          <a:bodyPr/>
          <a:lstStyle/>
          <a:p>
            <a:r>
              <a:rPr lang="en-US" b="1" dirty="0"/>
              <a:t>House Vote to Send Articles of Impeachment to Senate: January 15, 2020</a:t>
            </a:r>
          </a:p>
        </p:txBody>
      </p:sp>
      <p:sp>
        <p:nvSpPr>
          <p:cNvPr id="3" name="Content Placeholder 2">
            <a:extLst>
              <a:ext uri="{FF2B5EF4-FFF2-40B4-BE49-F238E27FC236}">
                <a16:creationId xmlns:a16="http://schemas.microsoft.com/office/drawing/2014/main" id="{7680080B-9FB4-4D4F-A565-8D7F0909E6D1}"/>
              </a:ext>
            </a:extLst>
          </p:cNvPr>
          <p:cNvSpPr>
            <a:spLocks noGrp="1"/>
          </p:cNvSpPr>
          <p:nvPr>
            <p:ph idx="1"/>
          </p:nvPr>
        </p:nvSpPr>
        <p:spPr>
          <a:xfrm>
            <a:off x="838200" y="1825625"/>
            <a:ext cx="10515600" cy="4667250"/>
          </a:xfrm>
        </p:spPr>
        <p:txBody>
          <a:bodyPr>
            <a:normAutofit/>
          </a:bodyPr>
          <a:lstStyle/>
          <a:p>
            <a:pPr marL="0" indent="0">
              <a:buNone/>
            </a:pPr>
            <a:r>
              <a:rPr lang="en-US" b="1" dirty="0"/>
              <a:t>House Impeachment Managers</a:t>
            </a:r>
          </a:p>
          <a:p>
            <a:r>
              <a:rPr lang="en-US" dirty="0"/>
              <a:t>Adam Schiff, D-CA</a:t>
            </a:r>
          </a:p>
          <a:p>
            <a:r>
              <a:rPr lang="en-US" dirty="0"/>
              <a:t>Jerold Nadler, </a:t>
            </a:r>
            <a:r>
              <a:rPr lang="en-US" dirty="0" smtClean="0"/>
              <a:t>D-NY</a:t>
            </a:r>
            <a:endParaRPr lang="en-US" dirty="0"/>
          </a:p>
          <a:p>
            <a:r>
              <a:rPr lang="en-US" dirty="0"/>
              <a:t>Hakeem Jeffries, D-NY</a:t>
            </a:r>
          </a:p>
          <a:p>
            <a:r>
              <a:rPr lang="en-US" dirty="0"/>
              <a:t>Val </a:t>
            </a:r>
            <a:r>
              <a:rPr lang="en-US" dirty="0" err="1"/>
              <a:t>Demings</a:t>
            </a:r>
            <a:r>
              <a:rPr lang="en-US" dirty="0"/>
              <a:t>, D-FL </a:t>
            </a:r>
          </a:p>
          <a:p>
            <a:r>
              <a:rPr lang="en-US" dirty="0"/>
              <a:t>Zoe Lofgren, D-CA</a:t>
            </a:r>
          </a:p>
          <a:p>
            <a:r>
              <a:rPr lang="en-US" dirty="0"/>
              <a:t>Jason Crow, D-CO</a:t>
            </a:r>
          </a:p>
          <a:p>
            <a:r>
              <a:rPr lang="en-US" dirty="0"/>
              <a:t>Sylvia Garcia, D-TX				Rep. Schiff</a:t>
            </a:r>
          </a:p>
          <a:p>
            <a:pPr marL="1828800" lvl="4" indent="0">
              <a:buNone/>
            </a:pPr>
            <a:r>
              <a:rPr lang="en-US" dirty="0"/>
              <a:t>					</a:t>
            </a:r>
            <a:r>
              <a:rPr lang="en-US" sz="2800" dirty="0"/>
              <a:t>Intel Committee Chair</a:t>
            </a:r>
            <a:endParaRPr lang="en-US" dirty="0"/>
          </a:p>
        </p:txBody>
      </p:sp>
      <p:pic>
        <p:nvPicPr>
          <p:cNvPr id="4" name="Picture 3">
            <a:extLst>
              <a:ext uri="{FF2B5EF4-FFF2-40B4-BE49-F238E27FC236}">
                <a16:creationId xmlns:a16="http://schemas.microsoft.com/office/drawing/2014/main" id="{C8EEAF25-ACC7-483C-8406-ED2B1C2C2F7C}"/>
              </a:ext>
            </a:extLst>
          </p:cNvPr>
          <p:cNvPicPr>
            <a:picLocks noChangeAspect="1"/>
          </p:cNvPicPr>
          <p:nvPr/>
        </p:nvPicPr>
        <p:blipFill>
          <a:blip r:embed="rId2"/>
          <a:stretch>
            <a:fillRect/>
          </a:stretch>
        </p:blipFill>
        <p:spPr>
          <a:xfrm>
            <a:off x="6921663" y="2018068"/>
            <a:ext cx="2770978" cy="3273425"/>
          </a:xfrm>
          <a:prstGeom prst="rect">
            <a:avLst/>
          </a:prstGeom>
        </p:spPr>
      </p:pic>
    </p:spTree>
    <p:extLst>
      <p:ext uri="{BB962C8B-B14F-4D97-AF65-F5344CB8AC3E}">
        <p14:creationId xmlns:p14="http://schemas.microsoft.com/office/powerpoint/2010/main" val="1361595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46297-B196-419A-8AC3-940CA6CCD29F}"/>
              </a:ext>
            </a:extLst>
          </p:cNvPr>
          <p:cNvSpPr>
            <a:spLocks noGrp="1"/>
          </p:cNvSpPr>
          <p:nvPr>
            <p:ph type="title"/>
          </p:nvPr>
        </p:nvSpPr>
        <p:spPr/>
        <p:txBody>
          <a:bodyPr/>
          <a:lstStyle/>
          <a:p>
            <a:r>
              <a:rPr lang="en-US" b="1" dirty="0">
                <a:latin typeface="Arial Black" panose="020B0A04020102020204" pitchFamily="34" charset="0"/>
              </a:rPr>
              <a:t>Trump Response</a:t>
            </a:r>
          </a:p>
        </p:txBody>
      </p:sp>
      <p:sp>
        <p:nvSpPr>
          <p:cNvPr id="3" name="Content Placeholder 2">
            <a:extLst>
              <a:ext uri="{FF2B5EF4-FFF2-40B4-BE49-F238E27FC236}">
                <a16:creationId xmlns:a16="http://schemas.microsoft.com/office/drawing/2014/main" id="{263C8CA3-6D3F-45F3-B514-AA64920DF221}"/>
              </a:ext>
            </a:extLst>
          </p:cNvPr>
          <p:cNvSpPr>
            <a:spLocks noGrp="1"/>
          </p:cNvSpPr>
          <p:nvPr>
            <p:ph idx="1"/>
          </p:nvPr>
        </p:nvSpPr>
        <p:spPr/>
        <p:txBody>
          <a:bodyPr/>
          <a:lstStyle/>
          <a:p>
            <a:r>
              <a:rPr lang="en-US" b="1" dirty="0"/>
              <a:t>Refusal to allow witness testimony</a:t>
            </a:r>
          </a:p>
          <a:p>
            <a:r>
              <a:rPr lang="en-US" b="1" dirty="0">
                <a:hlinkClick r:id="rId2"/>
              </a:rPr>
              <a:t>Refusal to turn over documents</a:t>
            </a:r>
            <a:endParaRPr lang="en-US" b="1" dirty="0"/>
          </a:p>
        </p:txBody>
      </p:sp>
      <p:pic>
        <p:nvPicPr>
          <p:cNvPr id="5" name="Picture 4">
            <a:extLst>
              <a:ext uri="{FF2B5EF4-FFF2-40B4-BE49-F238E27FC236}">
                <a16:creationId xmlns:a16="http://schemas.microsoft.com/office/drawing/2014/main" id="{505B9099-2F1F-470D-81B0-0628E78318E3}"/>
              </a:ext>
            </a:extLst>
          </p:cNvPr>
          <p:cNvPicPr>
            <a:picLocks noChangeAspect="1"/>
          </p:cNvPicPr>
          <p:nvPr/>
        </p:nvPicPr>
        <p:blipFill>
          <a:blip r:embed="rId3"/>
          <a:stretch>
            <a:fillRect/>
          </a:stretch>
        </p:blipFill>
        <p:spPr>
          <a:xfrm>
            <a:off x="6096000" y="3233737"/>
            <a:ext cx="5258719" cy="3078163"/>
          </a:xfrm>
          <a:prstGeom prst="rect">
            <a:avLst/>
          </a:prstGeom>
        </p:spPr>
      </p:pic>
      <p:pic>
        <p:nvPicPr>
          <p:cNvPr id="6" name="Picture 5">
            <a:extLst>
              <a:ext uri="{FF2B5EF4-FFF2-40B4-BE49-F238E27FC236}">
                <a16:creationId xmlns:a16="http://schemas.microsoft.com/office/drawing/2014/main" id="{7473E092-BC17-4157-8143-32DB3EA8DCBA}"/>
              </a:ext>
            </a:extLst>
          </p:cNvPr>
          <p:cNvPicPr>
            <a:picLocks noChangeAspect="1"/>
          </p:cNvPicPr>
          <p:nvPr/>
        </p:nvPicPr>
        <p:blipFill>
          <a:blip r:embed="rId4"/>
          <a:stretch>
            <a:fillRect/>
          </a:stretch>
        </p:blipFill>
        <p:spPr>
          <a:xfrm>
            <a:off x="837281" y="3429001"/>
            <a:ext cx="4750719" cy="2747962"/>
          </a:xfrm>
          <a:prstGeom prst="rect">
            <a:avLst/>
          </a:prstGeom>
        </p:spPr>
      </p:pic>
    </p:spTree>
    <p:extLst>
      <p:ext uri="{BB962C8B-B14F-4D97-AF65-F5344CB8AC3E}">
        <p14:creationId xmlns:p14="http://schemas.microsoft.com/office/powerpoint/2010/main" val="1391624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6302-E7E4-425C-BB44-D37CBFC96CEE}"/>
              </a:ext>
            </a:extLst>
          </p:cNvPr>
          <p:cNvSpPr>
            <a:spLocks noGrp="1"/>
          </p:cNvSpPr>
          <p:nvPr>
            <p:ph type="title"/>
          </p:nvPr>
        </p:nvSpPr>
        <p:spPr>
          <a:xfrm>
            <a:off x="838200" y="365125"/>
            <a:ext cx="10515600" cy="904875"/>
          </a:xfrm>
        </p:spPr>
        <p:txBody>
          <a:bodyPr/>
          <a:lstStyle/>
          <a:p>
            <a:r>
              <a:rPr lang="en-US" dirty="0">
                <a:latin typeface="Arial Black" panose="020B0A04020102020204" pitchFamily="34" charset="0"/>
              </a:rPr>
              <a:t>To the Senate</a:t>
            </a:r>
          </a:p>
        </p:txBody>
      </p:sp>
      <p:sp>
        <p:nvSpPr>
          <p:cNvPr id="3" name="Content Placeholder 2">
            <a:extLst>
              <a:ext uri="{FF2B5EF4-FFF2-40B4-BE49-F238E27FC236}">
                <a16:creationId xmlns:a16="http://schemas.microsoft.com/office/drawing/2014/main" id="{ED301EEC-2C8C-481A-8769-3C3B373B62C0}"/>
              </a:ext>
            </a:extLst>
          </p:cNvPr>
          <p:cNvSpPr>
            <a:spLocks noGrp="1"/>
          </p:cNvSpPr>
          <p:nvPr>
            <p:ph idx="1"/>
          </p:nvPr>
        </p:nvSpPr>
        <p:spPr>
          <a:xfrm>
            <a:off x="609600" y="1270000"/>
            <a:ext cx="10744200" cy="5222875"/>
          </a:xfrm>
        </p:spPr>
        <p:txBody>
          <a:bodyPr>
            <a:normAutofit/>
          </a:bodyPr>
          <a:lstStyle/>
          <a:p>
            <a:pPr marL="0" indent="0">
              <a:buNone/>
            </a:pPr>
            <a:endParaRPr lang="en-US" b="1" dirty="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Majority Leader   					Minority Leader</a:t>
            </a:r>
          </a:p>
          <a:p>
            <a:pPr marL="0" indent="0">
              <a:buNone/>
            </a:pPr>
            <a:r>
              <a:rPr lang="en-US" b="1" dirty="0">
                <a:latin typeface="Times New Roman" panose="02020603050405020304" pitchFamily="18" charset="0"/>
                <a:cs typeface="Times New Roman" panose="02020603050405020304" pitchFamily="18" charset="0"/>
              </a:rPr>
              <a:t>Mitch McConnell 	Chief Justice		Chuck Schumer</a:t>
            </a:r>
          </a:p>
          <a:p>
            <a:pPr marL="0" indent="0">
              <a:buNone/>
            </a:pPr>
            <a:r>
              <a:rPr lang="en-US" b="1" dirty="0">
                <a:latin typeface="Times New Roman" panose="02020603050405020304" pitchFamily="18" charset="0"/>
                <a:cs typeface="Times New Roman" panose="02020603050405020304" pitchFamily="18" charset="0"/>
              </a:rPr>
              <a:t>(R-KY) 			John Roberts		(D-NY)</a:t>
            </a:r>
          </a:p>
        </p:txBody>
      </p:sp>
      <p:pic>
        <p:nvPicPr>
          <p:cNvPr id="4" name="Picture 3">
            <a:extLst>
              <a:ext uri="{FF2B5EF4-FFF2-40B4-BE49-F238E27FC236}">
                <a16:creationId xmlns:a16="http://schemas.microsoft.com/office/drawing/2014/main" id="{8044B167-DE8B-491C-B9AA-2780F62F8688}"/>
              </a:ext>
            </a:extLst>
          </p:cNvPr>
          <p:cNvPicPr>
            <a:picLocks noChangeAspect="1"/>
          </p:cNvPicPr>
          <p:nvPr/>
        </p:nvPicPr>
        <p:blipFill>
          <a:blip r:embed="rId2"/>
          <a:stretch>
            <a:fillRect/>
          </a:stretch>
        </p:blipFill>
        <p:spPr>
          <a:xfrm>
            <a:off x="609601" y="1447800"/>
            <a:ext cx="2316479" cy="3200400"/>
          </a:xfrm>
          <a:prstGeom prst="rect">
            <a:avLst/>
          </a:prstGeom>
        </p:spPr>
      </p:pic>
      <p:pic>
        <p:nvPicPr>
          <p:cNvPr id="5" name="Picture 4">
            <a:extLst>
              <a:ext uri="{FF2B5EF4-FFF2-40B4-BE49-F238E27FC236}">
                <a16:creationId xmlns:a16="http://schemas.microsoft.com/office/drawing/2014/main" id="{B6F9D00F-54AD-432E-BF7D-4B8061124182}"/>
              </a:ext>
            </a:extLst>
          </p:cNvPr>
          <p:cNvPicPr>
            <a:picLocks noChangeAspect="1"/>
          </p:cNvPicPr>
          <p:nvPr/>
        </p:nvPicPr>
        <p:blipFill>
          <a:blip r:embed="rId3"/>
          <a:stretch>
            <a:fillRect/>
          </a:stretch>
        </p:blipFill>
        <p:spPr>
          <a:xfrm>
            <a:off x="8088889" y="1447800"/>
            <a:ext cx="2561182" cy="3200400"/>
          </a:xfrm>
          <a:prstGeom prst="rect">
            <a:avLst/>
          </a:prstGeom>
        </p:spPr>
      </p:pic>
      <p:pic>
        <p:nvPicPr>
          <p:cNvPr id="6" name="Picture 5">
            <a:extLst>
              <a:ext uri="{FF2B5EF4-FFF2-40B4-BE49-F238E27FC236}">
                <a16:creationId xmlns:a16="http://schemas.microsoft.com/office/drawing/2014/main" id="{00839FB7-8C73-433E-BED6-D28DE692C3D8}"/>
              </a:ext>
            </a:extLst>
          </p:cNvPr>
          <p:cNvPicPr>
            <a:picLocks noChangeAspect="1"/>
          </p:cNvPicPr>
          <p:nvPr/>
        </p:nvPicPr>
        <p:blipFill>
          <a:blip r:embed="rId4"/>
          <a:stretch>
            <a:fillRect/>
          </a:stretch>
        </p:blipFill>
        <p:spPr>
          <a:xfrm>
            <a:off x="3948689" y="1270000"/>
            <a:ext cx="3108327" cy="3911600"/>
          </a:xfrm>
          <a:prstGeom prst="rect">
            <a:avLst/>
          </a:prstGeom>
        </p:spPr>
      </p:pic>
    </p:spTree>
    <p:extLst>
      <p:ext uri="{BB962C8B-B14F-4D97-AF65-F5344CB8AC3E}">
        <p14:creationId xmlns:p14="http://schemas.microsoft.com/office/powerpoint/2010/main" val="3049867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1397"/>
          </a:xfrm>
        </p:spPr>
        <p:txBody>
          <a:bodyPr/>
          <a:lstStyle/>
          <a:p>
            <a:r>
              <a:rPr lang="en-US" dirty="0" smtClean="0">
                <a:latin typeface="Arial Black" panose="020B0A04020102020204" pitchFamily="34" charset="0"/>
              </a:rPr>
              <a:t>Starting Arguments</a:t>
            </a:r>
            <a:endParaRPr lang="en-US" dirty="0">
              <a:latin typeface="Arial Black" panose="020B0A04020102020204" pitchFamily="34" charset="0"/>
            </a:endParaRPr>
          </a:p>
        </p:txBody>
      </p:sp>
      <p:sp>
        <p:nvSpPr>
          <p:cNvPr id="3" name="Content Placeholder 2"/>
          <p:cNvSpPr>
            <a:spLocks noGrp="1"/>
          </p:cNvSpPr>
          <p:nvPr>
            <p:ph idx="1"/>
          </p:nvPr>
        </p:nvSpPr>
        <p:spPr>
          <a:xfrm>
            <a:off x="559398" y="1323191"/>
            <a:ext cx="10794402" cy="4853772"/>
          </a:xfrm>
        </p:spPr>
        <p:txBody>
          <a:bodyPr/>
          <a:lstStyle/>
          <a:p>
            <a:r>
              <a:rPr lang="en-US" dirty="0" smtClean="0">
                <a:latin typeface="Arial Black" panose="020B0A04020102020204" pitchFamily="34" charset="0"/>
                <a:hlinkClick r:id="rId2"/>
              </a:rPr>
              <a:t>House Impeachment Trial Memorandum</a:t>
            </a:r>
            <a:endParaRPr lang="en-US" dirty="0" smtClean="0">
              <a:latin typeface="Arial Black" panose="020B0A04020102020204" pitchFamily="34" charset="0"/>
            </a:endParaRPr>
          </a:p>
          <a:p>
            <a:r>
              <a:rPr lang="en-US" dirty="0" smtClean="0">
                <a:latin typeface="Arial Black" panose="020B0A04020102020204" pitchFamily="34" charset="0"/>
              </a:rPr>
              <a:t>Trump </a:t>
            </a:r>
            <a:r>
              <a:rPr lang="en-US" dirty="0" smtClean="0">
                <a:latin typeface="Arial Black" panose="020B0A04020102020204" pitchFamily="34" charset="0"/>
                <a:hlinkClick r:id="rId3"/>
              </a:rPr>
              <a:t>White House Trial Memorandum</a:t>
            </a:r>
            <a:endParaRPr lang="en-US" dirty="0" smtClean="0">
              <a:latin typeface="Arial Black" panose="020B0A04020102020204" pitchFamily="34" charset="0"/>
            </a:endParaRPr>
          </a:p>
          <a:p>
            <a:r>
              <a:rPr lang="en-US" dirty="0" smtClean="0">
                <a:latin typeface="Arial Black" panose="020B0A04020102020204" pitchFamily="34" charset="0"/>
                <a:hlinkClick r:id="rId4"/>
              </a:rPr>
              <a:t>President Trump’s Response</a:t>
            </a:r>
            <a:endParaRPr lang="en-US" dirty="0" smtClean="0">
              <a:latin typeface="Arial Black" panose="020B0A04020102020204" pitchFamily="34" charset="0"/>
            </a:endParaRPr>
          </a:p>
          <a:p>
            <a:endParaRPr lang="en-US" dirty="0">
              <a:latin typeface="Arial Black" panose="020B0A04020102020204" pitchFamily="34" charset="0"/>
            </a:endParaRPr>
          </a:p>
          <a:p>
            <a:endParaRPr lang="en-US" dirty="0" smtClean="0">
              <a:latin typeface="Arial Black" panose="020B0A04020102020204" pitchFamily="34" charset="0"/>
            </a:endParaRPr>
          </a:p>
          <a:p>
            <a:pPr marL="0" indent="0">
              <a:buNone/>
            </a:pPr>
            <a:r>
              <a:rPr lang="en-US" sz="1800" dirty="0" smtClean="0">
                <a:latin typeface="Arial Black" panose="020B0A04020102020204" pitchFamily="34" charset="0"/>
              </a:rPr>
              <a:t>January 16, 2020</a:t>
            </a:r>
          </a:p>
          <a:p>
            <a:pPr marL="0" indent="0">
              <a:buNone/>
            </a:pPr>
            <a:r>
              <a:rPr lang="en-US" sz="1800" dirty="0" smtClean="0">
                <a:latin typeface="Arial Black" panose="020B0A04020102020204" pitchFamily="34" charset="0"/>
              </a:rPr>
              <a:t>Senator Charles Grassley (R-IA)</a:t>
            </a:r>
          </a:p>
          <a:p>
            <a:pPr marL="0" indent="0">
              <a:buNone/>
            </a:pPr>
            <a:r>
              <a:rPr lang="en-US" sz="1800" dirty="0" smtClean="0">
                <a:latin typeface="Arial Black" panose="020B0A04020102020204" pitchFamily="34" charset="0"/>
              </a:rPr>
              <a:t>Swearing in Chief Justice John Roberts</a:t>
            </a:r>
            <a:endParaRPr lang="en-US" sz="1800" dirty="0">
              <a:latin typeface="Arial Black" panose="020B0A04020102020204" pitchFamily="34" charset="0"/>
            </a:endParaRPr>
          </a:p>
        </p:txBody>
      </p:sp>
      <p:pic>
        <p:nvPicPr>
          <p:cNvPr id="4" name="Picture 3"/>
          <p:cNvPicPr>
            <a:picLocks noChangeAspect="1"/>
          </p:cNvPicPr>
          <p:nvPr/>
        </p:nvPicPr>
        <p:blipFill>
          <a:blip r:embed="rId5"/>
          <a:stretch>
            <a:fillRect/>
          </a:stretch>
        </p:blipFill>
        <p:spPr>
          <a:xfrm>
            <a:off x="6430608" y="3259960"/>
            <a:ext cx="5321225" cy="2917003"/>
          </a:xfrm>
          <a:prstGeom prst="rect">
            <a:avLst/>
          </a:prstGeom>
        </p:spPr>
      </p:pic>
    </p:spTree>
    <p:extLst>
      <p:ext uri="{BB962C8B-B14F-4D97-AF65-F5344CB8AC3E}">
        <p14:creationId xmlns:p14="http://schemas.microsoft.com/office/powerpoint/2010/main" val="2180392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Black" panose="020B0A04020102020204" pitchFamily="34" charset="0"/>
              </a:rPr>
              <a:t>House of Representatives</a:t>
            </a:r>
          </a:p>
        </p:txBody>
      </p:sp>
      <p:sp>
        <p:nvSpPr>
          <p:cNvPr id="5" name="Content Placeholder 4"/>
          <p:cNvSpPr>
            <a:spLocks noGrp="1"/>
          </p:cNvSpPr>
          <p:nvPr>
            <p:ph idx="1"/>
          </p:nvPr>
        </p:nvSpPr>
        <p:spPr>
          <a:xfrm>
            <a:off x="838200" y="1825625"/>
            <a:ext cx="10515600" cy="4108832"/>
          </a:xfrm>
        </p:spPr>
        <p:txBody>
          <a:bodyPr>
            <a:normAutofit/>
          </a:bodyPr>
          <a:lstStyle/>
          <a:p>
            <a:pPr marL="0" indent="0">
              <a:buNone/>
            </a:pPr>
            <a:r>
              <a:rPr lang="en-US" dirty="0">
                <a:latin typeface="Arial Black" panose="020B0A04020102020204" pitchFamily="34" charset="0"/>
                <a:cs typeface="Arial" panose="020B0604020202020204" pitchFamily="34" charset="0"/>
              </a:rPr>
              <a:t>US Constitution</a:t>
            </a:r>
          </a:p>
          <a:p>
            <a:r>
              <a:rPr lang="en-US" b="1" dirty="0">
                <a:latin typeface="Arial" panose="020B0604020202020204" pitchFamily="34" charset="0"/>
                <a:cs typeface="Arial" panose="020B0604020202020204" pitchFamily="34" charset="0"/>
              </a:rPr>
              <a:t>Article I, Section 2, Clause 5: ”The House of Representatives shall </a:t>
            </a:r>
            <a:r>
              <a:rPr lang="en-US" b="1" dirty="0" err="1">
                <a:latin typeface="Arial" panose="020B0604020202020204" pitchFamily="34" charset="0"/>
                <a:cs typeface="Arial" panose="020B0604020202020204" pitchFamily="34" charset="0"/>
              </a:rPr>
              <a:t>chuse</a:t>
            </a:r>
            <a:r>
              <a:rPr lang="en-US" b="1" dirty="0">
                <a:latin typeface="Arial" panose="020B0604020202020204" pitchFamily="34" charset="0"/>
                <a:cs typeface="Arial" panose="020B0604020202020204" pitchFamily="34" charset="0"/>
              </a:rPr>
              <a:t> their Speaker and other Officers; and shall have the sole Power of Impeachment.”</a:t>
            </a:r>
          </a:p>
          <a:p>
            <a:endParaRPr lang="en-US"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81637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US Senate</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a:latin typeface="Arial Black" panose="020B0A04020102020204" pitchFamily="34" charset="0"/>
              </a:rPr>
              <a:t>US Constitution</a:t>
            </a:r>
          </a:p>
          <a:p>
            <a:r>
              <a:rPr lang="en-US" dirty="0">
                <a:latin typeface="Arial" panose="020B0604020202020204" pitchFamily="34" charset="0"/>
                <a:cs typeface="Arial" panose="020B0604020202020204" pitchFamily="34" charset="0"/>
              </a:rPr>
              <a:t>Article 1, Section 3, Clause 6:  “The Senate shall have the sole Power to try all Impeachments. When sitting for that Purpose, they shall be on Oath or Affirmation. When the President of the United States is tried, the Chief Justice shall preside: And no Person shall be convicted without the Concurrence of two thirds of the Members present.”</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Article 1, Section 3, Clause 7: “Judgment in Cases of impeachment shall not extend further than to removal from Office, and disqualification to hold and enjoy any Office of honor, Trust or Profit under the United States: but the Party convicted shall nevertheless be liable and subject to Indictment, Trial, Judgment and Punishment, according to Law.”</a:t>
            </a:r>
          </a:p>
          <a:p>
            <a:pPr marL="0" indent="0">
              <a:buNone/>
            </a:pPr>
            <a:endParaRPr lang="en-US" dirty="0">
              <a:latin typeface="Arial Black" panose="020B0A04020102020204" pitchFamily="34" charset="0"/>
            </a:endParaRPr>
          </a:p>
        </p:txBody>
      </p:sp>
    </p:spTree>
    <p:extLst>
      <p:ext uri="{BB962C8B-B14F-4D97-AF65-F5344CB8AC3E}">
        <p14:creationId xmlns:p14="http://schemas.microsoft.com/office/powerpoint/2010/main" val="299164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Standard for Impeachment and Removal</a:t>
            </a:r>
          </a:p>
        </p:txBody>
      </p:sp>
      <p:sp>
        <p:nvSpPr>
          <p:cNvPr id="3" name="Content Placeholder 2"/>
          <p:cNvSpPr>
            <a:spLocks noGrp="1"/>
          </p:cNvSpPr>
          <p:nvPr>
            <p:ph idx="1"/>
          </p:nvPr>
        </p:nvSpPr>
        <p:spPr/>
        <p:txBody>
          <a:bodyPr/>
          <a:lstStyle/>
          <a:p>
            <a:pPr marL="0" indent="0">
              <a:buNone/>
            </a:pPr>
            <a:r>
              <a:rPr lang="en-US" b="1" dirty="0">
                <a:latin typeface="Arial" panose="020B0604020202020204" pitchFamily="34" charset="0"/>
                <a:cs typeface="Arial" panose="020B0604020202020204" pitchFamily="34" charset="0"/>
              </a:rPr>
              <a:t>US Constitution</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Article 2, Section 4:  “The President, Vice President and all civil Officers of the United States, shall be removed from Office on Impeachment for, and Conviction of, Treason, Bribery, or other high Crimes and Misdemeanors.”</a:t>
            </a:r>
          </a:p>
          <a:p>
            <a:endParaRPr lang="en-US" dirty="0"/>
          </a:p>
          <a:p>
            <a:pPr marL="0" indent="0">
              <a:buNone/>
            </a:pPr>
            <a:endParaRPr lang="en-US" dirty="0"/>
          </a:p>
        </p:txBody>
      </p:sp>
    </p:spTree>
    <p:extLst>
      <p:ext uri="{BB962C8B-B14F-4D97-AF65-F5344CB8AC3E}">
        <p14:creationId xmlns:p14="http://schemas.microsoft.com/office/powerpoint/2010/main" val="611221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7563"/>
          </a:xfrm>
        </p:spPr>
        <p:txBody>
          <a:bodyPr>
            <a:normAutofit fontScale="90000"/>
          </a:bodyPr>
          <a:lstStyle/>
          <a:p>
            <a:r>
              <a:rPr lang="en-US" dirty="0">
                <a:latin typeface="Arial Black" panose="020B0A04020102020204" pitchFamily="34" charset="0"/>
              </a:rPr>
              <a:t>The Past</a:t>
            </a:r>
          </a:p>
        </p:txBody>
      </p:sp>
      <p:sp>
        <p:nvSpPr>
          <p:cNvPr id="3" name="Content Placeholder 2"/>
          <p:cNvSpPr>
            <a:spLocks noGrp="1"/>
          </p:cNvSpPr>
          <p:nvPr>
            <p:ph idx="1"/>
          </p:nvPr>
        </p:nvSpPr>
        <p:spPr>
          <a:xfrm>
            <a:off x="466344" y="1280160"/>
            <a:ext cx="11256264" cy="4896803"/>
          </a:xfrm>
        </p:spPr>
        <p:txBody>
          <a:bodyPr/>
          <a:lstStyle/>
          <a:p>
            <a:pPr marL="0" indent="0">
              <a:buNone/>
            </a:pPr>
            <a:r>
              <a:rPr lang="en-US" b="1" dirty="0">
                <a:latin typeface="Arial Black" panose="020B0A04020102020204" pitchFamily="34" charset="0"/>
              </a:rPr>
              <a:t>Andrew Johnson   	Richard Nixon		      Bill Clinton</a:t>
            </a:r>
          </a:p>
          <a:p>
            <a:pPr marL="0" indent="0">
              <a:buNone/>
            </a:pPr>
            <a:r>
              <a:rPr lang="en-US" dirty="0">
                <a:latin typeface="Times New Roman" panose="02020603050405020304" pitchFamily="18" charset="0"/>
                <a:cs typeface="Times New Roman" panose="02020603050405020304" pitchFamily="18" charset="0"/>
              </a:rPr>
              <a:t>Impeached,			Impeachment 		         Impeached, </a:t>
            </a:r>
          </a:p>
          <a:p>
            <a:pPr marL="0" indent="0">
              <a:buNone/>
            </a:pPr>
            <a:r>
              <a:rPr lang="en-US" dirty="0">
                <a:latin typeface="Times New Roman" panose="02020603050405020304" pitchFamily="18" charset="0"/>
                <a:cs typeface="Times New Roman" panose="02020603050405020304" pitchFamily="18" charset="0"/>
              </a:rPr>
              <a:t>but not removed 		proceedings underway. 	         but not removed</a:t>
            </a:r>
          </a:p>
          <a:p>
            <a:pPr marL="0" indent="0">
              <a:buNone/>
            </a:pPr>
            <a:r>
              <a:rPr lang="en-US" dirty="0">
                <a:latin typeface="Times New Roman" panose="02020603050405020304" pitchFamily="18" charset="0"/>
                <a:cs typeface="Times New Roman" panose="02020603050405020304" pitchFamily="18" charset="0"/>
              </a:rPr>
              <a:t>1868				Resigned 8/9/1974			1998/99</a:t>
            </a:r>
          </a:p>
        </p:txBody>
      </p:sp>
      <p:pic>
        <p:nvPicPr>
          <p:cNvPr id="4" name="Picture 3"/>
          <p:cNvPicPr>
            <a:picLocks noChangeAspect="1"/>
          </p:cNvPicPr>
          <p:nvPr/>
        </p:nvPicPr>
        <p:blipFill>
          <a:blip r:embed="rId2"/>
          <a:stretch>
            <a:fillRect/>
          </a:stretch>
        </p:blipFill>
        <p:spPr>
          <a:xfrm>
            <a:off x="635699" y="3580670"/>
            <a:ext cx="1885950" cy="2428875"/>
          </a:xfrm>
          <a:prstGeom prst="rect">
            <a:avLst/>
          </a:prstGeom>
        </p:spPr>
      </p:pic>
      <p:pic>
        <p:nvPicPr>
          <p:cNvPr id="5" name="Picture 4"/>
          <p:cNvPicPr>
            <a:picLocks noChangeAspect="1"/>
          </p:cNvPicPr>
          <p:nvPr/>
        </p:nvPicPr>
        <p:blipFill>
          <a:blip r:embed="rId3"/>
          <a:stretch>
            <a:fillRect/>
          </a:stretch>
        </p:blipFill>
        <p:spPr>
          <a:xfrm>
            <a:off x="4540377" y="3580670"/>
            <a:ext cx="2015871" cy="2413874"/>
          </a:xfrm>
          <a:prstGeom prst="rect">
            <a:avLst/>
          </a:prstGeom>
        </p:spPr>
      </p:pic>
      <p:pic>
        <p:nvPicPr>
          <p:cNvPr id="6" name="Picture 5"/>
          <p:cNvPicPr>
            <a:picLocks noChangeAspect="1"/>
          </p:cNvPicPr>
          <p:nvPr/>
        </p:nvPicPr>
        <p:blipFill>
          <a:blip r:embed="rId4"/>
          <a:stretch>
            <a:fillRect/>
          </a:stretch>
        </p:blipFill>
        <p:spPr>
          <a:xfrm>
            <a:off x="8666226" y="3580670"/>
            <a:ext cx="2027491" cy="2413874"/>
          </a:xfrm>
          <a:prstGeom prst="rect">
            <a:avLst/>
          </a:prstGeom>
        </p:spPr>
      </p:pic>
    </p:spTree>
    <p:extLst>
      <p:ext uri="{BB962C8B-B14F-4D97-AF65-F5344CB8AC3E}">
        <p14:creationId xmlns:p14="http://schemas.microsoft.com/office/powerpoint/2010/main" val="1640711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66718"/>
          </a:xfrm>
        </p:spPr>
        <p:txBody>
          <a:bodyPr/>
          <a:lstStyle/>
          <a:p>
            <a:r>
              <a:rPr lang="en-US" b="1" dirty="0"/>
              <a:t>Ukraine and Russian Aggression, 2014</a:t>
            </a:r>
          </a:p>
        </p:txBody>
      </p:sp>
      <p:pic>
        <p:nvPicPr>
          <p:cNvPr id="4" name="Content Placeholder 3"/>
          <p:cNvPicPr>
            <a:picLocks noGrp="1" noChangeAspect="1"/>
          </p:cNvPicPr>
          <p:nvPr>
            <p:ph idx="1"/>
          </p:nvPr>
        </p:nvPicPr>
        <p:blipFill>
          <a:blip r:embed="rId2"/>
          <a:stretch>
            <a:fillRect/>
          </a:stretch>
        </p:blipFill>
        <p:spPr>
          <a:xfrm>
            <a:off x="2860804" y="1825625"/>
            <a:ext cx="6470391" cy="4351338"/>
          </a:xfrm>
          <a:prstGeom prst="rect">
            <a:avLst/>
          </a:prstGeom>
        </p:spPr>
      </p:pic>
    </p:spTree>
    <p:extLst>
      <p:ext uri="{BB962C8B-B14F-4D97-AF65-F5344CB8AC3E}">
        <p14:creationId xmlns:p14="http://schemas.microsoft.com/office/powerpoint/2010/main" val="1975938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3558" y="365125"/>
            <a:ext cx="10760242" cy="1325563"/>
          </a:xfrm>
        </p:spPr>
        <p:txBody>
          <a:bodyPr>
            <a:normAutofit/>
          </a:bodyPr>
          <a:lstStyle/>
          <a:p>
            <a:r>
              <a:rPr lang="en-US" sz="4000" b="1" dirty="0">
                <a:latin typeface="Arial Black" panose="020B0A04020102020204" pitchFamily="34" charset="0"/>
              </a:rPr>
              <a:t>Allegations against VP Joe Biden</a:t>
            </a:r>
            <a:br>
              <a:rPr lang="en-US" sz="4000" b="1" dirty="0">
                <a:latin typeface="Arial Black" panose="020B0A04020102020204" pitchFamily="34" charset="0"/>
              </a:rPr>
            </a:br>
            <a:r>
              <a:rPr lang="en-US" sz="3600" b="1" dirty="0">
                <a:latin typeface="Arial Black" panose="020B0A04020102020204" pitchFamily="34" charset="0"/>
              </a:rPr>
              <a:t>Russian Disinformation Campaign</a:t>
            </a:r>
            <a:endParaRPr lang="en-US" sz="4000" b="1" dirty="0">
              <a:latin typeface="Arial Black" panose="020B0A04020102020204" pitchFamily="34" charset="0"/>
            </a:endParaRPr>
          </a:p>
        </p:txBody>
      </p:sp>
      <p:sp>
        <p:nvSpPr>
          <p:cNvPr id="5" name="Content Placeholder 4"/>
          <p:cNvSpPr>
            <a:spLocks noGrp="1"/>
          </p:cNvSpPr>
          <p:nvPr>
            <p:ph idx="1"/>
          </p:nvPr>
        </p:nvSpPr>
        <p:spPr>
          <a:xfrm>
            <a:off x="240632" y="1427747"/>
            <a:ext cx="11598442" cy="5165558"/>
          </a:xfrm>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r>
              <a:rPr lang="en-US" sz="2400" b="1" dirty="0">
                <a:latin typeface="Arial" panose="020B0604020202020204" pitchFamily="34" charset="0"/>
                <a:cs typeface="Arial" panose="020B0604020202020204" pitchFamily="34" charset="0"/>
              </a:rPr>
              <a:t>Viktor </a:t>
            </a:r>
            <a:r>
              <a:rPr lang="en-US" sz="2400" b="1" dirty="0" err="1">
                <a:latin typeface="Arial" panose="020B0604020202020204" pitchFamily="34" charset="0"/>
                <a:cs typeface="Arial" panose="020B0604020202020204" pitchFamily="34" charset="0"/>
              </a:rPr>
              <a:t>Shokin</a:t>
            </a:r>
            <a:r>
              <a:rPr lang="en-US" sz="2400" b="1" dirty="0">
                <a:latin typeface="Arial" panose="020B0604020202020204" pitchFamily="34" charset="0"/>
                <a:cs typeface="Arial" panose="020B0604020202020204" pitchFamily="34" charset="0"/>
              </a:rPr>
              <a:t> 			VP Joe Biden 		Yuri </a:t>
            </a:r>
            <a:r>
              <a:rPr lang="en-US" sz="2400" b="1" dirty="0" err="1">
                <a:latin typeface="Arial" panose="020B0604020202020204" pitchFamily="34" charset="0"/>
                <a:cs typeface="Arial" panose="020B0604020202020204" pitchFamily="34" charset="0"/>
              </a:rPr>
              <a:t>Lutsenko</a:t>
            </a: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Ukraine Chief Prosecutor					</a:t>
            </a:r>
            <a:r>
              <a:rPr lang="en-US" sz="2400" b="1" dirty="0" err="1">
                <a:latin typeface="Arial" panose="020B0604020202020204" pitchFamily="34" charset="0"/>
                <a:cs typeface="Arial" panose="020B0604020202020204" pitchFamily="34" charset="0"/>
              </a:rPr>
              <a:t>Shokin</a:t>
            </a:r>
            <a:r>
              <a:rPr lang="en-US" sz="2400" b="1" dirty="0">
                <a:latin typeface="Arial" panose="020B0604020202020204" pitchFamily="34" charset="0"/>
                <a:cs typeface="Arial" panose="020B0604020202020204" pitchFamily="34" charset="0"/>
              </a:rPr>
              <a:t> Successor</a:t>
            </a:r>
          </a:p>
        </p:txBody>
      </p:sp>
      <p:pic>
        <p:nvPicPr>
          <p:cNvPr id="6" name="Picture 5"/>
          <p:cNvPicPr>
            <a:picLocks noChangeAspect="1"/>
          </p:cNvPicPr>
          <p:nvPr/>
        </p:nvPicPr>
        <p:blipFill>
          <a:blip r:embed="rId2"/>
          <a:stretch>
            <a:fillRect/>
          </a:stretch>
        </p:blipFill>
        <p:spPr>
          <a:xfrm>
            <a:off x="4710104" y="2051884"/>
            <a:ext cx="2577800" cy="3359567"/>
          </a:xfrm>
          <a:prstGeom prst="rect">
            <a:avLst/>
          </a:prstGeom>
        </p:spPr>
      </p:pic>
      <p:pic>
        <p:nvPicPr>
          <p:cNvPr id="7" name="Picture 6"/>
          <p:cNvPicPr>
            <a:picLocks noChangeAspect="1"/>
          </p:cNvPicPr>
          <p:nvPr/>
        </p:nvPicPr>
        <p:blipFill>
          <a:blip r:embed="rId3"/>
          <a:stretch>
            <a:fillRect/>
          </a:stretch>
        </p:blipFill>
        <p:spPr>
          <a:xfrm>
            <a:off x="240632" y="2727953"/>
            <a:ext cx="3331744" cy="2446476"/>
          </a:xfrm>
          <a:prstGeom prst="rect">
            <a:avLst/>
          </a:prstGeom>
        </p:spPr>
      </p:pic>
      <p:pic>
        <p:nvPicPr>
          <p:cNvPr id="8" name="Picture 7"/>
          <p:cNvPicPr>
            <a:picLocks noChangeAspect="1"/>
          </p:cNvPicPr>
          <p:nvPr/>
        </p:nvPicPr>
        <p:blipFill>
          <a:blip r:embed="rId4"/>
          <a:stretch>
            <a:fillRect/>
          </a:stretch>
        </p:blipFill>
        <p:spPr>
          <a:xfrm>
            <a:off x="8371973" y="2051884"/>
            <a:ext cx="3040465" cy="3362326"/>
          </a:xfrm>
          <a:prstGeom prst="rect">
            <a:avLst/>
          </a:prstGeom>
        </p:spPr>
      </p:pic>
    </p:spTree>
    <p:extLst>
      <p:ext uri="{BB962C8B-B14F-4D97-AF65-F5344CB8AC3E}">
        <p14:creationId xmlns:p14="http://schemas.microsoft.com/office/powerpoint/2010/main" val="4202589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Trump and Ukraine</a:t>
            </a:r>
          </a:p>
        </p:txBody>
      </p:sp>
      <p:sp>
        <p:nvSpPr>
          <p:cNvPr id="3" name="Content Placeholder 2"/>
          <p:cNvSpPr>
            <a:spLocks noGrp="1"/>
          </p:cNvSpPr>
          <p:nvPr>
            <p:ph idx="1"/>
          </p:nvPr>
        </p:nvSpPr>
        <p:spPr>
          <a:xfrm>
            <a:off x="423081" y="1801504"/>
            <a:ext cx="11255572" cy="4759716"/>
          </a:xfrm>
        </p:spPr>
        <p:txBody>
          <a:bodyPr>
            <a:normAutofit fontScale="92500"/>
          </a:bodyPr>
          <a:lstStyle/>
          <a:p>
            <a:r>
              <a:rPr lang="en-US" b="1" dirty="0">
                <a:latin typeface="Times New Roman" panose="02020603050405020304" pitchFamily="18" charset="0"/>
                <a:cs typeface="Times New Roman" panose="02020603050405020304" pitchFamily="18" charset="0"/>
              </a:rPr>
              <a:t>$391 million in US Aid to Ukraine</a:t>
            </a:r>
          </a:p>
          <a:p>
            <a:r>
              <a:rPr lang="en-US" b="1" dirty="0">
                <a:latin typeface="Times New Roman" panose="02020603050405020304" pitchFamily="18" charset="0"/>
                <a:cs typeface="Times New Roman" panose="02020603050405020304" pitchFamily="18" charset="0"/>
              </a:rPr>
              <a:t>July 25, 2019 Phone Call</a:t>
            </a:r>
          </a:p>
          <a:p>
            <a:r>
              <a:rPr lang="en-US" b="1" u="sng" dirty="0">
                <a:latin typeface="Times New Roman" panose="02020603050405020304" pitchFamily="18" charset="0"/>
                <a:cs typeface="Times New Roman" panose="02020603050405020304" pitchFamily="18" charset="0"/>
                <a:hlinkClick r:id="rId2"/>
              </a:rPr>
              <a:t>The Whistleblower Report</a:t>
            </a:r>
            <a:r>
              <a:rPr lang="en-US" b="1" dirty="0">
                <a:latin typeface="Times New Roman" panose="02020603050405020304" pitchFamily="18" charset="0"/>
                <a:cs typeface="Times New Roman" panose="02020603050405020304" pitchFamily="18" charset="0"/>
              </a:rPr>
              <a:t> </a:t>
            </a:r>
          </a:p>
          <a:p>
            <a:r>
              <a:rPr lang="en-US" b="1" u="sng" dirty="0">
                <a:latin typeface="Times New Roman" panose="02020603050405020304" pitchFamily="18" charset="0"/>
                <a:cs typeface="Times New Roman" panose="02020603050405020304" pitchFamily="18" charset="0"/>
                <a:hlinkClick r:id="rId3"/>
              </a:rPr>
              <a:t>White House Transcript</a:t>
            </a:r>
            <a:r>
              <a:rPr lang="en-US" b="1" dirty="0">
                <a:latin typeface="Times New Roman" panose="02020603050405020304" pitchFamily="18" charset="0"/>
                <a:cs typeface="Times New Roman" panose="02020603050405020304" pitchFamily="18" charset="0"/>
              </a:rPr>
              <a:t> </a:t>
            </a:r>
          </a:p>
          <a:p>
            <a:pPr marL="0" indent="0">
              <a:buNone/>
            </a:pPr>
            <a:endParaRPr lang="en-US" dirty="0"/>
          </a:p>
          <a:p>
            <a:pPr marL="0" indent="0">
              <a:buNone/>
            </a:pPr>
            <a:r>
              <a:rPr lang="en-US" dirty="0"/>
              <a:t>								Pres. </a:t>
            </a:r>
            <a:r>
              <a:rPr lang="en-US" dirty="0" err="1"/>
              <a:t>Volodimir</a:t>
            </a:r>
            <a:r>
              <a:rPr lang="en-US" dirty="0"/>
              <a:t> </a:t>
            </a:r>
            <a:r>
              <a:rPr lang="en-US" dirty="0" err="1"/>
              <a:t>Zelensky</a:t>
            </a:r>
            <a:endParaRPr lang="en-US" dirty="0"/>
          </a:p>
          <a:p>
            <a:pPr marL="0" indent="0">
              <a:buNone/>
            </a:pPr>
            <a:endParaRPr lang="en-US" dirty="0"/>
          </a:p>
          <a:p>
            <a:pPr marL="0" indent="0">
              <a:buNone/>
            </a:pPr>
            <a:r>
              <a:rPr lang="en-US" sz="2400" i="1" dirty="0">
                <a:latin typeface="Times New Roman" panose="02020603050405020304" pitchFamily="18" charset="0"/>
                <a:cs typeface="Times New Roman" panose="02020603050405020304" pitchFamily="18" charset="0"/>
              </a:rPr>
              <a:t>“…I would like you to do us a favor though… The other thing, There's a lot of talk about Biden's son,. that Biden stopped the prosecution and a lot of people want to find out about that so whatever you can do with the Attorney General would be great. Biden went around bragging that he stopped the prosecution so if you ·can look into it ... It sounds horrible to me.” (pages 3-4)</a:t>
            </a:r>
          </a:p>
          <a:p>
            <a:endParaRPr lang="en-US" dirty="0"/>
          </a:p>
        </p:txBody>
      </p:sp>
      <p:pic>
        <p:nvPicPr>
          <p:cNvPr id="4" name="Picture 3"/>
          <p:cNvPicPr>
            <a:picLocks noChangeAspect="1"/>
          </p:cNvPicPr>
          <p:nvPr/>
        </p:nvPicPr>
        <p:blipFill>
          <a:blip r:embed="rId4"/>
          <a:stretch>
            <a:fillRect/>
          </a:stretch>
        </p:blipFill>
        <p:spPr>
          <a:xfrm>
            <a:off x="8911391" y="631283"/>
            <a:ext cx="2442409" cy="3155030"/>
          </a:xfrm>
          <a:prstGeom prst="rect">
            <a:avLst/>
          </a:prstGeom>
        </p:spPr>
      </p:pic>
    </p:spTree>
    <p:extLst>
      <p:ext uri="{BB962C8B-B14F-4D97-AF65-F5344CB8AC3E}">
        <p14:creationId xmlns:p14="http://schemas.microsoft.com/office/powerpoint/2010/main" val="965329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6F3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165F-8E6E-463D-9B5D-FED9272C6C1A}"/>
              </a:ext>
            </a:extLst>
          </p:cNvPr>
          <p:cNvSpPr>
            <a:spLocks noGrp="1"/>
          </p:cNvSpPr>
          <p:nvPr>
            <p:ph type="title"/>
          </p:nvPr>
        </p:nvSpPr>
        <p:spPr/>
        <p:txBody>
          <a:bodyPr/>
          <a:lstStyle/>
          <a:p>
            <a:r>
              <a:rPr lang="en-US" dirty="0">
                <a:latin typeface="Arial Black" panose="020B0A04020102020204" pitchFamily="34" charset="0"/>
              </a:rPr>
              <a:t>House Intelligence Committee</a:t>
            </a:r>
          </a:p>
        </p:txBody>
      </p:sp>
      <p:sp>
        <p:nvSpPr>
          <p:cNvPr id="3" name="Content Placeholder 2">
            <a:extLst>
              <a:ext uri="{FF2B5EF4-FFF2-40B4-BE49-F238E27FC236}">
                <a16:creationId xmlns:a16="http://schemas.microsoft.com/office/drawing/2014/main" id="{F2174221-C932-434C-BDC3-0CD233D7BAC1}"/>
              </a:ext>
            </a:extLst>
          </p:cNvPr>
          <p:cNvSpPr>
            <a:spLocks noGrp="1"/>
          </p:cNvSpPr>
          <p:nvPr>
            <p:ph idx="1"/>
          </p:nvPr>
        </p:nvSpPr>
        <p:spPr>
          <a:xfrm>
            <a:off x="305606" y="1825625"/>
            <a:ext cx="11580788" cy="4667250"/>
          </a:xfrm>
        </p:spPr>
        <p:txBody>
          <a:bodyPr>
            <a:normAutofit/>
          </a:bodyPr>
          <a:lstStyle/>
          <a:p>
            <a:pPr marL="0" indent="0">
              <a:buNone/>
            </a:pPr>
            <a:r>
              <a:rPr lang="en-US" b="1" dirty="0">
                <a:latin typeface="Times New Roman" panose="02020603050405020304" pitchFamily="18" charset="0"/>
                <a:cs typeface="Times New Roman" panose="02020603050405020304" pitchFamily="18" charset="0"/>
                <a:hlinkClick r:id="rId2"/>
              </a:rPr>
              <a:t>Hearings</a:t>
            </a:r>
            <a:r>
              <a:rPr lang="en-US" b="1" dirty="0">
                <a:latin typeface="Times New Roman" panose="02020603050405020304" pitchFamily="18" charset="0"/>
                <a:cs typeface="Times New Roman" panose="02020603050405020304" pitchFamily="18" charset="0"/>
              </a:rPr>
              <a:t> October –November 2019</a:t>
            </a:r>
          </a:p>
          <a:p>
            <a:pPr marL="0" indent="0">
              <a:buNone/>
            </a:pPr>
            <a:r>
              <a:rPr lang="en-US" b="1" u="sng" dirty="0">
                <a:hlinkClick r:id="rId3"/>
              </a:rPr>
              <a:t>Committee Report</a:t>
            </a:r>
            <a:r>
              <a:rPr lang="en-US" b="1" dirty="0"/>
              <a:t> December 2019</a:t>
            </a:r>
            <a:endParaRPr lang="en-US" b="1" u="sng" dirty="0"/>
          </a:p>
          <a:p>
            <a:pPr marL="0" indent="0">
              <a:buNone/>
            </a:pPr>
            <a:endParaRPr lang="en-US" b="1" u="sng" dirty="0"/>
          </a:p>
          <a:p>
            <a:pPr marL="0" indent="0">
              <a:buNone/>
            </a:pPr>
            <a:endParaRPr lang="en-US" b="1" u="sng" dirty="0"/>
          </a:p>
          <a:p>
            <a:pPr marL="0" indent="0">
              <a:buNone/>
            </a:pPr>
            <a:endParaRPr lang="en-US" b="1" u="sng" dirty="0"/>
          </a:p>
          <a:p>
            <a:pPr marL="0" indent="0">
              <a:buNone/>
            </a:pPr>
            <a:endParaRPr lang="en-US" b="1" u="sng" dirty="0"/>
          </a:p>
          <a:p>
            <a:pPr marL="0" indent="0">
              <a:buNone/>
            </a:pPr>
            <a:endParaRPr lang="en-US" b="1" u="sng" dirty="0"/>
          </a:p>
          <a:p>
            <a:pPr marL="0" indent="0">
              <a:buNone/>
            </a:pPr>
            <a:r>
              <a:rPr lang="en-US" b="1" u="sng" dirty="0">
                <a:hlinkClick r:id="rId4"/>
              </a:rPr>
              <a:t>Fiona Hill</a:t>
            </a:r>
            <a:r>
              <a:rPr lang="en-US" dirty="0"/>
              <a:t> 			      </a:t>
            </a:r>
            <a:r>
              <a:rPr lang="en-US" b="1" u="sng" dirty="0">
                <a:hlinkClick r:id="rId5"/>
              </a:rPr>
              <a:t>Lt. Col. Alexander </a:t>
            </a:r>
            <a:r>
              <a:rPr lang="en-US" b="1" u="sng" dirty="0" err="1">
                <a:hlinkClick r:id="rId5"/>
              </a:rPr>
              <a:t>Vindman</a:t>
            </a:r>
            <a:r>
              <a:rPr lang="en-US" b="1" dirty="0"/>
              <a:t>    </a:t>
            </a:r>
            <a:r>
              <a:rPr lang="en-US" b="1" u="sng" dirty="0">
                <a:hlinkClick r:id="rId6"/>
              </a:rPr>
              <a:t>Ambassador</a:t>
            </a:r>
            <a:endParaRPr lang="en-US" b="1" u="sng" dirty="0"/>
          </a:p>
          <a:p>
            <a:pPr marL="0" indent="0">
              <a:buNone/>
            </a:pPr>
            <a:r>
              <a:rPr lang="en-US" b="1" dirty="0"/>
              <a:t>NSC Staff			      NSC Staff			   Gordon </a:t>
            </a:r>
            <a:r>
              <a:rPr lang="en-US" b="1" dirty="0" err="1"/>
              <a:t>Sondland</a:t>
            </a:r>
            <a:endParaRPr lang="en-US" b="1" dirty="0"/>
          </a:p>
        </p:txBody>
      </p:sp>
      <p:pic>
        <p:nvPicPr>
          <p:cNvPr id="4" name="Picture 3">
            <a:extLst>
              <a:ext uri="{FF2B5EF4-FFF2-40B4-BE49-F238E27FC236}">
                <a16:creationId xmlns:a16="http://schemas.microsoft.com/office/drawing/2014/main" id="{C14452C1-9F22-4B32-BE2D-C304A1066862}"/>
              </a:ext>
            </a:extLst>
          </p:cNvPr>
          <p:cNvPicPr>
            <a:picLocks noChangeAspect="1"/>
          </p:cNvPicPr>
          <p:nvPr/>
        </p:nvPicPr>
        <p:blipFill>
          <a:blip r:embed="rId7"/>
          <a:stretch>
            <a:fillRect/>
          </a:stretch>
        </p:blipFill>
        <p:spPr>
          <a:xfrm>
            <a:off x="4742710" y="3000394"/>
            <a:ext cx="3603788" cy="2373499"/>
          </a:xfrm>
          <a:prstGeom prst="rect">
            <a:avLst/>
          </a:prstGeom>
        </p:spPr>
      </p:pic>
      <p:pic>
        <p:nvPicPr>
          <p:cNvPr id="5" name="Picture 4">
            <a:extLst>
              <a:ext uri="{FF2B5EF4-FFF2-40B4-BE49-F238E27FC236}">
                <a16:creationId xmlns:a16="http://schemas.microsoft.com/office/drawing/2014/main" id="{E01CED8F-43A9-40BB-B36A-3CB48CC186A1}"/>
              </a:ext>
            </a:extLst>
          </p:cNvPr>
          <p:cNvPicPr>
            <a:picLocks noChangeAspect="1"/>
          </p:cNvPicPr>
          <p:nvPr/>
        </p:nvPicPr>
        <p:blipFill>
          <a:blip r:embed="rId8"/>
          <a:stretch>
            <a:fillRect/>
          </a:stretch>
        </p:blipFill>
        <p:spPr>
          <a:xfrm>
            <a:off x="305606" y="3000394"/>
            <a:ext cx="4009038" cy="2163624"/>
          </a:xfrm>
          <a:prstGeom prst="rect">
            <a:avLst/>
          </a:prstGeom>
        </p:spPr>
      </p:pic>
      <p:pic>
        <p:nvPicPr>
          <p:cNvPr id="6" name="Picture 5">
            <a:extLst>
              <a:ext uri="{FF2B5EF4-FFF2-40B4-BE49-F238E27FC236}">
                <a16:creationId xmlns:a16="http://schemas.microsoft.com/office/drawing/2014/main" id="{20C705A4-63FF-4090-9A8C-193981181810}"/>
              </a:ext>
            </a:extLst>
          </p:cNvPr>
          <p:cNvPicPr>
            <a:picLocks noChangeAspect="1"/>
          </p:cNvPicPr>
          <p:nvPr/>
        </p:nvPicPr>
        <p:blipFill>
          <a:blip r:embed="rId9"/>
          <a:stretch>
            <a:fillRect/>
          </a:stretch>
        </p:blipFill>
        <p:spPr>
          <a:xfrm>
            <a:off x="8612795" y="3000394"/>
            <a:ext cx="3273599" cy="2055700"/>
          </a:xfrm>
          <a:prstGeom prst="rect">
            <a:avLst/>
          </a:prstGeom>
        </p:spPr>
      </p:pic>
    </p:spTree>
    <p:extLst>
      <p:ext uri="{BB962C8B-B14F-4D97-AF65-F5344CB8AC3E}">
        <p14:creationId xmlns:p14="http://schemas.microsoft.com/office/powerpoint/2010/main" val="2582838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748</Words>
  <Application>Microsoft Office PowerPoint</Application>
  <PresentationFormat>Widescreen</PresentationFormat>
  <Paragraphs>109</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Black</vt:lpstr>
      <vt:lpstr>Calibri</vt:lpstr>
      <vt:lpstr>Calibri Light</vt:lpstr>
      <vt:lpstr>Times New Roman</vt:lpstr>
      <vt:lpstr>Office Theme</vt:lpstr>
      <vt:lpstr>Impeachment of Donald Trump 2019-2020</vt:lpstr>
      <vt:lpstr>House of Representatives</vt:lpstr>
      <vt:lpstr>US Senate</vt:lpstr>
      <vt:lpstr>Standard for Impeachment and Removal</vt:lpstr>
      <vt:lpstr>The Past</vt:lpstr>
      <vt:lpstr>Ukraine and Russian Aggression, 2014</vt:lpstr>
      <vt:lpstr>Allegations against VP Joe Biden Russian Disinformation Campaign</vt:lpstr>
      <vt:lpstr>Trump and Ukraine</vt:lpstr>
      <vt:lpstr>House Intelligence Committee</vt:lpstr>
      <vt:lpstr>House Intelligence Committee</vt:lpstr>
      <vt:lpstr>Rudolph Giuliani</vt:lpstr>
      <vt:lpstr>House Judiciary Committee</vt:lpstr>
      <vt:lpstr>Trump Impeached   December 18, 2019</vt:lpstr>
      <vt:lpstr>House Vote to Send Articles of Impeachment to Senate: January 15, 2020</vt:lpstr>
      <vt:lpstr>Trump Response</vt:lpstr>
      <vt:lpstr>To the Senate</vt:lpstr>
      <vt:lpstr>Starting Arguments</vt:lpstr>
    </vt:vector>
  </TitlesOfParts>
  <Company>Virginia Commonwealth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Impeachment of Donald Trump 2019-2020</dc:title>
  <dc:creator>William W Newmann</dc:creator>
  <cp:lastModifiedBy>William W Newmann</cp:lastModifiedBy>
  <cp:revision>23</cp:revision>
  <dcterms:created xsi:type="dcterms:W3CDTF">2020-01-15T19:47:48Z</dcterms:created>
  <dcterms:modified xsi:type="dcterms:W3CDTF">2020-01-21T20:05:36Z</dcterms:modified>
</cp:coreProperties>
</file>