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2"/>
  </p:notes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0" r:id="rId25"/>
    <p:sldId id="289" r:id="rId26"/>
    <p:sldId id="283" r:id="rId27"/>
    <p:sldId id="284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93" d="100"/>
          <a:sy n="93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9D27C-65FA-41CF-9979-108DB622BFC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B8000-F516-4CC9-AD44-7792F93AF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8FA3BEBE-44FD-4DD1-9FE0-A001B040C6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49627-23C6-4558-AC6A-C17ABF51493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Slide Image Placeholder 1">
            <a:extLst>
              <a:ext uri="{FF2B5EF4-FFF2-40B4-BE49-F238E27FC236}">
                <a16:creationId xmlns:a16="http://schemas.microsoft.com/office/drawing/2014/main" id="{171226E1-605D-45E9-89E0-9A1072E51B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2" name="Notes Placeholder 2">
            <a:extLst>
              <a:ext uri="{FF2B5EF4-FFF2-40B4-BE49-F238E27FC236}">
                <a16:creationId xmlns:a16="http://schemas.microsoft.com/office/drawing/2014/main" id="{4D15776F-4765-4C69-A3BB-02EE8D24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3" name="Slide Number Placeholder 3">
            <a:extLst>
              <a:ext uri="{FF2B5EF4-FFF2-40B4-BE49-F238E27FC236}">
                <a16:creationId xmlns:a16="http://schemas.microsoft.com/office/drawing/2014/main" id="{0463BE83-AE57-4CF3-AF74-01680F568C9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503C5-167A-4517-8198-E4F990F0215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7B74014-3C8A-4213-9241-69BA6F5F4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404FED-C13C-4A37-A5BF-D4C9388D94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Slide Image Placeholder 1">
            <a:extLst>
              <a:ext uri="{FF2B5EF4-FFF2-40B4-BE49-F238E27FC236}">
                <a16:creationId xmlns:a16="http://schemas.microsoft.com/office/drawing/2014/main" id="{E3F94347-5FB7-4E47-B9AE-C8EBE5968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4" name="Notes Placeholder 2">
            <a:extLst>
              <a:ext uri="{FF2B5EF4-FFF2-40B4-BE49-F238E27FC236}">
                <a16:creationId xmlns:a16="http://schemas.microsoft.com/office/drawing/2014/main" id="{1F4BFBB7-11E1-45D1-A666-D7EEB4AC9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5" name="Slide Number Placeholder 3">
            <a:extLst>
              <a:ext uri="{FF2B5EF4-FFF2-40B4-BE49-F238E27FC236}">
                <a16:creationId xmlns:a16="http://schemas.microsoft.com/office/drawing/2014/main" id="{9B683934-EDE1-439E-984E-FBFAFA6D558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6B9DEA-1E11-477E-BA49-A16AC21077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42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49F6230E-5046-4946-8747-07537C376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B20C92-F2A1-4344-9674-83A1A5091C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Slide Image Placeholder 1">
            <a:extLst>
              <a:ext uri="{FF2B5EF4-FFF2-40B4-BE49-F238E27FC236}">
                <a16:creationId xmlns:a16="http://schemas.microsoft.com/office/drawing/2014/main" id="{F056109D-58C9-4B9B-8A2C-E5D8B5C58E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2" name="Notes Placeholder 2">
            <a:extLst>
              <a:ext uri="{FF2B5EF4-FFF2-40B4-BE49-F238E27FC236}">
                <a16:creationId xmlns:a16="http://schemas.microsoft.com/office/drawing/2014/main" id="{680901D2-614B-4475-9466-FB864C94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3" name="Slide Number Placeholder 3">
            <a:extLst>
              <a:ext uri="{FF2B5EF4-FFF2-40B4-BE49-F238E27FC236}">
                <a16:creationId xmlns:a16="http://schemas.microsoft.com/office/drawing/2014/main" id="{EA45ED61-C04D-4C95-A9D5-6DB0B4AA47F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E642BC-28E0-4E14-9403-70D203C302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783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6013DEC-4B64-4BE4-A421-47322D946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D5881-C884-4D74-90C4-8821DB71D6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Slide Image Placeholder 1">
            <a:extLst>
              <a:ext uri="{FF2B5EF4-FFF2-40B4-BE49-F238E27FC236}">
                <a16:creationId xmlns:a16="http://schemas.microsoft.com/office/drawing/2014/main" id="{CAFBCE19-0253-42BD-8FB6-503B62EFF2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40" name="Notes Placeholder 2">
            <a:extLst>
              <a:ext uri="{FF2B5EF4-FFF2-40B4-BE49-F238E27FC236}">
                <a16:creationId xmlns:a16="http://schemas.microsoft.com/office/drawing/2014/main" id="{288FB2D7-5A88-4271-8443-200804299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41" name="Slide Number Placeholder 3">
            <a:extLst>
              <a:ext uri="{FF2B5EF4-FFF2-40B4-BE49-F238E27FC236}">
                <a16:creationId xmlns:a16="http://schemas.microsoft.com/office/drawing/2014/main" id="{3DD84B2C-C147-41BB-AEC5-99882C3F316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BF5C67-4553-47DF-A3AF-30B9961D87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6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05CF147-5737-4C08-94F7-0D7F56DD9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462EBF-F4F4-4D1B-A283-CF5AE39DF1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Slide Image Placeholder 1">
            <a:extLst>
              <a:ext uri="{FF2B5EF4-FFF2-40B4-BE49-F238E27FC236}">
                <a16:creationId xmlns:a16="http://schemas.microsoft.com/office/drawing/2014/main" id="{A6E56A31-ADC1-4CB0-91DC-642C0C2A3C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>
            <a:extLst>
              <a:ext uri="{FF2B5EF4-FFF2-40B4-BE49-F238E27FC236}">
                <a16:creationId xmlns:a16="http://schemas.microsoft.com/office/drawing/2014/main" id="{5DB22711-0805-4106-9067-200577F04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9" name="Slide Number Placeholder 3">
            <a:extLst>
              <a:ext uri="{FF2B5EF4-FFF2-40B4-BE49-F238E27FC236}">
                <a16:creationId xmlns:a16="http://schemas.microsoft.com/office/drawing/2014/main" id="{C79F9C10-7371-4001-925A-1627BDDFC5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7EB127-EEB0-4EC7-903C-AE056A6D156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250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DA99A255-BB94-4330-8EDB-A9C29D19A8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97FCD6-7E4B-46DA-8D94-9251CF2CC0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5" name="Slide Image Placeholder 1">
            <a:extLst>
              <a:ext uri="{FF2B5EF4-FFF2-40B4-BE49-F238E27FC236}">
                <a16:creationId xmlns:a16="http://schemas.microsoft.com/office/drawing/2014/main" id="{191FFEFC-F537-4418-8F7D-5B316C1E35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6" name="Notes Placeholder 2">
            <a:extLst>
              <a:ext uri="{FF2B5EF4-FFF2-40B4-BE49-F238E27FC236}">
                <a16:creationId xmlns:a16="http://schemas.microsoft.com/office/drawing/2014/main" id="{9E59CC04-CEBF-4AB2-AF29-3F19BD406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7" name="Slide Number Placeholder 3">
            <a:extLst>
              <a:ext uri="{FF2B5EF4-FFF2-40B4-BE49-F238E27FC236}">
                <a16:creationId xmlns:a16="http://schemas.microsoft.com/office/drawing/2014/main" id="{D3AF68A8-42E0-49D3-A967-7A7C4B9F52A6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514BD-9A2E-4C63-A789-9A0FDBC439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54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91C133F-89BD-4428-B684-FF632EF478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D0405A-1E4B-4581-BEE3-66EEF304B7F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3" name="Slide Image Placeholder 1">
            <a:extLst>
              <a:ext uri="{FF2B5EF4-FFF2-40B4-BE49-F238E27FC236}">
                <a16:creationId xmlns:a16="http://schemas.microsoft.com/office/drawing/2014/main" id="{2F2D3CAA-DA50-4C7F-BA62-9593819E5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4" name="Notes Placeholder 2">
            <a:extLst>
              <a:ext uri="{FF2B5EF4-FFF2-40B4-BE49-F238E27FC236}">
                <a16:creationId xmlns:a16="http://schemas.microsoft.com/office/drawing/2014/main" id="{5950997C-EE47-48B8-A933-D827A3434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5" name="Slide Number Placeholder 3">
            <a:extLst>
              <a:ext uri="{FF2B5EF4-FFF2-40B4-BE49-F238E27FC236}">
                <a16:creationId xmlns:a16="http://schemas.microsoft.com/office/drawing/2014/main" id="{0FFC7FD7-3460-41BF-8F7B-3C70FF8CB7C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E1FE9B-859D-474F-814E-C4481727C4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914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02B24170-E656-49B3-9245-4788A48FA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E650D-5025-4904-B9F1-8DA076577C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Slide Image Placeholder 1">
            <a:extLst>
              <a:ext uri="{FF2B5EF4-FFF2-40B4-BE49-F238E27FC236}">
                <a16:creationId xmlns:a16="http://schemas.microsoft.com/office/drawing/2014/main" id="{1EF11B07-8227-4F1C-B529-EBB71BB4B1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>
            <a:extLst>
              <a:ext uri="{FF2B5EF4-FFF2-40B4-BE49-F238E27FC236}">
                <a16:creationId xmlns:a16="http://schemas.microsoft.com/office/drawing/2014/main" id="{B60EC68E-2137-4CB3-AB23-BB1E8DF63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3" name="Slide Number Placeholder 3">
            <a:extLst>
              <a:ext uri="{FF2B5EF4-FFF2-40B4-BE49-F238E27FC236}">
                <a16:creationId xmlns:a16="http://schemas.microsoft.com/office/drawing/2014/main" id="{3F56E4B7-C7D5-49DD-8408-6559D93E743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A305E-9B4D-4A88-B3CE-58B5BAD851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50BC5-E976-4BAA-B21D-6EB8347B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2463-EF6A-4D5B-8AFF-7ABD48C7DD7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13D5-73F8-4776-A134-DBC4D434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5000F-DBB4-46AF-8910-093F12AA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25016-2727-4CE5-B29D-9D8473C892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28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800BF-97FD-4509-87E1-0BD80642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3467B-F822-46DA-9D54-DBDF1A066595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B04F-F282-42E2-99CC-1CB633BB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E4CE-0E57-4FB5-98E9-A50D684B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35E9-9271-4EA3-9C84-686326A82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56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1F4A9-6886-49AB-A85D-1D9A36D1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EB313-D03B-4240-964F-765A4EF5D01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98D8E-C295-4970-BC13-6C5E6975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2AB8-337D-4168-B5D0-441BDD8C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13A29-1D3D-4F9D-B981-E0FF9D85A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53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9C60C0-756F-43EC-AF90-3F0946182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A2C3F0-1AA4-4E30-BA2D-C283BD5C3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22F816-12EF-43AA-91A9-BE29CF8B1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BA2BA-537E-487C-B89C-B7B3439C6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934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0463B4-B685-4BFC-90CA-B98D50900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D44633-95BF-4A27-88B9-C60892B141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081280-03CC-4DD7-BAFC-ECBCD1F440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D9937-4C40-4E86-9E69-F2CE914A1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94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41E1CF-B017-4D4F-9DDA-3385C1633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78FBCD-055E-4C34-978F-0EB2C9396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E65228-227F-4E75-B553-EE28522AD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D483F-A2C3-4056-95F6-EBE36BE71B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901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AC6E0-083C-420D-AAA6-A1F5B719D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E6E06-BCEC-46B3-BB84-77AB0B3AC2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131926-E049-46B3-A139-2C5EE5B248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6DA64-232C-40F4-B04A-59DC14B1F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79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0D3A48-0005-4061-991B-07F73BC34D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32802C-C587-4A0C-88BD-E00D11EDB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F6962E-B532-4081-AACA-4AC565CA5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38D02-F214-4FE3-B47E-4EF3016B2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465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AEC814-90CC-4EB6-95CB-A5B5C9B61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80EF95-E110-4D53-81F3-FD99F853E8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E8C37B-6630-434F-B2EB-90FB7AE16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644EA-631E-4353-9E90-1D79D7C17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767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E73ED6-BCA8-4140-853C-1F0F6BBFF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29D4C2-F441-4A92-9577-3B300DBE8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C04559-814B-4E55-A0DB-8F13F4631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F64DC-DD50-43B8-93E6-DA2DB661A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565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ED855-F74F-49C6-AC97-3868229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0B603-64F0-47B8-9B9B-D0183B31B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FDD42-79D0-457E-BCB1-46ADCCA38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CB8BF-8C2D-4387-BB62-37A79B1EA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94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F5C75-04DD-4C43-8888-3AFCE13B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B87F8-1AB9-4B14-A9DF-DCBB7830A2B8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8D00-7448-48C9-9E0B-D76420E0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5114-2E40-4CA2-BFCC-D07ED4CC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AD30-5DBB-43B6-9A22-1DDA3C4F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766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2484C0-644D-4607-B857-064B6E63F7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A924E-9181-4394-B132-4AC4AEB620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C74AB9-F955-4394-AD7E-12CE7B6FD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15D34-7E4E-4F59-B431-407960B22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22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B36184-5423-4046-9242-FF315C88D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F54BAF-06F3-4FA2-A553-D066D47C8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1F883E-D992-4CEC-97A4-EFA68F27D3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123DE-855F-47E7-899F-1C986D40E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707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68A4E6-5B58-4E8F-8CAD-060FD18E9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D3C49-2E59-41CE-AD80-8FF5928F0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7755BC-79E1-491F-BA75-CF73219D7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3720C-446E-4AEB-A47A-B824379CD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778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47D4E-564F-4431-9C38-D20B41612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6B587A-FB92-4A25-A3DC-B3385F14F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B5A7E-6CB0-4EF1-9DAE-D388355EE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8D6BC-117D-467A-A287-E59B7CF3D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85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36E03-F775-442D-A7E7-229543D4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CA18-BE98-4089-8356-F647A0AA972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A946B-25F6-4586-937F-09F8EC8E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CD823-2A9D-4CA9-AD18-B60C2AAD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9E7AA-E719-41EA-9D40-09CCE6871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24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2774E7-3D44-481A-BFB6-37118F2A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7DD5B-EAE5-4F22-96F8-D5AB9147DCB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FDBB61-8CB0-482C-873C-88E9E226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69DDA9-B093-441C-9065-807EABA2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0803A-C222-46EE-9F12-D4966AC0C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81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4EC725-2338-4CF3-AF84-A927CEF2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FC38C-1959-48B1-B407-C2FE61B0622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89A654-E80F-48B1-AC36-79A372AE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93B0C-91D6-402D-8BE9-D8EE397C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7F237-E516-4B2F-9A8A-3971D1FCD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77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66198D-21EB-4526-B737-B4AE0F9A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F8A39-7F3E-46E1-8B4B-1B6FF2E78545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B44A45-CCEA-48BE-B510-D2830E73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21F165-2D19-452B-B6A3-237DAC9C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0041B-CC69-4D96-A714-C24604498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41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DAF93D-0873-4E60-8B62-19986C7D9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EC3F7-FE90-4754-A081-8F0DCD0C1C8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4C1E79-98E9-4825-BBA6-EAE72CD0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9517FF-E67D-4FA8-90EF-B3B2391F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78367-A0FC-491A-9AA6-2608F2A41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42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D3E0F8-E747-474E-92E5-5F66BDC3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DE14-EAD8-4398-87AE-2DB8E75DF7D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C8ED1A-563C-49CE-807A-3FEB1C84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B99CC9-9BFA-4E9E-9307-D35CAADF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B251D-FE83-4452-A58F-E152D201F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44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E324DA-445C-4BBD-9E62-BF2ABDE1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9C0E-9432-402F-B796-E2BC74701AF5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81D974-6B2A-48C2-A798-5B9C47E5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322868-A711-40FC-840D-222571B4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8D953-66AF-4A58-9D9E-60F0014F3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7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B59259-98A9-4D6B-933F-86E1DFD806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AC7888-FA65-4499-9B06-F69044F66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71D6-3F43-471E-AD0E-4CF27F793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CD6641-F090-4D65-B925-652662DF919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72506-18ED-4FDD-A85F-9680410D5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E7018-2754-44AB-A34E-991A671FA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11E0FBFD-5018-4D89-B3C9-8D6C017D7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8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D37645-6D70-4688-A92D-B66FFFD7D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4E10D5-3AB3-4672-9400-A2BC1BE2C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32B3EE-C7B3-4841-96DD-A763E5A86D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E747DA-56AA-4440-918D-46AEA2D290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E939071-4378-4FD2-A817-822D271947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7D2AC4C-B067-4B5C-8396-0CB5D3169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5729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lc.org/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clinton4.nara.gov/WH/New/other/sotu.html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ce.oas.org/trade/nafta/naftatce.as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nytimes.com/interactive/2016/02/08/us/politics/bill-clinton-1992-speech.html" TargetMode="External"/><Relationship Id="rId5" Type="http://schemas.openxmlformats.org/officeDocument/2006/relationships/hyperlink" Target="http://www.wto.org/" TargetMode="External"/><Relationship Id="rId4" Type="http://schemas.openxmlformats.org/officeDocument/2006/relationships/hyperlink" Target="http://www.apec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pages/frontline/shows/clinton/etc/draftletter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hyperlink" Target="https://www.cbsnews.com/video/hillary-clintons-first-60-minutes-interview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air.org/home/language-a-key-mechanism-of-control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amazon.com/gp/reader/0895260670/ref=sib_dp_pt#reader-link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www.amazon.com/gp/reader/0895261960/ref=sib_dp_pt#reader-lin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p-srv/politics/special/clinton/icreport/icreport.htm" TargetMode="External"/><Relationship Id="rId2" Type="http://schemas.openxmlformats.org/officeDocument/2006/relationships/hyperlink" Target="http://www.people.vcu.edu/~wnewmann/Scandals.htm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info.gov/content/pkg/CDOC-105hdoc310/pdf/CDOC-105hdoc310.pdf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congressional-report/105th-congress/house-report/830/" TargetMode="External"/><Relationship Id="rId2" Type="http://schemas.openxmlformats.org/officeDocument/2006/relationships/hyperlink" Target="https://www.congress.gov/105/bills/hres611/BILLS-105hres611enr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ongress.gov/bill/105th-congress/house-resolution/611/all-actions?overview=closed&amp;q=%7b%22roll-call-vote%22:%22all%22%7d&amp;KWICView=fals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2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8DB74462-177E-4BDC-B9C1-72A52A9B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The Battle for Party Philosophy 1980s/</a:t>
            </a:r>
            <a:r>
              <a:rPr lang="en-US" altLang="en-US" sz="3600" b="1" dirty="0">
                <a:solidFill>
                  <a:schemeClr val="bg1"/>
                </a:solidFill>
              </a:rPr>
              <a:t>1990s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1A6453-9650-44F0-85C5-1A1F10BEE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07" y="1366863"/>
            <a:ext cx="2045494" cy="2435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FCA44-B5F9-4462-8D14-560269AF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55" y="4313761"/>
            <a:ext cx="3198018" cy="2114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B2F94-409D-455A-8DF2-6294C39C5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897" y="1486908"/>
            <a:ext cx="3352800" cy="2435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24EC2F-C980-4B44-ADA1-7A0975E0A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393" y="1417638"/>
            <a:ext cx="2045495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560DB-D9BE-4633-AD60-2260D1CDC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297" y="4331188"/>
            <a:ext cx="3352800" cy="21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5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31C06CB-1CEE-49A7-B137-0810048E24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Democratic Party Changes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28ED4E1-7575-4934-A46D-133E329F4A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b="1" dirty="0"/>
              <a:t>1960s-1980s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Loss of South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Reagan shifts the electorate to right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Deficit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Tax Revolts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Perceived failure of Great Society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Rejection of Reaganomics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b="1" dirty="0"/>
              <a:t>Crushing loss in 1984</a:t>
            </a:r>
          </a:p>
          <a:p>
            <a:pPr marL="0" indent="0" eaLnBrk="1" hangingPunct="1">
              <a:buNone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32317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010CD8C-6E03-4226-981B-6F247580A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Democrats Hit Bottom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39AECC3-6932-4CD0-8E12-BB3D9B1AB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4" name="Picture 5" descr="electoral-1984-s">
            <a:extLst>
              <a:ext uri="{FF2B5EF4-FFF2-40B4-BE49-F238E27FC236}">
                <a16:creationId xmlns:a16="http://schemas.microsoft.com/office/drawing/2014/main" id="{2A0B0CA1-8665-49DC-8E10-E8A15B179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7143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89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04B55939-96E1-4293-802F-A6CC0DFB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Democratic Debate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0A572E0C-8A9A-41FD-BA22-F02F23A79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Traditional Liberals</a:t>
            </a:r>
          </a:p>
        </p:txBody>
      </p:sp>
      <p:sp>
        <p:nvSpPr>
          <p:cNvPr id="8196" name="Content Placeholder 3">
            <a:extLst>
              <a:ext uri="{FF2B5EF4-FFF2-40B4-BE49-F238E27FC236}">
                <a16:creationId xmlns:a16="http://schemas.microsoft.com/office/drawing/2014/main" id="{A9CFDC0C-A2D5-4A8F-BDDE-5A990E7E6A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b="1" dirty="0"/>
              <a:t>New Deal/Great Society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/>
              <a:t>pro-labor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/>
              <a:t>maybe protectionist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/>
              <a:t>socially liberal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/>
              <a:t>activist government</a:t>
            </a:r>
            <a:endParaRPr lang="en-US" altLang="en-US" dirty="0"/>
          </a:p>
        </p:txBody>
      </p:sp>
      <p:sp>
        <p:nvSpPr>
          <p:cNvPr id="8197" name="Text Placeholder 4">
            <a:extLst>
              <a:ext uri="{FF2B5EF4-FFF2-40B4-BE49-F238E27FC236}">
                <a16:creationId xmlns:a16="http://schemas.microsoft.com/office/drawing/2014/main" id="{D64C8827-4AA2-4105-8969-9811DBD04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/>
              <a:t>Centrist “New Democrats”</a:t>
            </a:r>
          </a:p>
        </p:txBody>
      </p:sp>
      <p:sp>
        <p:nvSpPr>
          <p:cNvPr id="8198" name="Content Placeholder 5">
            <a:extLst>
              <a:ext uri="{FF2B5EF4-FFF2-40B4-BE49-F238E27FC236}">
                <a16:creationId xmlns:a16="http://schemas.microsoft.com/office/drawing/2014/main" id="{C8577E0D-678A-47FD-8BF7-D860669CA2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b="1">
                <a:hlinkClick r:id="rId2"/>
              </a:rPr>
              <a:t>Democratic Leadership Council</a:t>
            </a:r>
            <a:endParaRPr lang="en-US" altLang="en-US" b="1"/>
          </a:p>
          <a:p>
            <a:pPr>
              <a:spcBef>
                <a:spcPct val="0"/>
              </a:spcBef>
            </a:pPr>
            <a:r>
              <a:rPr lang="en-US" altLang="en-US" b="1"/>
              <a:t>pro-business</a:t>
            </a:r>
          </a:p>
          <a:p>
            <a:pPr>
              <a:spcBef>
                <a:spcPct val="0"/>
              </a:spcBef>
            </a:pPr>
            <a:r>
              <a:rPr lang="en-US" altLang="en-US" b="1"/>
              <a:t>free trade</a:t>
            </a:r>
          </a:p>
          <a:p>
            <a:pPr>
              <a:spcBef>
                <a:spcPct val="0"/>
              </a:spcBef>
            </a:pPr>
            <a:r>
              <a:rPr lang="en-US" altLang="en-US" b="1"/>
              <a:t>socially liberal</a:t>
            </a:r>
          </a:p>
          <a:p>
            <a:pPr>
              <a:spcBef>
                <a:spcPct val="0"/>
              </a:spcBef>
            </a:pPr>
            <a:r>
              <a:rPr lang="en-US" altLang="en-US" b="1"/>
              <a:t>limited, but important, government role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62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A1224F-0246-4E95-A3A1-B9BB187635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Bill Clinton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5A46D2F-6777-4539-B5D9-DC3D7CA180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4" descr="42_clinton-1">
            <a:extLst>
              <a:ext uri="{FF2B5EF4-FFF2-40B4-BE49-F238E27FC236}">
                <a16:creationId xmlns:a16="http://schemas.microsoft.com/office/drawing/2014/main" id="{AA20BFF2-C5CD-4281-AEA1-0DE63F22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3625-1">
            <a:extLst>
              <a:ext uri="{FF2B5EF4-FFF2-40B4-BE49-F238E27FC236}">
                <a16:creationId xmlns:a16="http://schemas.microsoft.com/office/drawing/2014/main" id="{C8B5214D-6B41-4A0E-AD58-0F10C052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30" y="1417638"/>
            <a:ext cx="3321170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33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6273BD6-74CE-4972-B0D9-CD89A31EC0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dirty="0"/>
              <a:t>1992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5FC0546-3315-467A-B7EC-E7506F45F7B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Clinton 43%</a:t>
            </a:r>
          </a:p>
          <a:p>
            <a:pPr eaLnBrk="1" hangingPunct="1"/>
            <a:r>
              <a:rPr lang="en-US" altLang="en-US" sz="3600" b="1" dirty="0"/>
              <a:t>Bush 37%</a:t>
            </a:r>
          </a:p>
          <a:p>
            <a:pPr eaLnBrk="1" hangingPunct="1"/>
            <a:r>
              <a:rPr lang="en-US" altLang="en-US" sz="3600" b="1" dirty="0"/>
              <a:t>Perot 19%</a:t>
            </a:r>
          </a:p>
          <a:p>
            <a:pPr eaLnBrk="1" hangingPunct="1"/>
            <a:endParaRPr lang="en-US" altLang="en-US" b="1" dirty="0"/>
          </a:p>
          <a:p>
            <a:pPr eaLnBrk="1" hangingPunct="1">
              <a:buFontTx/>
              <a:buNone/>
            </a:pPr>
            <a:endParaRPr lang="en-US" altLang="en-US" b="1" dirty="0"/>
          </a:p>
          <a:p>
            <a:pPr eaLnBrk="1" hangingPunct="1">
              <a:buFontTx/>
              <a:buNone/>
            </a:pPr>
            <a:endParaRPr lang="en-US" alt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D96A0-57E1-4257-8B81-E6C7F2D1B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436" y="1417638"/>
            <a:ext cx="2261764" cy="2544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BEC03-EEC8-4EBA-ABA2-0B9426AD3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259137"/>
            <a:ext cx="5943600" cy="33242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A2F985-5B8D-4B30-A61A-82C3E34DB109}"/>
              </a:ext>
            </a:extLst>
          </p:cNvPr>
          <p:cNvCxnSpPr/>
          <p:nvPr/>
        </p:nvCxnSpPr>
        <p:spPr>
          <a:xfrm>
            <a:off x="3319409" y="2998244"/>
            <a:ext cx="3124200" cy="0"/>
          </a:xfrm>
          <a:prstGeom prst="straightConnector1">
            <a:avLst/>
          </a:prstGeom>
          <a:ln w="571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32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8B8B11F-914E-44CB-9CE0-01886F38B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Was Clinton a New Democrat? The Argument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7795F69-AB62-4D8E-89DC-9DE1CA6AC5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/>
              <a:t>Republican view </a:t>
            </a:r>
          </a:p>
          <a:p>
            <a:pPr eaLnBrk="1" hangingPunct="1"/>
            <a:r>
              <a:rPr lang="en-US" altLang="en-US" sz="3200" b="1" dirty="0"/>
              <a:t>Old Democrat</a:t>
            </a:r>
          </a:p>
          <a:p>
            <a:pPr eaLnBrk="1" hangingPunct="1"/>
            <a:r>
              <a:rPr lang="en-US" altLang="en-US" sz="3200" b="1" dirty="0" err="1"/>
              <a:t>Paleoliberal</a:t>
            </a:r>
            <a:endParaRPr lang="en-US" altLang="en-US" sz="3200" b="1" dirty="0"/>
          </a:p>
          <a:p>
            <a:pPr eaLnBrk="1" hangingPunct="1"/>
            <a:r>
              <a:rPr lang="en-US" altLang="en-US" sz="3200" b="1" dirty="0"/>
              <a:t>Tax and spend liberal</a:t>
            </a:r>
          </a:p>
          <a:p>
            <a:pPr eaLnBrk="1" hangingPunct="1"/>
            <a:r>
              <a:rPr lang="en-US" altLang="en-US" sz="3200" b="1" dirty="0"/>
              <a:t>Big Government</a:t>
            </a:r>
          </a:p>
          <a:p>
            <a:pPr eaLnBrk="1" hangingPunct="1">
              <a:buFontTx/>
              <a:buNone/>
            </a:pPr>
            <a:endParaRPr lang="en-US" altLang="en-US" b="1" dirty="0"/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C2731E32-1955-4C68-94F1-68373A0C861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/>
              <a:t>Democrat view</a:t>
            </a:r>
          </a:p>
          <a:p>
            <a:pPr eaLnBrk="1" hangingPunct="1"/>
            <a:r>
              <a:rPr lang="en-US" altLang="en-US" sz="3200" b="1" dirty="0"/>
              <a:t>New Democrat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629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3F49715-F28E-4635-B1B4-7330E55D1A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Was Clinton a New Democrat?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904E96E-F91C-4C5E-8FD8-107AC1AF5B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/>
              <a:t>Gays in the military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/>
              <a:t>Health Care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95379-9C78-4A3C-932A-90FBCEDDC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906713"/>
            <a:ext cx="43053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6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0CBA-ED6A-42E7-8D47-64D36B7C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Was Clinton a New Democrat?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14CB4-6189-4D73-98D5-FB8B36144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+mj-lt"/>
              <a:buAutoNum type="arabicPeriod" startAt="3"/>
            </a:pPr>
            <a:r>
              <a:rPr lang="en-US" altLang="en-US" b="1" dirty="0"/>
              <a:t>Budget</a:t>
            </a:r>
          </a:p>
          <a:p>
            <a:pPr marL="514350" indent="-514350" eaLnBrk="1" hangingPunct="1">
              <a:buFont typeface="+mj-lt"/>
              <a:buAutoNum type="arabicPeriod" startAt="3"/>
            </a:pPr>
            <a:r>
              <a:rPr lang="en-US" altLang="en-US" b="1" dirty="0"/>
              <a:t>“Triangulation” and Welfare Reform</a:t>
            </a:r>
          </a:p>
          <a:p>
            <a:pPr lvl="1" eaLnBrk="1" hangingPunct="1"/>
            <a:r>
              <a:rPr lang="en-US" altLang="en-US" b="1" dirty="0">
                <a:hlinkClick r:id="rId2"/>
              </a:rPr>
              <a:t>1996 SOTU</a:t>
            </a:r>
            <a:r>
              <a:rPr lang="en-US" altLang="en-US" b="1" dirty="0"/>
              <a:t>: “The era of big government is over”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9DC1E-52DF-4735-BD3B-3AA58D989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9" t="16620" r="319" b="-576"/>
          <a:stretch/>
        </p:blipFill>
        <p:spPr>
          <a:xfrm>
            <a:off x="609600" y="3810000"/>
            <a:ext cx="8077200" cy="27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5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7B3A-280C-4E2B-B94F-FC58000E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1996 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1A03A-AD88-4A35-A2C8-6B7080838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Clinton 		379 EV		49.23%</a:t>
            </a:r>
          </a:p>
          <a:p>
            <a:r>
              <a:rPr lang="en-US" dirty="0"/>
              <a:t>Dole 		159 EV		40.72%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66A78-B1D9-41CB-A4E8-53E2E7BE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24200"/>
            <a:ext cx="7391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F4A04BB-1799-45BE-826A-5E6D1754B9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Was Clinton a New Democrat?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A0C1F7B-075D-4579-98D9-108D0309683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 marL="742950" indent="-742950" eaLnBrk="1" hangingPunct="1">
              <a:lnSpc>
                <a:spcPct val="80000"/>
              </a:lnSpc>
              <a:buFont typeface="+mj-lt"/>
              <a:buAutoNum type="arabicPeriod" startAt="5"/>
              <a:defRPr/>
            </a:pPr>
            <a:r>
              <a:rPr lang="en-US" altLang="en-US" sz="3600" b="1" dirty="0"/>
              <a:t>Trade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b="1" dirty="0"/>
              <a:t>Economic World Order Building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400" b="1" dirty="0">
                <a:hlinkClick r:id="rId3"/>
              </a:rPr>
              <a:t>NAFTA</a:t>
            </a:r>
            <a:r>
              <a:rPr lang="en-US" altLang="en-US" sz="2400" b="1" dirty="0"/>
              <a:t>: </a:t>
            </a:r>
            <a:r>
              <a:rPr lang="en-US" altLang="en-US" sz="2000" b="1" dirty="0"/>
              <a:t>North American Free Trade Agreement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400" b="1" dirty="0">
                <a:hlinkClick r:id="rId4"/>
              </a:rPr>
              <a:t>APEC</a:t>
            </a:r>
            <a:r>
              <a:rPr lang="en-US" altLang="en-US" sz="2400" b="1" dirty="0"/>
              <a:t>: </a:t>
            </a:r>
            <a:r>
              <a:rPr lang="en-US" altLang="en-US" sz="2000" b="1" dirty="0"/>
              <a:t>Asia-Pacific Economic Cooperation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400" b="1" dirty="0">
                <a:hlinkClick r:id="rId5"/>
              </a:rPr>
              <a:t>WTO</a:t>
            </a:r>
            <a:r>
              <a:rPr lang="en-US" altLang="en-US" sz="2400" b="1" dirty="0"/>
              <a:t>: </a:t>
            </a:r>
            <a:r>
              <a:rPr lang="en-US" altLang="en-US" sz="2000" b="1" dirty="0"/>
              <a:t>World Trade Organization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3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3600" b="1" dirty="0"/>
              <a:t>Modernizing the Economy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b="1" dirty="0"/>
              <a:t>Modernizing the Workforce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400" b="1" dirty="0">
                <a:hlinkClick r:id="rId6"/>
              </a:rPr>
              <a:t>Clinton NH Speech: February 1992</a:t>
            </a:r>
            <a:endParaRPr lang="en-US" altLang="en-US" sz="2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4705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25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8564EDF9-F503-4C61-AFA7-D038F18E9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b="1" dirty="0"/>
              <a:t>The Political Context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EA7315D4-6B9E-400B-90E8-12FD9102B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2756"/>
            <a:ext cx="8229600" cy="4960188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Reagan Realignment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Reagan Success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Democratic defeat 1984: 525-13 EV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Change in belief:</a:t>
            </a:r>
          </a:p>
          <a:p>
            <a:pPr lvl="1" eaLnBrk="1" hangingPunct="1"/>
            <a:r>
              <a:rPr lang="en-US" altLang="en-US" b="1" dirty="0">
                <a:latin typeface="Arial Black" panose="020B0A04020102020204" pitchFamily="34" charset="0"/>
              </a:rPr>
              <a:t>Government is the problem</a:t>
            </a:r>
          </a:p>
        </p:txBody>
      </p:sp>
    </p:spTree>
    <p:extLst>
      <p:ext uri="{BB962C8B-B14F-4D97-AF65-F5344CB8AC3E}">
        <p14:creationId xmlns:p14="http://schemas.microsoft.com/office/powerpoint/2010/main" val="2361363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88E9D11-A708-4033-B04E-C4B07D9908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/>
              <a:t>The Trust Issue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50B686FD-67DE-471D-9C68-24AA4CE9F7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dirty="0"/>
              <a:t>1992 Campaign</a:t>
            </a:r>
          </a:p>
          <a:p>
            <a:pPr eaLnBrk="1" hangingPunct="1"/>
            <a:r>
              <a:rPr lang="en-US" altLang="en-US" sz="3600" b="1" dirty="0">
                <a:hlinkClick r:id="rId3"/>
              </a:rPr>
              <a:t>The Draft</a:t>
            </a:r>
            <a:endParaRPr lang="en-US" altLang="en-US" sz="3600" b="1" dirty="0"/>
          </a:p>
          <a:p>
            <a:pPr eaLnBrk="1" hangingPunct="1"/>
            <a:r>
              <a:rPr lang="en-US" altLang="en-US" sz="3600" b="1" dirty="0"/>
              <a:t>Drug Use</a:t>
            </a:r>
          </a:p>
          <a:p>
            <a:pPr eaLnBrk="1" hangingPunct="1"/>
            <a:r>
              <a:rPr lang="en-US" altLang="en-US" sz="3600" b="1" dirty="0" err="1"/>
              <a:t>Gennifer</a:t>
            </a:r>
            <a:r>
              <a:rPr lang="en-US" altLang="en-US" sz="3600" b="1" dirty="0"/>
              <a:t> Flowers</a:t>
            </a:r>
          </a:p>
          <a:p>
            <a:pPr eaLnBrk="1" hangingPunct="1"/>
            <a:r>
              <a:rPr lang="en-US" altLang="en-US" sz="3600" b="1" dirty="0">
                <a:hlinkClick r:id="rId4"/>
              </a:rPr>
              <a:t>The Interview</a:t>
            </a:r>
            <a:endParaRPr lang="en-US" altLang="en-US" sz="3600" b="1" dirty="0"/>
          </a:p>
          <a:p>
            <a:pPr algn="ctr" eaLnBrk="1" hangingPunct="1">
              <a:buFontTx/>
              <a:buNone/>
            </a:pPr>
            <a:endParaRPr lang="en-US" altLang="en-US" sz="4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16DD5-C732-49B3-B87C-9EB693C63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89887"/>
            <a:ext cx="39624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21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12A0-E03D-4C1C-8A9A-BBF862D8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1990s Gingrich </a:t>
            </a:r>
            <a:r>
              <a:rPr lang="en-US" sz="3600" dirty="0" err="1">
                <a:hlinkClick r:id="rId2"/>
              </a:rPr>
              <a:t>GoPac</a:t>
            </a:r>
            <a:r>
              <a:rPr lang="en-US" sz="3600" dirty="0">
                <a:hlinkClick r:id="rId2"/>
              </a:rPr>
              <a:t> Memo</a:t>
            </a:r>
            <a:br>
              <a:rPr lang="en-US" dirty="0"/>
            </a:br>
            <a:r>
              <a:rPr lang="en-US" sz="2800" dirty="0"/>
              <a:t>“Language: A Key Mechanism of Control.”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8405-3DCE-4C7C-8FEB-F196ECB7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5456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“Language is listed as a key mechanism of control used by a majority party…Apply these to the opponent, their record, proposals and their party.”</a:t>
            </a:r>
          </a:p>
          <a:p>
            <a:r>
              <a:rPr lang="en-US" sz="1800" dirty="0"/>
              <a:t>“decay… failure (fail)… collapse(</a:t>
            </a:r>
            <a:r>
              <a:rPr lang="en-US" sz="1800" dirty="0" err="1"/>
              <a:t>ing</a:t>
            </a:r>
            <a:r>
              <a:rPr lang="en-US" sz="1800" dirty="0"/>
              <a:t>)… deeper… crisis… </a:t>
            </a:r>
          </a:p>
          <a:p>
            <a:pPr marL="0" indent="0">
              <a:buNone/>
            </a:pPr>
            <a:r>
              <a:rPr lang="en-US" sz="1800" dirty="0"/>
              <a:t>destructive… destroy… sick… pathetic… lie… liberal… </a:t>
            </a:r>
          </a:p>
          <a:p>
            <a:pPr marL="0" indent="0">
              <a:buNone/>
            </a:pPr>
            <a:r>
              <a:rPr lang="en-US" sz="1800" dirty="0"/>
              <a:t>they/them… unionized bureaucracy… betray… shallow… </a:t>
            </a:r>
          </a:p>
          <a:p>
            <a:pPr marL="0" indent="0">
              <a:buNone/>
            </a:pPr>
            <a:r>
              <a:rPr lang="en-US" sz="1800" dirty="0"/>
              <a:t>traitors… sensationalists…endanger… coercion… hypocrisy</a:t>
            </a:r>
          </a:p>
          <a:p>
            <a:pPr marL="0" indent="0">
              <a:buNone/>
            </a:pPr>
            <a:r>
              <a:rPr lang="en-US" sz="1800" dirty="0"/>
              <a:t>… radical… threaten… devour… waste… corruption… </a:t>
            </a:r>
          </a:p>
          <a:p>
            <a:pPr marL="0" indent="0">
              <a:buNone/>
            </a:pPr>
            <a:r>
              <a:rPr lang="en-US" sz="1800" dirty="0"/>
              <a:t>incompetent… permissive attitudes… destructive… impose… </a:t>
            </a:r>
          </a:p>
          <a:p>
            <a:pPr marL="0" indent="0">
              <a:buNone/>
            </a:pPr>
            <a:r>
              <a:rPr lang="en-US" sz="1800" dirty="0"/>
              <a:t>self-serving… greed…anti-(issue): flag, family, child, jobs… </a:t>
            </a:r>
          </a:p>
          <a:p>
            <a:pPr marL="0" indent="0">
              <a:buNone/>
            </a:pPr>
            <a:r>
              <a:rPr lang="en-US" sz="1800" dirty="0"/>
              <a:t>pessimistic… excuses… intolerant…stagnation… welfare… corrupt… selfish… insensitive… status quo… mandate(s)… taxes… spend(</a:t>
            </a:r>
            <a:r>
              <a:rPr lang="en-US" sz="1800" dirty="0" err="1"/>
              <a:t>ing</a:t>
            </a:r>
            <a:r>
              <a:rPr lang="en-US" sz="1800" dirty="0"/>
              <a:t>)… shame… disgrace… punish (poor…)… bizarre… cynicism… cheat… steal… abuse of power… machine… bosses… obsolete… criminal rights… red tape… patronage”</a:t>
            </a:r>
          </a:p>
          <a:p>
            <a:r>
              <a:rPr lang="en-US" sz="2400" dirty="0"/>
              <a:t>Gingrich on Clintons: “Counterculture </a:t>
            </a:r>
            <a:r>
              <a:rPr lang="en-US" sz="2400" dirty="0" err="1"/>
              <a:t>McGoverniks</a:t>
            </a:r>
            <a:r>
              <a:rPr lang="en-US" sz="2400" dirty="0"/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6F085-FFE1-4259-835F-26429444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169" y="2514600"/>
            <a:ext cx="14954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43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77BE5E3A-6E10-4DEC-ACD5-22ADDB47D2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Clinton Haters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D3F777B3-8A75-4EDC-B1EA-AA4BCEB6D646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American Spectator</a:t>
            </a:r>
          </a:p>
          <a:p>
            <a:pPr eaLnBrk="1" hangingPunct="1"/>
            <a:r>
              <a:rPr lang="en-US" altLang="en-US" b="1" dirty="0"/>
              <a:t>Regnery Publications</a:t>
            </a:r>
          </a:p>
        </p:txBody>
      </p:sp>
      <p:pic>
        <p:nvPicPr>
          <p:cNvPr id="21508" name="Picture 4" descr="51EH12X27QL">
            <a:extLst>
              <a:ext uri="{FF2B5EF4-FFF2-40B4-BE49-F238E27FC236}">
                <a16:creationId xmlns:a16="http://schemas.microsoft.com/office/drawing/2014/main" id="{4ED04316-FDBC-4AC1-9308-AB0DAC0F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t="3841" r="17281" b="3841"/>
          <a:stretch>
            <a:fillRect/>
          </a:stretch>
        </p:blipFill>
        <p:spPr bwMode="auto">
          <a:xfrm>
            <a:off x="833438" y="2894013"/>
            <a:ext cx="25241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Betrayal: How the Clinton Administration Undermined American Security">
            <a:hlinkClick r:id="rId4"/>
            <a:extLst>
              <a:ext uri="{FF2B5EF4-FFF2-40B4-BE49-F238E27FC236}">
                <a16:creationId xmlns:a16="http://schemas.microsoft.com/office/drawing/2014/main" id="{48158161-82CA-4FC3-A7F8-4EDECFD2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2000" r="16000"/>
          <a:stretch>
            <a:fillRect/>
          </a:stretch>
        </p:blipFill>
        <p:spPr bwMode="auto">
          <a:xfrm>
            <a:off x="6629400" y="3810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Madame Hillary: The Dark Road to the White House">
            <a:hlinkClick r:id="rId6"/>
            <a:extLst>
              <a:ext uri="{FF2B5EF4-FFF2-40B4-BE49-F238E27FC236}">
                <a16:creationId xmlns:a16="http://schemas.microsoft.com/office/drawing/2014/main" id="{041E6D18-0A46-4798-87D3-B6469A4A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2000" r="24001"/>
          <a:stretch>
            <a:fillRect/>
          </a:stretch>
        </p:blipFill>
        <p:spPr bwMode="auto">
          <a:xfrm>
            <a:off x="6629400" y="3581400"/>
            <a:ext cx="1981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51KG82WS0ZL">
            <a:extLst>
              <a:ext uri="{FF2B5EF4-FFF2-40B4-BE49-F238E27FC236}">
                <a16:creationId xmlns:a16="http://schemas.microsoft.com/office/drawing/2014/main" id="{C4836EA2-B724-4778-A8D2-F2909658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r="15359"/>
          <a:stretch>
            <a:fillRect/>
          </a:stretch>
        </p:blipFill>
        <p:spPr bwMode="auto">
          <a:xfrm>
            <a:off x="3733800" y="3352800"/>
            <a:ext cx="2438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929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1607AB0-1EF6-4C35-8880-E77F10C6B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b="1" dirty="0"/>
              <a:t>“Lewinsky Gate”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C9C5425-CFA7-4250-ADF6-2A129ED9E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5486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hlinkClick r:id="rId2"/>
              </a:rPr>
              <a:t>Comparison</a:t>
            </a:r>
            <a:r>
              <a:rPr lang="en-US" altLang="en-US" sz="2800" b="1" dirty="0"/>
              <a:t> to other scandals</a:t>
            </a:r>
          </a:p>
          <a:p>
            <a:pPr eaLnBrk="1" hangingPunct="1"/>
            <a:r>
              <a:rPr lang="en-US" altLang="en-US" sz="2800" b="1" dirty="0"/>
              <a:t>Whitewater Estates</a:t>
            </a:r>
          </a:p>
          <a:p>
            <a:pPr eaLnBrk="1" hangingPunct="1"/>
            <a:r>
              <a:rPr lang="en-US" altLang="en-US" sz="2800" b="1" dirty="0">
                <a:hlinkClick r:id="rId3"/>
              </a:rPr>
              <a:t>Ken Starr’s Report</a:t>
            </a:r>
            <a:r>
              <a:rPr lang="en-US" altLang="en-US" sz="2800" b="1" dirty="0"/>
              <a:t> 9/9/98</a:t>
            </a:r>
          </a:p>
          <a:p>
            <a:pPr eaLnBrk="1" hangingPunct="1"/>
            <a:endParaRPr lang="en-US" altLang="en-US" sz="2800" b="1" dirty="0"/>
          </a:p>
          <a:p>
            <a:pPr marL="0" indent="0" eaLnBrk="1" hangingPunct="1">
              <a:buNone/>
            </a:pPr>
            <a:r>
              <a:rPr lang="en-US" altLang="en-US" sz="2400" b="1" dirty="0"/>
              <a:t>Vince Foster 	 Monica Lewinsky               Ken Starr </a:t>
            </a:r>
          </a:p>
        </p:txBody>
      </p:sp>
      <p:pic>
        <p:nvPicPr>
          <p:cNvPr id="25604" name="Picture 4" descr="Vince Foster">
            <a:extLst>
              <a:ext uri="{FF2B5EF4-FFF2-40B4-BE49-F238E27FC236}">
                <a16:creationId xmlns:a16="http://schemas.microsoft.com/office/drawing/2014/main" id="{D3684E91-CD32-4ABC-A593-98E52D87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7" y="3916362"/>
            <a:ext cx="2133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37F563-B109-A501-264E-9D5C2653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910" y="3916362"/>
            <a:ext cx="2223290" cy="266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77C51-68C2-6717-FAAB-6BBDCDD2F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698" y="3916363"/>
            <a:ext cx="3124200" cy="2666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141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Clinton and Lewinsky Scandal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(reference)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3291" y="1296538"/>
            <a:ext cx="8162059" cy="513155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March 8, 1992: </a:t>
            </a:r>
            <a:r>
              <a:rPr lang="en-US" dirty="0">
                <a:latin typeface="Arial Black" panose="020B0A04020102020204" pitchFamily="34" charset="0"/>
              </a:rPr>
              <a:t>Whitewater story in New York Times</a:t>
            </a: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July 1993: </a:t>
            </a:r>
            <a:r>
              <a:rPr lang="en-US" dirty="0">
                <a:latin typeface="Arial Black" panose="020B0A04020102020204" pitchFamily="34" charset="0"/>
              </a:rPr>
              <a:t>Vince Foster Commits Suicide</a:t>
            </a: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January 1994: </a:t>
            </a:r>
            <a:r>
              <a:rPr lang="en-US" dirty="0">
                <a:latin typeface="Arial Black" panose="020B0A04020102020204" pitchFamily="34" charset="0"/>
              </a:rPr>
              <a:t>Clinton asks </a:t>
            </a:r>
            <a:r>
              <a:rPr lang="en-US" dirty="0" err="1">
                <a:latin typeface="Arial Black" panose="020B0A04020102020204" pitchFamily="34" charset="0"/>
              </a:rPr>
              <a:t>DoJ</a:t>
            </a:r>
            <a:r>
              <a:rPr lang="en-US" dirty="0">
                <a:latin typeface="Arial Black" panose="020B0A04020102020204" pitchFamily="34" charset="0"/>
              </a:rPr>
              <a:t> to appoint special prosecutor</a:t>
            </a: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November 1995: </a:t>
            </a:r>
            <a:r>
              <a:rPr lang="en-US" dirty="0">
                <a:latin typeface="Arial Black" panose="020B0A04020102020204" pitchFamily="34" charset="0"/>
              </a:rPr>
              <a:t>Clinton begins affair with Monica </a:t>
            </a:r>
            <a:r>
              <a:rPr lang="en-US" dirty="0" err="1">
                <a:latin typeface="Arial Black" panose="020B0A04020102020204" pitchFamily="34" charset="0"/>
              </a:rPr>
              <a:t>Lewisky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January 1998: </a:t>
            </a:r>
            <a:r>
              <a:rPr lang="en-US" dirty="0">
                <a:latin typeface="Arial Black" panose="020B0A04020102020204" pitchFamily="34" charset="0"/>
              </a:rPr>
              <a:t>Attorney General Reno gives Ken Starr permission to investigate Clinton-Lewinsky relationship</a:t>
            </a: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September 1998: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Starr Report to Congress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December 1998: </a:t>
            </a:r>
            <a:r>
              <a:rPr lang="en-US" dirty="0">
                <a:latin typeface="Arial Black" panose="020B0A04020102020204" pitchFamily="34" charset="0"/>
              </a:rPr>
              <a:t>Impeachment proceedings Begin</a:t>
            </a:r>
          </a:p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January 1999: </a:t>
            </a:r>
            <a:r>
              <a:rPr lang="en-US" dirty="0">
                <a:latin typeface="Arial Black" panose="020B0A04020102020204" pitchFamily="34" charset="0"/>
              </a:rPr>
              <a:t>Clinton acquitted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99889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4462FFE-334C-4993-8488-E5C7B735D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0688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Whitewater-Lewinsky Chronology I</a:t>
            </a:r>
            <a:br>
              <a:rPr lang="en-US" altLang="en-US" sz="4000"/>
            </a:br>
            <a:r>
              <a:rPr lang="en-US" altLang="en-US" sz="2800"/>
              <a:t>(for reference only)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C4C5A37-F272-4805-818A-22C008077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Whitewater	Vince Foster	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Estates story        	suicide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(NY Times)	(July 93)	        		            	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investigation;	Atty Gen		Robert Fiske (1994)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 files disappear	Reno		mid-1994 Kenneth Starr 				appoints		Strategy: find 				        	Independent 	anyone who Clinton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		Counsel		told about finances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</a:t>
            </a:r>
            <a:r>
              <a:rPr lang="en-US" altLang="en-US" sz="1400" b="1" i="1"/>
              <a:t>American Spectator	</a:t>
            </a:r>
            <a:r>
              <a:rPr lang="en-US" altLang="en-US" sz="1400" b="1"/>
              <a:t>David Brock	Paula goes public;      Paula’s lawyers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/>
              <a:t>	</a:t>
            </a:r>
            <a:r>
              <a:rPr lang="en-US" altLang="en-US" sz="1400" b="1"/>
              <a:t>“Arkansas project”	Story about	sues President	Clinton enemies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				</a:t>
            </a:r>
            <a:r>
              <a:rPr lang="en-US" altLang="en-US" sz="1400" b="1"/>
              <a:t>“Paula”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Clinton Arkansas Rivals</a:t>
            </a:r>
          </a:p>
        </p:txBody>
      </p:sp>
      <p:sp>
        <p:nvSpPr>
          <p:cNvPr id="23556" name="Line 4">
            <a:extLst>
              <a:ext uri="{FF2B5EF4-FFF2-40B4-BE49-F238E27FC236}">
                <a16:creationId xmlns:a16="http://schemas.microsoft.com/office/drawing/2014/main" id="{B33BFD29-4A8B-4A8B-84BF-82F18381B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5943600"/>
            <a:ext cx="800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BE9223DD-A27E-4614-90FF-EB90746CD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1981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58" name="Line 6">
            <a:extLst>
              <a:ext uri="{FF2B5EF4-FFF2-40B4-BE49-F238E27FC236}">
                <a16:creationId xmlns:a16="http://schemas.microsoft.com/office/drawing/2014/main" id="{F497FE68-A081-4382-990F-4EC076FB6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59" name="Line 7">
            <a:extLst>
              <a:ext uri="{FF2B5EF4-FFF2-40B4-BE49-F238E27FC236}">
                <a16:creationId xmlns:a16="http://schemas.microsoft.com/office/drawing/2014/main" id="{5C74B125-4715-4C4D-B87E-6B47FADBE8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895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9E003BDB-E090-48B2-9758-36E50C9C7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124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1" name="Line 9">
            <a:extLst>
              <a:ext uri="{FF2B5EF4-FFF2-40B4-BE49-F238E27FC236}">
                <a16:creationId xmlns:a16="http://schemas.microsoft.com/office/drawing/2014/main" id="{7C4A16E5-601A-4B3E-8CD6-45F3B3D72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724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2" name="Line 10">
            <a:extLst>
              <a:ext uri="{FF2B5EF4-FFF2-40B4-BE49-F238E27FC236}">
                <a16:creationId xmlns:a16="http://schemas.microsoft.com/office/drawing/2014/main" id="{157DFEBD-0AC8-4B0F-8ADC-086109144A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724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3" name="Line 11">
            <a:extLst>
              <a:ext uri="{FF2B5EF4-FFF2-40B4-BE49-F238E27FC236}">
                <a16:creationId xmlns:a16="http://schemas.microsoft.com/office/drawing/2014/main" id="{F78B27FA-9937-4091-8576-EFA6B5718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724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4" name="Line 12">
            <a:extLst>
              <a:ext uri="{FF2B5EF4-FFF2-40B4-BE49-F238E27FC236}">
                <a16:creationId xmlns:a16="http://schemas.microsoft.com/office/drawing/2014/main" id="{DE6BE086-3AB6-47DF-A736-28C33AB64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886200"/>
            <a:ext cx="533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5" name="Line 13">
            <a:extLst>
              <a:ext uri="{FF2B5EF4-FFF2-40B4-BE49-F238E27FC236}">
                <a16:creationId xmlns:a16="http://schemas.microsoft.com/office/drawing/2014/main" id="{FC1DB91C-D4EC-443D-98A6-1367BF3D7E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4876800"/>
            <a:ext cx="3886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20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72471DD-2B93-4358-B84C-61DC0EBAD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Whitewater-Lewinsky Chronology II</a:t>
            </a:r>
            <a:br>
              <a:rPr lang="en-US" altLang="en-US" sz="4000"/>
            </a:br>
            <a:r>
              <a:rPr lang="en-US" altLang="en-US" sz="2800"/>
              <a:t>(for reference only)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BBA2927-A6F3-4971-8B01-0C4EBCE42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Nov. 1995	              Affair ends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Clinton begins          1997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Affair with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Lewinsky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Jan 1998			August 1998	Starr report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Jones’ lawyers 		Clinton testifies	Sept 1998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get a tip;			Starr’s Grand Jury;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ask about Lewinsky		denies affair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Jan 1997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USSC rules;	     Reno gives Starr	     Starr gets tapes		         Impeachment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Legal to sue a	     approval to	     of Lewinsky-Tripp		         proceedings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President	     investigate	     conversations		         begin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     Clinton-Lewinsky				         Dec. 1998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     Jan 1998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Clinton and Lewinsky					Senate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deposed in civil trial;					acquits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			deny affair						1/99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5648EDA2-9452-489B-A56C-13196876D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867400"/>
            <a:ext cx="7696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5EA9243B-C462-468A-A5E4-28EEE87B1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752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E3F30F91-B858-49F1-ACDF-FC11D841C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2971800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3" name="Line 7">
            <a:extLst>
              <a:ext uri="{FF2B5EF4-FFF2-40B4-BE49-F238E27FC236}">
                <a16:creationId xmlns:a16="http://schemas.microsoft.com/office/drawing/2014/main" id="{AFB46986-D573-483B-9EB7-D927959A4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038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4" name="Line 8">
            <a:extLst>
              <a:ext uri="{FF2B5EF4-FFF2-40B4-BE49-F238E27FC236}">
                <a16:creationId xmlns:a16="http://schemas.microsoft.com/office/drawing/2014/main" id="{34AC444F-F25C-4C04-8ABF-D3FD70148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4191000"/>
            <a:ext cx="457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5" name="Line 9">
            <a:extLst>
              <a:ext uri="{FF2B5EF4-FFF2-40B4-BE49-F238E27FC236}">
                <a16:creationId xmlns:a16="http://schemas.microsoft.com/office/drawing/2014/main" id="{9CA90E49-60CE-4F98-9133-3F15EA94BA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048000"/>
            <a:ext cx="457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6" name="Line 10">
            <a:extLst>
              <a:ext uri="{FF2B5EF4-FFF2-40B4-BE49-F238E27FC236}">
                <a16:creationId xmlns:a16="http://schemas.microsoft.com/office/drawing/2014/main" id="{1BD1CDDA-D1DC-4035-BAC4-21D0188FEB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4267200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52845624-DAD8-4237-983D-2F04DF0BA8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590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8" name="Line 12">
            <a:extLst>
              <a:ext uri="{FF2B5EF4-FFF2-40B4-BE49-F238E27FC236}">
                <a16:creationId xmlns:a16="http://schemas.microsoft.com/office/drawing/2014/main" id="{E78BA295-C3D3-4C3F-8EC4-5545E6668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971800"/>
            <a:ext cx="457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9" name="Line 13">
            <a:extLst>
              <a:ext uri="{FF2B5EF4-FFF2-40B4-BE49-F238E27FC236}">
                <a16:creationId xmlns:a16="http://schemas.microsoft.com/office/drawing/2014/main" id="{26EC1AD1-B34E-4757-8F63-A91A105B6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44958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58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0427B51-2F36-4AC8-B62F-D14485B1A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/>
            <a:r>
              <a:rPr lang="en-US" altLang="en-US" b="1" dirty="0">
                <a:hlinkClick r:id="rId2"/>
              </a:rPr>
              <a:t>Articles of Impeachment</a:t>
            </a:r>
            <a:br>
              <a:rPr lang="en-US" altLang="en-US" b="1" dirty="0"/>
            </a:br>
            <a:r>
              <a:rPr lang="en-US" altLang="en-US" sz="2800" b="1" dirty="0">
                <a:hlinkClick r:id="rId3"/>
              </a:rPr>
              <a:t>Judiciary Committee Report</a:t>
            </a:r>
            <a:br>
              <a:rPr lang="en-US" altLang="en-US" sz="2800" b="1" dirty="0"/>
            </a:br>
            <a:r>
              <a:rPr lang="en-US" altLang="en-US" sz="2800" b="1" dirty="0">
                <a:hlinkClick r:id="rId4"/>
              </a:rPr>
              <a:t>Roll Call Votes</a:t>
            </a:r>
            <a:r>
              <a:rPr lang="en-US" altLang="en-US" sz="2800" b="1" dirty="0"/>
              <a:t> (reference)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85F0A8C-3253-424E-B4BA-804080144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85344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Article One: Perjury before Grand Jury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Passed Judiciary Comm. 12/12/98: 21-16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Passed full House 12/19/98: 320-204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Rejected by Senate 2/12/99: 45-55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Article Two: Perjury in Civil Suit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Passed by Judiciary Comm. 12/12/98: 20-17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Rejected by House 12/19/98: 205-229</a:t>
            </a:r>
          </a:p>
        </p:txBody>
      </p:sp>
    </p:spTree>
    <p:extLst>
      <p:ext uri="{BB962C8B-B14F-4D97-AF65-F5344CB8AC3E}">
        <p14:creationId xmlns:p14="http://schemas.microsoft.com/office/powerpoint/2010/main" val="749440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24C3-9640-4DEE-8857-B8F189AE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Articles of Impeachment</a:t>
            </a:r>
            <a:br>
              <a:rPr lang="en-US" dirty="0"/>
            </a:br>
            <a:r>
              <a:rPr lang="en-US" sz="3200" dirty="0"/>
              <a:t>(reference)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73BA-6288-42B1-93D4-313CA07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Article Three: Obstruction of Justice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Passed Judiciary Comm. 12/12/98: 21-16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Passed House 12/19/98: 221-212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Rejected by Senate 2/12/99: 50-50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Article Four: Perjury in Questions to Judiciary Committee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Passed Judiciary Comm. 12/12/98: 21-16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Rejected by House 12/19/98: 148-285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527A-6407-4643-A544-18AE68B3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0E1CEF-565E-40AA-8135-460EF5CC1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828800"/>
            <a:ext cx="8001000" cy="450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F5E8DCE-E5E9-430A-B7CD-5734448F2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881967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George H. W. Bush (41)</a:t>
            </a:r>
            <a:br>
              <a:rPr lang="en-US" altLang="en-US" sz="4000" b="1" dirty="0"/>
            </a:br>
            <a:r>
              <a:rPr lang="en-US" altLang="en-US" sz="4000" b="1" dirty="0"/>
              <a:t>Ultimate Insider</a:t>
            </a:r>
            <a:br>
              <a:rPr lang="en-US" altLang="en-US" sz="4000" b="1" dirty="0"/>
            </a:br>
            <a:r>
              <a:rPr lang="en-US" altLang="en-US" sz="2800" b="1" dirty="0"/>
              <a:t>(reference)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9D5534-A1B6-46D3-9E57-A5BFDA60C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408" y="2362200"/>
            <a:ext cx="8488392" cy="4221163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US House of Representatives (1967-71)</a:t>
            </a:r>
          </a:p>
          <a:p>
            <a:pPr eaLnBrk="1" hangingPunct="1"/>
            <a:r>
              <a:rPr lang="en-US" altLang="en-US" sz="2800" b="1" dirty="0"/>
              <a:t>Senate Candidate 1970</a:t>
            </a:r>
          </a:p>
          <a:p>
            <a:pPr eaLnBrk="1" hangingPunct="1"/>
            <a:r>
              <a:rPr lang="en-US" altLang="en-US" sz="2800" b="1" dirty="0"/>
              <a:t>US Ambassador to the UN</a:t>
            </a:r>
          </a:p>
          <a:p>
            <a:pPr eaLnBrk="1" hangingPunct="1"/>
            <a:r>
              <a:rPr lang="en-US" altLang="en-US" sz="2800" b="1" dirty="0"/>
              <a:t>Head, US Liaison Mission to China</a:t>
            </a:r>
          </a:p>
          <a:p>
            <a:pPr eaLnBrk="1" hangingPunct="1"/>
            <a:r>
              <a:rPr lang="en-US" altLang="en-US" sz="2800" b="1" dirty="0"/>
              <a:t>Republic Party Chairman</a:t>
            </a:r>
          </a:p>
          <a:p>
            <a:pPr eaLnBrk="1" hangingPunct="1"/>
            <a:r>
              <a:rPr lang="en-US" altLang="en-US" sz="2800" b="1" dirty="0"/>
              <a:t>Director of Central Intelligence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4100" name="Picture 4" descr="george-bush-sr">
            <a:extLst>
              <a:ext uri="{FF2B5EF4-FFF2-40B4-BE49-F238E27FC236}">
                <a16:creationId xmlns:a16="http://schemas.microsoft.com/office/drawing/2014/main" id="{F5B92FEE-6835-4C53-A74B-AA806971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87" y="2932981"/>
            <a:ext cx="2520351" cy="33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91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40903149-88EC-4759-AB6E-E64E8FA8E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3600" b="1" dirty="0"/>
              <a:t>Republican Party Battle Lines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0B7A15C5-61B3-4481-B765-F596773C75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/>
              <a:t>conservative</a:t>
            </a:r>
          </a:p>
          <a:p>
            <a:pPr eaLnBrk="1" hangingPunct="1"/>
            <a:r>
              <a:rPr lang="en-US" altLang="en-US" b="1" dirty="0"/>
              <a:t>Small “c”</a:t>
            </a:r>
          </a:p>
          <a:p>
            <a:pPr eaLnBrk="1" hangingPunct="1"/>
            <a:r>
              <a:rPr lang="en-US" altLang="en-US" b="1" dirty="0"/>
              <a:t>Smaller government</a:t>
            </a:r>
          </a:p>
          <a:p>
            <a:pPr eaLnBrk="1" hangingPunct="1"/>
            <a:r>
              <a:rPr lang="en-US" altLang="en-US" b="1" dirty="0"/>
              <a:t>Some government role</a:t>
            </a:r>
          </a:p>
          <a:p>
            <a:pPr eaLnBrk="1" hangingPunct="1"/>
            <a:r>
              <a:rPr lang="en-US" altLang="en-US" b="1" dirty="0"/>
              <a:t>Cut taxes</a:t>
            </a:r>
          </a:p>
          <a:p>
            <a:pPr eaLnBrk="1" hangingPunct="1"/>
            <a:r>
              <a:rPr lang="en-US" altLang="en-US" b="1" dirty="0"/>
              <a:t>Economic focus	</a:t>
            </a:r>
          </a:p>
          <a:p>
            <a:pPr eaLnBrk="1" hangingPunct="1"/>
            <a:r>
              <a:rPr lang="en-US" altLang="en-US" b="1" dirty="0"/>
              <a:t>Might be pro-choice</a:t>
            </a: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E72D7AFB-27DA-43FC-9EDF-890BC9BE7C5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371600"/>
            <a:ext cx="44958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/>
              <a:t>Conservative</a:t>
            </a:r>
          </a:p>
          <a:p>
            <a:pPr eaLnBrk="1" hangingPunct="1"/>
            <a:r>
              <a:rPr lang="en-US" altLang="en-US" b="1" dirty="0"/>
              <a:t>Movement Conservative</a:t>
            </a:r>
          </a:p>
          <a:p>
            <a:pPr eaLnBrk="1" hangingPunct="1"/>
            <a:r>
              <a:rPr lang="en-US" altLang="en-US" b="1" dirty="0"/>
              <a:t>Gov’t is the problem</a:t>
            </a:r>
          </a:p>
          <a:p>
            <a:pPr eaLnBrk="1" hangingPunct="1"/>
            <a:r>
              <a:rPr lang="en-US" altLang="en-US" b="1" dirty="0"/>
              <a:t>Huge tax cuts</a:t>
            </a:r>
          </a:p>
          <a:p>
            <a:pPr eaLnBrk="1" hangingPunct="1"/>
            <a:r>
              <a:rPr lang="en-US" altLang="en-US" b="1" dirty="0"/>
              <a:t>Social conservative</a:t>
            </a:r>
          </a:p>
          <a:p>
            <a:pPr lvl="1" eaLnBrk="1" hangingPunct="1"/>
            <a:r>
              <a:rPr lang="en-US" altLang="en-US" sz="2800" b="1" dirty="0"/>
              <a:t>Anti-Abortion</a:t>
            </a:r>
          </a:p>
          <a:p>
            <a:pPr lvl="1" eaLnBrk="1" hangingPunct="1"/>
            <a:r>
              <a:rPr lang="en-US" altLang="en-US" sz="2800" b="1" dirty="0"/>
              <a:t>Gun rights</a:t>
            </a:r>
          </a:p>
          <a:p>
            <a:pPr lvl="1" eaLnBrk="1" hangingPunct="1"/>
            <a:r>
              <a:rPr lang="en-US" altLang="en-US" sz="2800" b="1" dirty="0"/>
              <a:t>Evolution/Creationism</a:t>
            </a:r>
          </a:p>
          <a:p>
            <a:pPr lvl="1" eaLnBrk="1" hangingPunct="1"/>
            <a:r>
              <a:rPr lang="en-US" altLang="en-US" sz="2800" b="1" dirty="0"/>
              <a:t>Anti-Gay rights</a:t>
            </a:r>
          </a:p>
          <a:p>
            <a:pPr lvl="1" eaLnBrk="1" hangingPunct="1"/>
            <a:r>
              <a:rPr lang="en-US" altLang="en-US" sz="2800" b="1" dirty="0"/>
              <a:t>Prayer in school</a:t>
            </a:r>
          </a:p>
        </p:txBody>
      </p:sp>
    </p:spTree>
    <p:extLst>
      <p:ext uri="{BB962C8B-B14F-4D97-AF65-F5344CB8AC3E}">
        <p14:creationId xmlns:p14="http://schemas.microsoft.com/office/powerpoint/2010/main" val="139979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118A32-EB63-4E36-B68C-33A79158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Real Deciders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00E63D-5202-4BE7-918B-D16EE9563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983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Rush Limbaugh			       	       Fox News</a:t>
            </a:r>
          </a:p>
          <a:p>
            <a:pPr marL="0" indent="0">
              <a:buNone/>
            </a:pPr>
            <a:r>
              <a:rPr lang="en-US" b="1" dirty="0"/>
              <a:t>Syndicated since 8/1988		       On air 10/96						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1828800" lvl="4" indent="0">
              <a:buNone/>
            </a:pPr>
            <a:r>
              <a:rPr lang="en-US" b="1" dirty="0"/>
              <a:t>				</a:t>
            </a:r>
          </a:p>
          <a:p>
            <a:pPr marL="1828800" lvl="4" indent="0">
              <a:buNone/>
            </a:pPr>
            <a:r>
              <a:rPr lang="en-US" sz="2800" b="1" dirty="0"/>
              <a:t>				     Roger Ailes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05999-F0D4-487E-AD68-51932810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42993"/>
            <a:ext cx="36576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48CB08-2283-45A8-88F4-55D83FCC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417" y="3577406"/>
            <a:ext cx="2200275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F318D-9A92-4083-97FB-F60A4628F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092" y="3095625"/>
            <a:ext cx="24288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4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E3BB-19AA-40FF-8A42-3224B88B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Media Defines the Party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55D17-CD1F-48B2-A82F-FC00DB346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Limbaugh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Fox News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Republican	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Voters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Republican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Politicians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33FFF8-9E72-4B5F-AF79-DD73E6C18A9C}"/>
              </a:ext>
            </a:extLst>
          </p:cNvPr>
          <p:cNvCxnSpPr/>
          <p:nvPr/>
        </p:nvCxnSpPr>
        <p:spPr>
          <a:xfrm>
            <a:off x="5105400" y="3886200"/>
            <a:ext cx="1676400" cy="12192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1C714F-4703-45E4-8364-3B0056990B1B}"/>
              </a:ext>
            </a:extLst>
          </p:cNvPr>
          <p:cNvCxnSpPr/>
          <p:nvPr/>
        </p:nvCxnSpPr>
        <p:spPr>
          <a:xfrm>
            <a:off x="2819400" y="2286000"/>
            <a:ext cx="1524000" cy="11430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45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F47B414-5E74-4EDF-B68F-5AEE14403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Party Loyalty: 1980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FC0CAF7-D504-47BB-BC11-B2205D388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5" descr="Reagan_Bush_1984">
            <a:extLst>
              <a:ext uri="{FF2B5EF4-FFF2-40B4-BE49-F238E27FC236}">
                <a16:creationId xmlns:a16="http://schemas.microsoft.com/office/drawing/2014/main" id="{B6A8F79A-C461-46EE-9D05-955E5E22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324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48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9703C6A-2CB6-4072-8270-A2F92799D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Bush 41 Approval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3B06389-51C1-445A-A03C-E443EEF60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4" descr="info-presapp0605-bush1">
            <a:extLst>
              <a:ext uri="{FF2B5EF4-FFF2-40B4-BE49-F238E27FC236}">
                <a16:creationId xmlns:a16="http://schemas.microsoft.com/office/drawing/2014/main" id="{D0FB5A33-1682-4DEE-BFFB-7AAE6DDB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239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6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FE9C454-6385-474B-A6BD-1DE028AA4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29360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Movement Triumphs</a:t>
            </a:r>
            <a:endParaRPr lang="en-US" altLang="en-US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28FFE9A-06ED-4585-B03A-FA22C603A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Arial Black" panose="020B0A04020102020204" pitchFamily="34" charset="0"/>
              </a:rPr>
              <a:t>Capital “C” Conservatives win</a:t>
            </a:r>
          </a:p>
          <a:p>
            <a:pPr eaLnBrk="1" hangingPunct="1"/>
            <a:r>
              <a:rPr lang="en-US" altLang="en-US" sz="2800" dirty="0">
                <a:latin typeface="Arial Black" panose="020B0A04020102020204" pitchFamily="34" charset="0"/>
              </a:rPr>
              <a:t>Ronald Reagan’s Party </a:t>
            </a:r>
          </a:p>
          <a:p>
            <a:pPr lvl="1" eaLnBrk="1" hangingPunct="1"/>
            <a:r>
              <a:rPr lang="en-US" altLang="en-US" dirty="0">
                <a:latin typeface="Arial Black" panose="020B0A04020102020204" pitchFamily="34" charset="0"/>
              </a:rPr>
              <a:t>or Limbaugh’s </a:t>
            </a:r>
          </a:p>
          <a:p>
            <a:pPr lvl="1" eaLnBrk="1" hangingPunct="1"/>
            <a:r>
              <a:rPr lang="en-US" altLang="en-US" dirty="0">
                <a:latin typeface="Arial Black" panose="020B0A04020102020204" pitchFamily="34" charset="0"/>
              </a:rPr>
              <a:t>or Fox’s</a:t>
            </a:r>
          </a:p>
        </p:txBody>
      </p:sp>
      <p:pic>
        <p:nvPicPr>
          <p:cNvPr id="12292" name="Picture 5" descr="51999047v4_480x480_Front">
            <a:extLst>
              <a:ext uri="{FF2B5EF4-FFF2-40B4-BE49-F238E27FC236}">
                <a16:creationId xmlns:a16="http://schemas.microsoft.com/office/drawing/2014/main" id="{243ABD48-A0A4-4DF7-956F-AE4A9C87BC8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8000"/>
          <a:stretch>
            <a:fillRect/>
          </a:stretch>
        </p:blipFill>
        <p:spPr>
          <a:xfrm>
            <a:off x="1143000" y="4082845"/>
            <a:ext cx="7162800" cy="2362200"/>
          </a:xfrm>
          <a:noFill/>
        </p:spPr>
      </p:pic>
    </p:spTree>
    <p:extLst>
      <p:ext uri="{BB962C8B-B14F-4D97-AF65-F5344CB8AC3E}">
        <p14:creationId xmlns:p14="http://schemas.microsoft.com/office/powerpoint/2010/main" val="10879676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2">
      <a:dk1>
        <a:srgbClr val="FFFFFF"/>
      </a:dk1>
      <a:lt1>
        <a:srgbClr val="FFFFFF"/>
      </a:lt1>
      <a:dk2>
        <a:srgbClr val="FF0000"/>
      </a:dk2>
      <a:lt2>
        <a:srgbClr val="FF0000"/>
      </a:lt2>
      <a:accent1>
        <a:srgbClr val="FF000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1180</Words>
  <Application>Microsoft Office PowerPoint</Application>
  <PresentationFormat>On-screen Show (4:3)</PresentationFormat>
  <Paragraphs>219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Courier New</vt:lpstr>
      <vt:lpstr>1_Office Theme</vt:lpstr>
      <vt:lpstr>Default Design</vt:lpstr>
      <vt:lpstr>The Battle for Party Philosophy 1980s/1990s</vt:lpstr>
      <vt:lpstr>The Political Context</vt:lpstr>
      <vt:lpstr>George H. W. Bush (41) Ultimate Insider (reference)</vt:lpstr>
      <vt:lpstr>Republican Party Battle Lines</vt:lpstr>
      <vt:lpstr>The Real Deciders</vt:lpstr>
      <vt:lpstr>Media Defines the Party</vt:lpstr>
      <vt:lpstr>Party Loyalty: 1980</vt:lpstr>
      <vt:lpstr>Bush 41 Approval</vt:lpstr>
      <vt:lpstr>Movement Triumphs</vt:lpstr>
      <vt:lpstr>Democratic Party Changes</vt:lpstr>
      <vt:lpstr>Democrats Hit Bottom</vt:lpstr>
      <vt:lpstr>Democratic Debate</vt:lpstr>
      <vt:lpstr>Bill Clinton</vt:lpstr>
      <vt:lpstr>1992</vt:lpstr>
      <vt:lpstr>Was Clinton a New Democrat? The Argument</vt:lpstr>
      <vt:lpstr>Was Clinton a New Democrat?</vt:lpstr>
      <vt:lpstr>Was Clinton a New Democrat?</vt:lpstr>
      <vt:lpstr>1996 Election</vt:lpstr>
      <vt:lpstr>Was Clinton a New Democrat?</vt:lpstr>
      <vt:lpstr>The Trust Issue</vt:lpstr>
      <vt:lpstr>1990s Gingrich GoPac Memo “Language: A Key Mechanism of Control.”</vt:lpstr>
      <vt:lpstr>Clinton Haters</vt:lpstr>
      <vt:lpstr>“Lewinsky Gate”</vt:lpstr>
      <vt:lpstr>Clinton and Lewinsky Scandal (reference)</vt:lpstr>
      <vt:lpstr>Whitewater-Lewinsky Chronology I (for reference only)</vt:lpstr>
      <vt:lpstr>Whitewater-Lewinsky Chronology II (for reference only)</vt:lpstr>
      <vt:lpstr>Articles of Impeachment Judiciary Committee Report Roll Call Votes (reference)</vt:lpstr>
      <vt:lpstr>More Articles of Impeachment (reference)</vt:lpstr>
      <vt:lpstr>PowerPoint Presentation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Battle for Party Philosophy 1980s/1990s</dc:title>
  <dc:creator>William W Newmann</dc:creator>
  <cp:lastModifiedBy>William Newmann</cp:lastModifiedBy>
  <cp:revision>3</cp:revision>
  <dcterms:created xsi:type="dcterms:W3CDTF">2022-11-09T20:07:18Z</dcterms:created>
  <dcterms:modified xsi:type="dcterms:W3CDTF">2023-11-10T16:16:58Z</dcterms:modified>
</cp:coreProperties>
</file>