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M Sans" panose="020B0604020202020204" charset="0"/>
      <p:regular r:id="rId12"/>
      <p:bold r:id="rId13"/>
      <p:italic r:id="rId14"/>
      <p:boldItalic r:id="rId15"/>
    </p:embeddedFont>
    <p:embeddedFont>
      <p:font typeface="Lora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5915"/>
  </p:normalViewPr>
  <p:slideViewPr>
    <p:cSldViewPr snapToGrid="0">
      <p:cViewPr varScale="1">
        <p:scale>
          <a:sx n="47" d="100"/>
          <a:sy n="47" d="100"/>
        </p:scale>
        <p:origin x="9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4.m4a"/><Relationship Id="rId7" Type="http://schemas.openxmlformats.org/officeDocument/2006/relationships/image" Target="../media/image4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.png"/><Relationship Id="rId4" Type="http://schemas.openxmlformats.org/officeDocument/2006/relationships/audio" Target="../media/media4.m4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6.m4a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8.m4a"/><Relationship Id="rId7" Type="http://schemas.openxmlformats.org/officeDocument/2006/relationships/image" Target="../media/image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18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772203" y="6314755"/>
            <a:ext cx="3263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2784400" y="230675"/>
            <a:ext cx="12737700" cy="3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11">
                <a:latin typeface="Lora"/>
                <a:ea typeface="Lora"/>
                <a:cs typeface="Lora"/>
                <a:sym typeface="Lora"/>
              </a:rPr>
              <a:t>Leadership: </a:t>
            </a:r>
            <a:endParaRPr sz="10011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11">
                <a:latin typeface="Lora"/>
                <a:ea typeface="Lora"/>
                <a:cs typeface="Lora"/>
                <a:sym typeface="Lora"/>
              </a:rPr>
              <a:t>The Tehrik-e-Taliban</a:t>
            </a:r>
            <a:endParaRPr/>
          </a:p>
        </p:txBody>
      </p:sp>
      <p:cxnSp>
        <p:nvCxnSpPr>
          <p:cNvPr id="86" name="Google Shape;86;p13"/>
          <p:cNvCxnSpPr/>
          <p:nvPr/>
        </p:nvCxnSpPr>
        <p:spPr>
          <a:xfrm rot="10800000">
            <a:off x="2389839" y="0"/>
            <a:ext cx="0" cy="608854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" name="Google Shape;87;p13"/>
          <p:cNvCxnSpPr/>
          <p:nvPr/>
        </p:nvCxnSpPr>
        <p:spPr>
          <a:xfrm rot="10800000">
            <a:off x="16564253" y="3300571"/>
            <a:ext cx="0" cy="412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19496" y="4331800"/>
            <a:ext cx="5734050" cy="572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06E5E4-6886-98F7-F649-2C7DE246F9DF}"/>
              </a:ext>
            </a:extLst>
          </p:cNvPr>
          <p:cNvSpPr txBox="1"/>
          <p:nvPr/>
        </p:nvSpPr>
        <p:spPr>
          <a:xfrm>
            <a:off x="3004457" y="5029200"/>
            <a:ext cx="6025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Kiya Lawler</a:t>
            </a:r>
          </a:p>
        </p:txBody>
      </p:sp>
      <p:pic>
        <p:nvPicPr>
          <p:cNvPr id="3" name="Audio Recording Dec 5, 2023 at 2:35:46 PM">
            <a:hlinkClick r:id="" action="ppaction://media"/>
            <a:extLst>
              <a:ext uri="{FF2B5EF4-FFF2-40B4-BE49-F238E27FC236}">
                <a16:creationId xmlns:a16="http://schemas.microsoft.com/office/drawing/2014/main" id="{5D471DB0-4D68-5DC2-D116-6FA71C4FC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972" y="8481636"/>
            <a:ext cx="1574689" cy="1574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2D9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713350" y="474000"/>
            <a:ext cx="17120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>
                <a:latin typeface="Lora"/>
                <a:ea typeface="Lora"/>
                <a:cs typeface="Lora"/>
                <a:sym typeface="Lora"/>
              </a:rPr>
              <a:t>Leadership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648500" y="2431925"/>
            <a:ext cx="7425600" cy="73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58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M Sans"/>
              <a:buChar char="➔"/>
            </a:pPr>
            <a:r>
              <a:rPr lang="en-US" sz="52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Previous Leadership and structure</a:t>
            </a:r>
            <a:endParaRPr sz="52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558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M Sans"/>
              <a:buChar char="➔"/>
            </a:pPr>
            <a:r>
              <a:rPr lang="en-US" sz="52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Leadership changes  and structure</a:t>
            </a:r>
          </a:p>
          <a:p>
            <a:pPr marL="457200" lvl="0" indent="-558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DM Sans"/>
              <a:buChar char="➔"/>
            </a:pPr>
            <a:r>
              <a:rPr lang="en-US" sz="52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 TTP Leadership Today</a:t>
            </a:r>
            <a:endParaRPr sz="52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 r="46734" b="46935"/>
          <a:stretch/>
        </p:blipFill>
        <p:spPr>
          <a:xfrm>
            <a:off x="8851850" y="3297788"/>
            <a:ext cx="8732750" cy="489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Recording Dec 5, 2023 at 2:50:16 PM">
            <a:hlinkClick r:id="" action="ppaction://media"/>
            <a:extLst>
              <a:ext uri="{FF2B5EF4-FFF2-40B4-BE49-F238E27FC236}">
                <a16:creationId xmlns:a16="http://schemas.microsoft.com/office/drawing/2014/main" id="{2527C91D-49FC-CAF7-201E-49455195C0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3950" y="187569"/>
            <a:ext cx="1804061" cy="1804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2D9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1721250" y="708000"/>
            <a:ext cx="148455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>
                <a:latin typeface="Lora"/>
                <a:ea typeface="Lora"/>
                <a:cs typeface="Lora"/>
                <a:sym typeface="Lora"/>
              </a:rPr>
              <a:t>Previous Leadership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681400" y="2857500"/>
            <a:ext cx="10023300" cy="6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88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DM Sans"/>
              <a:buChar char="➔"/>
            </a:pPr>
            <a:r>
              <a:rPr lang="en-US" sz="41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Baitullah</a:t>
            </a:r>
            <a:r>
              <a:rPr lang="en-US" sz="41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Mehsud (2007-2009)</a:t>
            </a:r>
            <a:endParaRPr sz="41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88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DM Sans"/>
              <a:buChar char="➔"/>
            </a:pPr>
            <a:r>
              <a:rPr lang="en-US" sz="41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Hakimullah</a:t>
            </a:r>
            <a:r>
              <a:rPr lang="en-US" sz="41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Mehsud (2009-2013)</a:t>
            </a:r>
            <a:endParaRPr sz="41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88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DM Sans"/>
              <a:buChar char="➔"/>
            </a:pPr>
            <a:r>
              <a:rPr lang="en-US" sz="41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Maulana Fazlullah (2013-2018)</a:t>
            </a:r>
            <a:endParaRPr sz="41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88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DM Sans"/>
              <a:buChar char="➔"/>
            </a:pPr>
            <a:r>
              <a:rPr lang="en-US" sz="41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Centralized structure</a:t>
            </a:r>
            <a:endParaRPr sz="41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lvl="1" indent="-488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DM Sans"/>
              <a:buChar char="◆"/>
            </a:pPr>
            <a:r>
              <a:rPr lang="en-US" sz="41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infighting and faction splits</a:t>
            </a:r>
            <a:endParaRPr sz="41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lvl="1" indent="-488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DM Sans"/>
              <a:buChar char="◆"/>
            </a:pPr>
            <a:r>
              <a:rPr lang="en-US" sz="41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power up top</a:t>
            </a:r>
            <a:endParaRPr sz="41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lvl="1" indent="-488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DM Sans"/>
              <a:buChar char="◆"/>
            </a:pPr>
            <a:r>
              <a:rPr lang="en-US" sz="41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rapid decline</a:t>
            </a:r>
            <a:endParaRPr sz="41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97675" y="2223475"/>
            <a:ext cx="3031600" cy="37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66225" y="2091600"/>
            <a:ext cx="2961811" cy="39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318675" y="6203450"/>
            <a:ext cx="4562247" cy="37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Recording Dec 5, 2023 at 2:54:10 PM">
            <a:hlinkClick r:id="" action="ppaction://media"/>
            <a:extLst>
              <a:ext uri="{FF2B5EF4-FFF2-40B4-BE49-F238E27FC236}">
                <a16:creationId xmlns:a16="http://schemas.microsoft.com/office/drawing/2014/main" id="{F3B1C3AE-366B-86D0-B221-B69DDAC7E8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1400" y="708000"/>
            <a:ext cx="1684429" cy="1684429"/>
          </a:xfrm>
          <a:prstGeom prst="rect">
            <a:avLst/>
          </a:prstGeom>
        </p:spPr>
      </p:pic>
      <p:pic>
        <p:nvPicPr>
          <p:cNvPr id="3" name="Audio Recording Dec 5, 2023 at 3:21:01 PM">
            <a:hlinkClick r:id="" action="ppaction://media"/>
            <a:extLst>
              <a:ext uri="{FF2B5EF4-FFF2-40B4-BE49-F238E27FC236}">
                <a16:creationId xmlns:a16="http://schemas.microsoft.com/office/drawing/2014/main" id="{A8ED75C1-DDE8-75B6-434B-329727C983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24484" y="6307000"/>
            <a:ext cx="1472926" cy="147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2D9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/>
        </p:nvSpPr>
        <p:spPr>
          <a:xfrm>
            <a:off x="452075" y="708000"/>
            <a:ext cx="175896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>
                <a:latin typeface="Lora"/>
                <a:ea typeface="Lora"/>
                <a:cs typeface="Lora"/>
                <a:sym typeface="Lora"/>
              </a:rPr>
              <a:t>Changes in Leadership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645925" y="2848049"/>
            <a:ext cx="10344300" cy="6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Char char="●"/>
            </a:pPr>
            <a:r>
              <a:rPr lang="en-US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Mufti Noor </a:t>
            </a:r>
            <a:r>
              <a:rPr lang="en-US" sz="35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Wali</a:t>
            </a:r>
            <a:r>
              <a:rPr lang="en-US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Mehsud 2018 - present</a:t>
            </a: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Char char="●"/>
            </a:pPr>
            <a:r>
              <a:rPr lang="en-US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Strict centralized -&gt;  open institutionalized </a:t>
            </a: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lvl="1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Char char="○"/>
            </a:pPr>
            <a:r>
              <a:rPr lang="en-US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many factions/ministries</a:t>
            </a: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1371600" lvl="2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Char char="■"/>
            </a:pPr>
            <a:r>
              <a:rPr lang="en-US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information and broadcasting, political affairs, defense</a:t>
            </a: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lvl="1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Char char="○"/>
            </a:pPr>
            <a:r>
              <a:rPr lang="en-US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spread of power</a:t>
            </a: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Char char="●"/>
            </a:pPr>
            <a:r>
              <a:rPr lang="en-US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Qari Amjad </a:t>
            </a: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Char char="●"/>
            </a:pPr>
            <a:r>
              <a:rPr lang="en-US" sz="35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New leadership council</a:t>
            </a:r>
            <a:endParaRPr sz="35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81025" y="2311400"/>
            <a:ext cx="6992976" cy="393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308888" y="6375374"/>
            <a:ext cx="3737250" cy="37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Recording Dec 5, 2023 at 3:01:23 PM">
            <a:hlinkClick r:id="" action="ppaction://media"/>
            <a:extLst>
              <a:ext uri="{FF2B5EF4-FFF2-40B4-BE49-F238E27FC236}">
                <a16:creationId xmlns:a16="http://schemas.microsoft.com/office/drawing/2014/main" id="{4CDFBC75-0ED6-CD40-77A4-DF46A9DF3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6578" y="690414"/>
            <a:ext cx="1664108" cy="1664108"/>
          </a:xfrm>
          <a:prstGeom prst="rect">
            <a:avLst/>
          </a:prstGeom>
        </p:spPr>
      </p:pic>
      <p:pic>
        <p:nvPicPr>
          <p:cNvPr id="3" name="Audio Recording Dec 5, 2023 at 3:21:33 PM">
            <a:hlinkClick r:id="" action="ppaction://media"/>
            <a:extLst>
              <a:ext uri="{FF2B5EF4-FFF2-40B4-BE49-F238E27FC236}">
                <a16:creationId xmlns:a16="http://schemas.microsoft.com/office/drawing/2014/main" id="{BB896769-5A31-AAAF-1246-A2F5712C70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45639" y="6436510"/>
            <a:ext cx="1367788" cy="1367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186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735650" y="441800"/>
            <a:ext cx="163851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11">
                <a:latin typeface="Lora"/>
                <a:ea typeface="Lora"/>
                <a:cs typeface="Lora"/>
                <a:sym typeface="Lora"/>
              </a:rPr>
              <a:t>The TTP Leadership Today</a:t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682875" y="2845731"/>
            <a:ext cx="9341700" cy="619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M Sans"/>
              <a:buChar char="●"/>
            </a:pPr>
            <a:r>
              <a:rPr lang="en-US" sz="34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Noor </a:t>
            </a:r>
            <a:r>
              <a:rPr lang="en-US" sz="3400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Wali’s</a:t>
            </a:r>
            <a:r>
              <a:rPr lang="en-US" sz="34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impact</a:t>
            </a:r>
            <a:endParaRPr sz="34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lvl="1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M Sans"/>
              <a:buChar char="○"/>
            </a:pPr>
            <a:r>
              <a:rPr lang="en-US" sz="34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fixed splinter factions</a:t>
            </a:r>
            <a:endParaRPr sz="34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lvl="1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M Sans"/>
              <a:buChar char="○"/>
            </a:pPr>
            <a:r>
              <a:rPr lang="en-US" sz="34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Reduced civilian casualties and civilian targeted attacks</a:t>
            </a:r>
            <a:endParaRPr sz="34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M Sans"/>
              <a:buChar char="●"/>
            </a:pPr>
            <a:r>
              <a:rPr lang="en-US" sz="34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Uniting document</a:t>
            </a:r>
            <a:endParaRPr sz="34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14400" lvl="1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M Sans"/>
              <a:buChar char="○"/>
            </a:pPr>
            <a:r>
              <a:rPr lang="en-US" sz="34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Clear roles guidelines</a:t>
            </a:r>
            <a:endParaRPr sz="34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DM Sans"/>
              <a:buChar char="●"/>
            </a:pPr>
            <a:r>
              <a:rPr lang="en-US" sz="3400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Strength and resiliency</a:t>
            </a:r>
            <a:endParaRPr sz="3400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95675" y="3429000"/>
            <a:ext cx="8306549" cy="46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Recording Dec 5, 2023 at 3:07:48 PM">
            <a:hlinkClick r:id="" action="ppaction://media"/>
            <a:extLst>
              <a:ext uri="{FF2B5EF4-FFF2-40B4-BE49-F238E27FC236}">
                <a16:creationId xmlns:a16="http://schemas.microsoft.com/office/drawing/2014/main" id="{58FD8754-1813-F13E-1D34-E23E501370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7536" y="8731069"/>
            <a:ext cx="1555931" cy="1555931"/>
          </a:xfrm>
          <a:prstGeom prst="rect">
            <a:avLst/>
          </a:prstGeom>
        </p:spPr>
      </p:pic>
      <p:pic>
        <p:nvPicPr>
          <p:cNvPr id="3" name="Audio Recording Dec 5, 2023 at 3:16:47 PM">
            <a:hlinkClick r:id="" action="ppaction://media"/>
            <a:extLst>
              <a:ext uri="{FF2B5EF4-FFF2-40B4-BE49-F238E27FC236}">
                <a16:creationId xmlns:a16="http://schemas.microsoft.com/office/drawing/2014/main" id="{80DC33B8-6C44-1FEE-9A48-AA8556F9C3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29704" y="8731067"/>
            <a:ext cx="1555931" cy="15559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D7F30-0571-022C-534F-4D7764EA5145}"/>
              </a:ext>
            </a:extLst>
          </p:cNvPr>
          <p:cNvSpPr txBox="1"/>
          <p:nvPr/>
        </p:nvSpPr>
        <p:spPr>
          <a:xfrm>
            <a:off x="773024" y="9216646"/>
            <a:ext cx="754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2DDDF-B6E8-8659-7C3F-D0AD5BFCF31F}"/>
              </a:ext>
            </a:extLst>
          </p:cNvPr>
          <p:cNvSpPr txBox="1"/>
          <p:nvPr/>
        </p:nvSpPr>
        <p:spPr>
          <a:xfrm>
            <a:off x="5852586" y="9216646"/>
            <a:ext cx="754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B7A46-378C-2552-326E-85823B9726E1}"/>
              </a:ext>
            </a:extLst>
          </p:cNvPr>
          <p:cNvSpPr txBox="1"/>
          <p:nvPr/>
        </p:nvSpPr>
        <p:spPr>
          <a:xfrm>
            <a:off x="15620531" y="8213277"/>
            <a:ext cx="2381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Members of the TTP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114</Words>
  <Application>Microsoft Office PowerPoint</Application>
  <PresentationFormat>Custom</PresentationFormat>
  <Paragraphs>33</Paragraphs>
  <Slides>5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Lora</vt:lpstr>
      <vt:lpstr>DM Sans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Newmann</dc:creator>
  <cp:lastModifiedBy>William Newmann</cp:lastModifiedBy>
  <cp:revision>2</cp:revision>
  <dcterms:modified xsi:type="dcterms:W3CDTF">2023-12-07T14:53:16Z</dcterms:modified>
</cp:coreProperties>
</file>