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1E3EA-1CFE-9341-9B3A-C1FBFECB0BFF}" v="6" dt="2023-12-07T17:34:34.834"/>
    <p1510:client id="{D4790C6F-61E2-40EB-48D2-C1B5911CC8D0}" v="374" dt="2023-12-06T22:32:54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9FDDD1-6825-BC77-71B7-B6F7101D1618}"/>
              </a:ext>
            </a:extLst>
          </p:cNvPr>
          <p:cNvSpPr txBox="1"/>
          <p:nvPr/>
        </p:nvSpPr>
        <p:spPr>
          <a:xfrm>
            <a:off x="1093557" y="511876"/>
            <a:ext cx="100048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cs typeface="Calibri"/>
              </a:rPr>
              <a:t>Support and Recruitment of Shining Path Peru</a:t>
            </a:r>
            <a:endParaRPr lang="en-US">
              <a:cs typeface="Calibri" panose="020F0502020204030204"/>
            </a:endParaRPr>
          </a:p>
        </p:txBody>
      </p:sp>
      <p:pic>
        <p:nvPicPr>
          <p:cNvPr id="5" name="Picture 4" descr="File:Flag of Sendero Luminoso.svg - Wikipedia">
            <a:extLst>
              <a:ext uri="{FF2B5EF4-FFF2-40B4-BE49-F238E27FC236}">
                <a16:creationId xmlns:a16="http://schemas.microsoft.com/office/drawing/2014/main" id="{92C30ABB-A555-37A4-CE17-7A9F79F50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28" y="1746604"/>
            <a:ext cx="5413108" cy="3609095"/>
          </a:xfrm>
          <a:prstGeom prst="rect">
            <a:avLst/>
          </a:prstGeom>
        </p:spPr>
      </p:pic>
      <p:pic>
        <p:nvPicPr>
          <p:cNvPr id="6" name="Picture 5" descr="Peru holiday: an overview of the country | Peru Explorer">
            <a:extLst>
              <a:ext uri="{FF2B5EF4-FFF2-40B4-BE49-F238E27FC236}">
                <a16:creationId xmlns:a16="http://schemas.microsoft.com/office/drawing/2014/main" id="{1EA1B49C-E2A7-3AE7-55FE-6D9FEA87F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202" y="1490508"/>
            <a:ext cx="3912374" cy="4487747"/>
          </a:xfrm>
          <a:prstGeom prst="rect">
            <a:avLst/>
          </a:prstGeom>
        </p:spPr>
      </p:pic>
      <p:pic>
        <p:nvPicPr>
          <p:cNvPr id="2" name="Audio Recording Dec 7, 2023 at 12:24:51 PM">
            <a:hlinkClick r:id="" action="ppaction://media"/>
            <a:extLst>
              <a:ext uri="{FF2B5EF4-FFF2-40B4-BE49-F238E27FC236}">
                <a16:creationId xmlns:a16="http://schemas.microsoft.com/office/drawing/2014/main" id="{813A1FB2-22B3-59F3-3277-95B87CCD7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0392" y="17466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F393-6EC8-1348-0652-A0887310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Funding</a:t>
            </a:r>
            <a:endParaRPr lang="en-US" dirty="0"/>
          </a:p>
        </p:txBody>
      </p:sp>
      <p:pic>
        <p:nvPicPr>
          <p:cNvPr id="4" name="Picture 3" descr="A map of the region&#10;&#10;Description automatically generated">
            <a:extLst>
              <a:ext uri="{FF2B5EF4-FFF2-40B4-BE49-F238E27FC236}">
                <a16:creationId xmlns:a16="http://schemas.microsoft.com/office/drawing/2014/main" id="{5628EAF0-E3B2-CBFF-2C63-F7AAB2E55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18" y="1215280"/>
            <a:ext cx="3817882" cy="3237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037E2-054F-F65E-892A-3F72272E1911}"/>
              </a:ext>
            </a:extLst>
          </p:cNvPr>
          <p:cNvSpPr txBox="1"/>
          <p:nvPr/>
        </p:nvSpPr>
        <p:spPr>
          <a:xfrm>
            <a:off x="7154656" y="2059144"/>
            <a:ext cx="426952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Wingdings"/>
              <a:buChar char="§"/>
            </a:pPr>
            <a:r>
              <a:rPr lang="en-US" sz="4000" dirty="0">
                <a:cs typeface="Calibri" panose="020F0502020204030204"/>
              </a:rPr>
              <a:t>Cocaine </a:t>
            </a:r>
            <a:endParaRPr lang="en-US"/>
          </a:p>
          <a:p>
            <a:pPr marL="285750" indent="-285750" algn="ctr">
              <a:buFont typeface="Wingdings"/>
              <a:buChar char="§"/>
            </a:pPr>
            <a:r>
              <a:rPr lang="en-US" sz="4000" dirty="0">
                <a:cs typeface="Calibri" panose="020F0502020204030204"/>
              </a:rPr>
              <a:t>$20 - $100 million annually </a:t>
            </a:r>
          </a:p>
          <a:p>
            <a:pPr marL="285750" indent="-285750" algn="ctr">
              <a:buFont typeface="Wingdings"/>
              <a:buChar char="§"/>
            </a:pPr>
            <a:r>
              <a:rPr lang="en-US" sz="4000">
                <a:cs typeface="Calibri" panose="020F0502020204030204"/>
              </a:rPr>
              <a:t>Supporters </a:t>
            </a:r>
            <a:endParaRPr lang="en-US" sz="4000" dirty="0">
              <a:cs typeface="Calibri" panose="020F0502020204030204"/>
            </a:endParaRPr>
          </a:p>
          <a:p>
            <a:pPr marL="285750" indent="-285750" algn="ctr">
              <a:buFont typeface="Wingdings"/>
              <a:buChar char="§"/>
            </a:pPr>
            <a:r>
              <a:rPr lang="en-US" sz="4000">
                <a:cs typeface="Calibri" panose="020F0502020204030204"/>
              </a:rPr>
              <a:t>Toll booth</a:t>
            </a:r>
          </a:p>
        </p:txBody>
      </p:sp>
      <p:pic>
        <p:nvPicPr>
          <p:cNvPr id="7" name="Picture 6" descr="Coca leaf powder importer dinged over claims without reference to possible  cocaine content">
            <a:extLst>
              <a:ext uri="{FF2B5EF4-FFF2-40B4-BE49-F238E27FC236}">
                <a16:creationId xmlns:a16="http://schemas.microsoft.com/office/drawing/2014/main" id="{E8BF20A5-301E-3BB1-66BC-3A03FD148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196" y="3647453"/>
            <a:ext cx="3912091" cy="2606857"/>
          </a:xfrm>
          <a:prstGeom prst="rect">
            <a:avLst/>
          </a:prstGeom>
        </p:spPr>
      </p:pic>
      <p:pic>
        <p:nvPicPr>
          <p:cNvPr id="3" name="Audio Recording Dec 7, 2023 at 12:27:17 PM">
            <a:hlinkClick r:id="" action="ppaction://media"/>
            <a:extLst>
              <a:ext uri="{FF2B5EF4-FFF2-40B4-BE49-F238E27FC236}">
                <a16:creationId xmlns:a16="http://schemas.microsoft.com/office/drawing/2014/main" id="{BA1C49C6-09D6-C04A-31D9-849362836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8256" y="36594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25B7-B0A4-60E0-EA0A-768C121A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Allies</a:t>
            </a:r>
          </a:p>
        </p:txBody>
      </p:sp>
      <p:pic>
        <p:nvPicPr>
          <p:cNvPr id="4" name="Picture 3" descr="Adventures in the Peruvian Andes | Blog Machu Travel Peru">
            <a:extLst>
              <a:ext uri="{FF2B5EF4-FFF2-40B4-BE49-F238E27FC236}">
                <a16:creationId xmlns:a16="http://schemas.microsoft.com/office/drawing/2014/main" id="{6990BB50-AC36-8E61-7BC2-1EF6385C1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07" y="2030997"/>
            <a:ext cx="5145534" cy="2890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3574DC-86D2-3C83-335E-76117A8D85B8}"/>
              </a:ext>
            </a:extLst>
          </p:cNvPr>
          <p:cNvSpPr txBox="1"/>
          <p:nvPr/>
        </p:nvSpPr>
        <p:spPr>
          <a:xfrm>
            <a:off x="6386839" y="2419785"/>
            <a:ext cx="564228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Wingdings"/>
              <a:buChar char="§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Supporters</a:t>
            </a:r>
          </a:p>
          <a:p>
            <a:pPr marL="285750" indent="-285750" algn="ctr">
              <a:buFont typeface="Wingdings"/>
              <a:buChar char="§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Peasants and working middle class </a:t>
            </a:r>
            <a:endParaRPr lang="en-US" sz="4000">
              <a:ea typeface="Calibri"/>
              <a:cs typeface="Calibri"/>
            </a:endParaRPr>
          </a:p>
          <a:p>
            <a:pPr marL="285750" indent="-285750" algn="ctr">
              <a:buFont typeface="Wingdings"/>
              <a:buChar char="§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Drug Lords </a:t>
            </a:r>
          </a:p>
        </p:txBody>
      </p:sp>
      <p:pic>
        <p:nvPicPr>
          <p:cNvPr id="3" name="Audio Recording Dec 7, 2023 at 12:29:54 PM">
            <a:hlinkClick r:id="" action="ppaction://media"/>
            <a:extLst>
              <a:ext uri="{FF2B5EF4-FFF2-40B4-BE49-F238E27FC236}">
                <a16:creationId xmlns:a16="http://schemas.microsoft.com/office/drawing/2014/main" id="{876D6875-65AD-7912-D142-1297F22B2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7607" y="20133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9CDD-1B14-6250-7616-63D66EBA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Recruitment </a:t>
            </a:r>
          </a:p>
        </p:txBody>
      </p:sp>
      <p:pic>
        <p:nvPicPr>
          <p:cNvPr id="4" name="Picture 3" descr="Women's popular movement and the Shining Path: The contradictions of  patriarchal women's emancipation | libcom.org">
            <a:extLst>
              <a:ext uri="{FF2B5EF4-FFF2-40B4-BE49-F238E27FC236}">
                <a16:creationId xmlns:a16="http://schemas.microsoft.com/office/drawing/2014/main" id="{916F9859-3695-14C9-6E3B-962517C5D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08" y="1310957"/>
            <a:ext cx="3761138" cy="2825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815BB-2CC3-09C3-2B22-374413F4ED20}"/>
              </a:ext>
            </a:extLst>
          </p:cNvPr>
          <p:cNvSpPr txBox="1"/>
          <p:nvPr/>
        </p:nvSpPr>
        <p:spPr>
          <a:xfrm>
            <a:off x="5933129" y="2361618"/>
            <a:ext cx="5781893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Wingdings"/>
              <a:buChar char="§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Marxist Classics</a:t>
            </a:r>
          </a:p>
          <a:p>
            <a:pPr marL="285750" indent="-285750" algn="ctr">
              <a:buFont typeface="Wingdings"/>
              <a:buChar char="§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Women and Younger people </a:t>
            </a:r>
          </a:p>
          <a:p>
            <a:pPr marL="285750" indent="-285750" algn="ctr">
              <a:buFont typeface="Wingdings"/>
              <a:buChar char="§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Escuela Populares (Popular schools)</a:t>
            </a:r>
          </a:p>
        </p:txBody>
      </p:sp>
      <p:pic>
        <p:nvPicPr>
          <p:cNvPr id="6" name="Picture 5" descr="National University of San Cristobal de Huamanga – Free-Apply.com">
            <a:extLst>
              <a:ext uri="{FF2B5EF4-FFF2-40B4-BE49-F238E27FC236}">
                <a16:creationId xmlns:a16="http://schemas.microsoft.com/office/drawing/2014/main" id="{03729C3C-1BA3-B7D0-D9AE-7E3329385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766" y="4090549"/>
            <a:ext cx="4709275" cy="2643953"/>
          </a:xfrm>
          <a:prstGeom prst="rect">
            <a:avLst/>
          </a:prstGeom>
        </p:spPr>
      </p:pic>
      <p:pic>
        <p:nvPicPr>
          <p:cNvPr id="3" name="Audio Recording Dec 7, 2023 at 12:32:44 PM">
            <a:hlinkClick r:id="" action="ppaction://media"/>
            <a:extLst>
              <a:ext uri="{FF2B5EF4-FFF2-40B4-BE49-F238E27FC236}">
                <a16:creationId xmlns:a16="http://schemas.microsoft.com/office/drawing/2014/main" id="{7C4C8FE1-29C9-7131-5F7C-CBCC0CA763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6603" y="13261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FA6C-41DE-456F-4155-96B2D828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Shining Path</a:t>
            </a:r>
          </a:p>
        </p:txBody>
      </p:sp>
      <p:pic>
        <p:nvPicPr>
          <p:cNvPr id="4" name="Picture 3" descr="The Shining Path controversies that spurred Peru's gov't shake-up | News |  Al Jazeera">
            <a:extLst>
              <a:ext uri="{FF2B5EF4-FFF2-40B4-BE49-F238E27FC236}">
                <a16:creationId xmlns:a16="http://schemas.microsoft.com/office/drawing/2014/main" id="{77C7FA76-DCBB-140F-CF02-556A285E9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76" y="1881164"/>
            <a:ext cx="4971029" cy="3316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BCD4E-26F7-57F4-1C62-67E20E864B2A}"/>
              </a:ext>
            </a:extLst>
          </p:cNvPr>
          <p:cNvSpPr txBox="1"/>
          <p:nvPr/>
        </p:nvSpPr>
        <p:spPr>
          <a:xfrm>
            <a:off x="5956397" y="2152213"/>
            <a:ext cx="546196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Leaderless </a:t>
            </a:r>
          </a:p>
          <a:p>
            <a:pPr marL="285750" indent="-285750">
              <a:buFont typeface="Wingdings"/>
              <a:buChar char="§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Continuing drug work </a:t>
            </a:r>
          </a:p>
          <a:p>
            <a:pPr marL="285750" indent="-285750">
              <a:buFont typeface="Wingdings"/>
              <a:buChar char="§"/>
            </a:pPr>
            <a:r>
              <a:rPr lang="en-US" sz="4000" dirty="0">
                <a:ea typeface="Calibri" panose="020F0502020204030204"/>
                <a:cs typeface="Calibri" panose="020F0502020204030204"/>
              </a:rPr>
              <a:t>Failed to overthrow government </a:t>
            </a:r>
          </a:p>
        </p:txBody>
      </p:sp>
      <p:pic>
        <p:nvPicPr>
          <p:cNvPr id="3" name="Audio Recording Dec 7, 2023 at 12:34:34 PM">
            <a:hlinkClick r:id="" action="ppaction://media"/>
            <a:extLst>
              <a:ext uri="{FF2B5EF4-FFF2-40B4-BE49-F238E27FC236}">
                <a16:creationId xmlns:a16="http://schemas.microsoft.com/office/drawing/2014/main" id="{FE42A218-2E9D-1A61-AB3E-8E9EE6F243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9061" y="19268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51</Words>
  <Application>Microsoft Office PowerPoint</Application>
  <PresentationFormat>Widescreen</PresentationFormat>
  <Paragraphs>18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Funding</vt:lpstr>
      <vt:lpstr>Allies</vt:lpstr>
      <vt:lpstr>Recruitment </vt:lpstr>
      <vt:lpstr>Shining Path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Newmann</dc:creator>
  <cp:lastModifiedBy>William Newmann</cp:lastModifiedBy>
  <cp:revision>127</cp:revision>
  <dcterms:created xsi:type="dcterms:W3CDTF">2023-12-06T03:07:04Z</dcterms:created>
  <dcterms:modified xsi:type="dcterms:W3CDTF">2023-12-07T20:53:29Z</dcterms:modified>
</cp:coreProperties>
</file>