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9660" autoAdjust="0"/>
  </p:normalViewPr>
  <p:slideViewPr>
    <p:cSldViewPr snapToGrid="0">
      <p:cViewPr varScale="1">
        <p:scale>
          <a:sx n="44" d="100"/>
          <a:sy n="44" d="100"/>
        </p:scale>
        <p:origin x="19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1CF47-B276-4AA9-830A-270A7BFDD671}"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221B6-E9AA-4EEE-8C6C-DDAE65974B66}" type="slidenum">
              <a:rPr lang="en-US" smtClean="0"/>
              <a:t>‹#›</a:t>
            </a:fld>
            <a:endParaRPr lang="en-US"/>
          </a:p>
        </p:txBody>
      </p:sp>
    </p:spTree>
    <p:extLst>
      <p:ext uri="{BB962C8B-B14F-4D97-AF65-F5344CB8AC3E}">
        <p14:creationId xmlns:p14="http://schemas.microsoft.com/office/powerpoint/2010/main" val="1189071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what? where? when? why?</a:t>
            </a:r>
          </a:p>
          <a:p>
            <a:endParaRPr lang="en-US" dirty="0"/>
          </a:p>
          <a:p>
            <a:r>
              <a:rPr lang="en-US" dirty="0"/>
              <a:t>Topic: shining path’s strategy </a:t>
            </a:r>
          </a:p>
          <a:p>
            <a:r>
              <a:rPr lang="en-US" dirty="0"/>
              <a:t>What issue? The issue id like to address is whether the shining path’s strategy has been successful or not. </a:t>
            </a:r>
          </a:p>
          <a:p>
            <a:r>
              <a:rPr lang="en-US" dirty="0"/>
              <a:t>Overall, there are a wide range of strategies, tactics, and targets for this group. The main strategy utilized by this group is violence against the government and civilians of Peru. Ultimately, these strikes should culminate into the formation of the people’s republic of new democracy, after the overthrowing of the previous government. The violent strategies employed by this group worked remarkably well for the chaotic state that Peru was in during the 1980s up towards the early 1990s, though after Alberto Fujimori gained office, renewed counterterrorism efforts and US security assistance led to the arrest of the group’s leader, and the fracturing of the Shining Path into smaller militant communist groups, respectively. </a:t>
            </a:r>
            <a:r>
              <a:rPr lang="en-US" sz="1800" b="0" i="0" u="none" strike="noStrike" dirty="0">
                <a:solidFill>
                  <a:srgbClr val="000000"/>
                </a:solidFill>
                <a:effectLst/>
                <a:latin typeface="Arial" panose="020B0604020202020204" pitchFamily="34" charset="0"/>
              </a:rPr>
              <a:t>therefore, this group’s strategy is ineffective in its current state and will most likely never see resurgence to the levels seen during the shining path’s peak. </a:t>
            </a:r>
            <a:endParaRPr lang="en-US" dirty="0"/>
          </a:p>
          <a:p>
            <a:endParaRPr lang="en-US" dirty="0"/>
          </a:p>
        </p:txBody>
      </p:sp>
      <p:sp>
        <p:nvSpPr>
          <p:cNvPr id="4" name="Slide Number Placeholder 3"/>
          <p:cNvSpPr>
            <a:spLocks noGrp="1"/>
          </p:cNvSpPr>
          <p:nvPr>
            <p:ph type="sldNum" sz="quarter" idx="5"/>
          </p:nvPr>
        </p:nvSpPr>
        <p:spPr/>
        <p:txBody>
          <a:bodyPr/>
          <a:lstStyle/>
          <a:p>
            <a:fld id="{604221B6-E9AA-4EEE-8C6C-DDAE65974B66}" type="slidenum">
              <a:rPr lang="en-US" smtClean="0"/>
              <a:t>1</a:t>
            </a:fld>
            <a:endParaRPr lang="en-US"/>
          </a:p>
        </p:txBody>
      </p:sp>
    </p:spTree>
    <p:extLst>
      <p:ext uri="{BB962C8B-B14F-4D97-AF65-F5344CB8AC3E}">
        <p14:creationId xmlns:p14="http://schemas.microsoft.com/office/powerpoint/2010/main" val="244114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shining path implemented a strategy of terrorist violence. This group was deeply rooted in ideological thought, notably Maoist principles of a people’s war and guerilla struggle. The ideology coined “</a:t>
            </a:r>
            <a:r>
              <a:rPr lang="en-US" dirty="0" err="1"/>
              <a:t>pensamiento</a:t>
            </a:r>
            <a:r>
              <a:rPr lang="en-US" dirty="0"/>
              <a:t> Gonzalo” directly influenced the strategy enacted by the group. All people who did not share the shining path’s ideology were considered adversaries. The “physical elimination” of all opponents to the group was encouraged among members, hence the high incidence of violent terrorist attacks conducted by this group. The Shining Path’s end goal for their strategy is the violent removal of the Peruvian government in exchange for a </a:t>
            </a:r>
            <a:r>
              <a:rPr lang="en-US" dirty="0" err="1"/>
              <a:t>maoist</a:t>
            </a:r>
            <a:r>
              <a:rPr lang="en-US" dirty="0"/>
              <a:t> peasant-ran government. </a:t>
            </a:r>
          </a:p>
        </p:txBody>
      </p:sp>
      <p:sp>
        <p:nvSpPr>
          <p:cNvPr id="4" name="Slide Number Placeholder 3"/>
          <p:cNvSpPr>
            <a:spLocks noGrp="1"/>
          </p:cNvSpPr>
          <p:nvPr>
            <p:ph type="sldNum" sz="quarter" idx="5"/>
          </p:nvPr>
        </p:nvSpPr>
        <p:spPr/>
        <p:txBody>
          <a:bodyPr/>
          <a:lstStyle/>
          <a:p>
            <a:fld id="{604221B6-E9AA-4EEE-8C6C-DDAE65974B66}" type="slidenum">
              <a:rPr lang="en-US" smtClean="0"/>
              <a:t>2</a:t>
            </a:fld>
            <a:endParaRPr lang="en-US"/>
          </a:p>
        </p:txBody>
      </p:sp>
    </p:spTree>
    <p:extLst>
      <p:ext uri="{BB962C8B-B14F-4D97-AF65-F5344CB8AC3E}">
        <p14:creationId xmlns:p14="http://schemas.microsoft.com/office/powerpoint/2010/main" val="110051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tactics used by this group were bombings, typically against symbols of capitalism and government control, like police stations or banks. Assassinations and reprisals against civilian populations were also common during this group’s peak in the mid to late 1980s, with the most notable massacre being conducted against civilians in </a:t>
            </a:r>
            <a:r>
              <a:rPr lang="en-US" dirty="0" err="1"/>
              <a:t>Lucanamarca</a:t>
            </a:r>
            <a:r>
              <a:rPr lang="en-US" dirty="0"/>
              <a:t> in 1983 for a suspected killing of a high-ranking shining path member by </a:t>
            </a:r>
            <a:r>
              <a:rPr lang="en-US" dirty="0" err="1"/>
              <a:t>ronderos</a:t>
            </a:r>
            <a:r>
              <a:rPr lang="en-US" dirty="0"/>
              <a:t> (peasant militia). Due to the inherent belief that all adversaries of the ideology must be eliminated, negotiation is practically impossible with this group. Car bombs were some of the most common methods used in the shining path’s attacks on large population centers like Lima. A prominent example would be the Tarata bombing which killed and injured upwards of 275 people at a bank. </a:t>
            </a:r>
          </a:p>
        </p:txBody>
      </p:sp>
      <p:sp>
        <p:nvSpPr>
          <p:cNvPr id="4" name="Slide Number Placeholder 3"/>
          <p:cNvSpPr>
            <a:spLocks noGrp="1"/>
          </p:cNvSpPr>
          <p:nvPr>
            <p:ph type="sldNum" sz="quarter" idx="5"/>
          </p:nvPr>
        </p:nvSpPr>
        <p:spPr/>
        <p:txBody>
          <a:bodyPr/>
          <a:lstStyle/>
          <a:p>
            <a:fld id="{604221B6-E9AA-4EEE-8C6C-DDAE65974B66}" type="slidenum">
              <a:rPr lang="en-US" smtClean="0"/>
              <a:t>3</a:t>
            </a:fld>
            <a:endParaRPr lang="en-US"/>
          </a:p>
        </p:txBody>
      </p:sp>
    </p:spTree>
    <p:extLst>
      <p:ext uri="{BB962C8B-B14F-4D97-AF65-F5344CB8AC3E}">
        <p14:creationId xmlns:p14="http://schemas.microsoft.com/office/powerpoint/2010/main" val="259653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targets of this group were typically anyone adversarial to the group’s ideology as well as any government affiliates. Campesinos (peasant farmers) were typically at most risk of violent attacks. This is shown with the formation of </a:t>
            </a:r>
            <a:r>
              <a:rPr lang="en-US" dirty="0" err="1"/>
              <a:t>Ronderos</a:t>
            </a:r>
            <a:r>
              <a:rPr lang="en-US" dirty="0"/>
              <a:t>, which were peasant militias tasked with protecting their villages. These </a:t>
            </a:r>
            <a:r>
              <a:rPr lang="en-US" dirty="0" err="1"/>
              <a:t>Ronderos</a:t>
            </a:r>
            <a:r>
              <a:rPr lang="en-US" dirty="0"/>
              <a:t> notably killed a high-ranking shining path member which caused a reprisal from the group, massacring 69 campesinos in </a:t>
            </a:r>
            <a:r>
              <a:rPr lang="en-US" dirty="0" err="1"/>
              <a:t>Lucanamarca</a:t>
            </a:r>
            <a:r>
              <a:rPr lang="en-US" dirty="0"/>
              <a:t>. Though, really anyone who was not sympathetic to the group, or its ideology was a valid target in the shining path’s eyes. </a:t>
            </a:r>
          </a:p>
        </p:txBody>
      </p:sp>
      <p:sp>
        <p:nvSpPr>
          <p:cNvPr id="4" name="Slide Number Placeholder 3"/>
          <p:cNvSpPr>
            <a:spLocks noGrp="1"/>
          </p:cNvSpPr>
          <p:nvPr>
            <p:ph type="sldNum" sz="quarter" idx="5"/>
          </p:nvPr>
        </p:nvSpPr>
        <p:spPr/>
        <p:txBody>
          <a:bodyPr/>
          <a:lstStyle/>
          <a:p>
            <a:fld id="{604221B6-E9AA-4EEE-8C6C-DDAE65974B66}" type="slidenum">
              <a:rPr lang="en-US" smtClean="0"/>
              <a:t>4</a:t>
            </a:fld>
            <a:endParaRPr lang="en-US"/>
          </a:p>
        </p:txBody>
      </p:sp>
    </p:spTree>
    <p:extLst>
      <p:ext uri="{BB962C8B-B14F-4D97-AF65-F5344CB8AC3E}">
        <p14:creationId xmlns:p14="http://schemas.microsoft.com/office/powerpoint/2010/main" val="109352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Answering the question: has the strategy worked? </a:t>
            </a:r>
          </a:p>
          <a:p>
            <a:r>
              <a:rPr lang="en-US" dirty="0"/>
              <a:t>The strategy of the shining path, while effective to start, did not adapt to renewed counterterrorism efforts conducted under the Fujimori presidency and thus rapidly declined into a negligible threat to the Peruvian government. The killing blow for this group was the imprisonment of its founder and leader, Abimael Guzman, which then saw the shining path split into smaller militant communist groups. In 2000, the Peruvian government declared victory against the Shining Path, which largely had been reduced to various drug trafficking organizations and smaller communist militant groups who periodically conduct smaller-scale attacks against the population of Peru. However, without any unity among the groups, it is highly unlikely that any one group could hold the same amount of power that the shining path once did. </a:t>
            </a:r>
          </a:p>
        </p:txBody>
      </p:sp>
      <p:sp>
        <p:nvSpPr>
          <p:cNvPr id="4" name="Slide Number Placeholder 3"/>
          <p:cNvSpPr>
            <a:spLocks noGrp="1"/>
          </p:cNvSpPr>
          <p:nvPr>
            <p:ph type="sldNum" sz="quarter" idx="5"/>
          </p:nvPr>
        </p:nvSpPr>
        <p:spPr/>
        <p:txBody>
          <a:bodyPr/>
          <a:lstStyle/>
          <a:p>
            <a:fld id="{604221B6-E9AA-4EEE-8C6C-DDAE65974B66}" type="slidenum">
              <a:rPr lang="en-US" smtClean="0"/>
              <a:t>5</a:t>
            </a:fld>
            <a:endParaRPr lang="en-US"/>
          </a:p>
        </p:txBody>
      </p:sp>
    </p:spTree>
    <p:extLst>
      <p:ext uri="{BB962C8B-B14F-4D97-AF65-F5344CB8AC3E}">
        <p14:creationId xmlns:p14="http://schemas.microsoft.com/office/powerpoint/2010/main" val="736373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A572-8D5C-3652-88DD-2B5E930403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387C30-361C-89F0-FBD6-9CB6D4533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36216-ED3F-E935-FC87-3B4398F4A461}"/>
              </a:ext>
            </a:extLst>
          </p:cNvPr>
          <p:cNvSpPr>
            <a:spLocks noGrp="1"/>
          </p:cNvSpPr>
          <p:nvPr>
            <p:ph type="dt" sz="half" idx="10"/>
          </p:nvPr>
        </p:nvSpPr>
        <p:spPr/>
        <p:txBody>
          <a:bodyPr/>
          <a:lstStyle/>
          <a:p>
            <a:fld id="{97314A9D-9940-4051-A246-7125CFB2CF76}" type="datetimeFigureOut">
              <a:rPr lang="en-US" smtClean="0"/>
              <a:t>12/7/2023</a:t>
            </a:fld>
            <a:endParaRPr lang="en-US"/>
          </a:p>
        </p:txBody>
      </p:sp>
      <p:sp>
        <p:nvSpPr>
          <p:cNvPr id="5" name="Footer Placeholder 4">
            <a:extLst>
              <a:ext uri="{FF2B5EF4-FFF2-40B4-BE49-F238E27FC236}">
                <a16:creationId xmlns:a16="http://schemas.microsoft.com/office/drawing/2014/main" id="{B5BC0FB7-9A79-0A2C-A796-83993D778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E685C-A55D-3F18-7395-F6B164A3F2CE}"/>
              </a:ext>
            </a:extLst>
          </p:cNvPr>
          <p:cNvSpPr>
            <a:spLocks noGrp="1"/>
          </p:cNvSpPr>
          <p:nvPr>
            <p:ph type="sldNum" sz="quarter" idx="12"/>
          </p:nvPr>
        </p:nvSpPr>
        <p:spPr/>
        <p:txBody>
          <a:bodyPr/>
          <a:lstStyle/>
          <a:p>
            <a:fld id="{81633DEB-281D-4FFD-AD8E-F123A87B7119}" type="slidenum">
              <a:rPr lang="en-US" smtClean="0"/>
              <a:t>‹#›</a:t>
            </a:fld>
            <a:endParaRPr lang="en-US"/>
          </a:p>
        </p:txBody>
      </p:sp>
    </p:spTree>
    <p:extLst>
      <p:ext uri="{BB962C8B-B14F-4D97-AF65-F5344CB8AC3E}">
        <p14:creationId xmlns:p14="http://schemas.microsoft.com/office/powerpoint/2010/main" val="49644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40120-B0BE-1029-4CE0-21EED38FA9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512B9A-177B-24C6-48A8-1B1C426810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E0364-F095-B8C2-A1E8-3855AA6CBC4A}"/>
              </a:ext>
            </a:extLst>
          </p:cNvPr>
          <p:cNvSpPr>
            <a:spLocks noGrp="1"/>
          </p:cNvSpPr>
          <p:nvPr>
            <p:ph type="dt" sz="half" idx="10"/>
          </p:nvPr>
        </p:nvSpPr>
        <p:spPr/>
        <p:txBody>
          <a:bodyPr/>
          <a:lstStyle/>
          <a:p>
            <a:fld id="{97314A9D-9940-4051-A246-7125CFB2CF76}" type="datetimeFigureOut">
              <a:rPr lang="en-US" smtClean="0"/>
              <a:t>12/7/2023</a:t>
            </a:fld>
            <a:endParaRPr lang="en-US"/>
          </a:p>
        </p:txBody>
      </p:sp>
      <p:sp>
        <p:nvSpPr>
          <p:cNvPr id="5" name="Footer Placeholder 4">
            <a:extLst>
              <a:ext uri="{FF2B5EF4-FFF2-40B4-BE49-F238E27FC236}">
                <a16:creationId xmlns:a16="http://schemas.microsoft.com/office/drawing/2014/main" id="{81EF0AF7-3815-E473-D310-BDBE453AE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82EEB-EB10-27C2-63B4-A0592A3D4D61}"/>
              </a:ext>
            </a:extLst>
          </p:cNvPr>
          <p:cNvSpPr>
            <a:spLocks noGrp="1"/>
          </p:cNvSpPr>
          <p:nvPr>
            <p:ph type="sldNum" sz="quarter" idx="12"/>
          </p:nvPr>
        </p:nvSpPr>
        <p:spPr/>
        <p:txBody>
          <a:bodyPr/>
          <a:lstStyle/>
          <a:p>
            <a:fld id="{81633DEB-281D-4FFD-AD8E-F123A87B7119}" type="slidenum">
              <a:rPr lang="en-US" smtClean="0"/>
              <a:t>‹#›</a:t>
            </a:fld>
            <a:endParaRPr lang="en-US"/>
          </a:p>
        </p:txBody>
      </p:sp>
    </p:spTree>
    <p:extLst>
      <p:ext uri="{BB962C8B-B14F-4D97-AF65-F5344CB8AC3E}">
        <p14:creationId xmlns:p14="http://schemas.microsoft.com/office/powerpoint/2010/main" val="1959977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40D159-D560-A032-577C-1D0CD416A3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D3692-E908-3849-BA8A-B4846A84DE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E6AF5-4B59-9011-E752-F1E9480B9346}"/>
              </a:ext>
            </a:extLst>
          </p:cNvPr>
          <p:cNvSpPr>
            <a:spLocks noGrp="1"/>
          </p:cNvSpPr>
          <p:nvPr>
            <p:ph type="dt" sz="half" idx="10"/>
          </p:nvPr>
        </p:nvSpPr>
        <p:spPr/>
        <p:txBody>
          <a:bodyPr/>
          <a:lstStyle/>
          <a:p>
            <a:fld id="{97314A9D-9940-4051-A246-7125CFB2CF76}" type="datetimeFigureOut">
              <a:rPr lang="en-US" smtClean="0"/>
              <a:t>12/7/2023</a:t>
            </a:fld>
            <a:endParaRPr lang="en-US"/>
          </a:p>
        </p:txBody>
      </p:sp>
      <p:sp>
        <p:nvSpPr>
          <p:cNvPr id="5" name="Footer Placeholder 4">
            <a:extLst>
              <a:ext uri="{FF2B5EF4-FFF2-40B4-BE49-F238E27FC236}">
                <a16:creationId xmlns:a16="http://schemas.microsoft.com/office/drawing/2014/main" id="{53AC4776-1A6A-42BA-47A8-27E2BFBE1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E3D68-DE50-B799-59E9-8BA7AF1DFE95}"/>
              </a:ext>
            </a:extLst>
          </p:cNvPr>
          <p:cNvSpPr>
            <a:spLocks noGrp="1"/>
          </p:cNvSpPr>
          <p:nvPr>
            <p:ph type="sldNum" sz="quarter" idx="12"/>
          </p:nvPr>
        </p:nvSpPr>
        <p:spPr/>
        <p:txBody>
          <a:bodyPr/>
          <a:lstStyle/>
          <a:p>
            <a:fld id="{81633DEB-281D-4FFD-AD8E-F123A87B7119}" type="slidenum">
              <a:rPr lang="en-US" smtClean="0"/>
              <a:t>‹#›</a:t>
            </a:fld>
            <a:endParaRPr lang="en-US"/>
          </a:p>
        </p:txBody>
      </p:sp>
    </p:spTree>
    <p:extLst>
      <p:ext uri="{BB962C8B-B14F-4D97-AF65-F5344CB8AC3E}">
        <p14:creationId xmlns:p14="http://schemas.microsoft.com/office/powerpoint/2010/main" val="3072657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4C001-ACEE-53BA-35DF-1DA1DC5B6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5303C1-E0D0-5CC8-4A19-B0229ACD8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54075C-C7E0-18CA-50E7-359A01450C18}"/>
              </a:ext>
            </a:extLst>
          </p:cNvPr>
          <p:cNvSpPr>
            <a:spLocks noGrp="1"/>
          </p:cNvSpPr>
          <p:nvPr>
            <p:ph type="dt" sz="half" idx="10"/>
          </p:nvPr>
        </p:nvSpPr>
        <p:spPr/>
        <p:txBody>
          <a:bodyPr/>
          <a:lstStyle/>
          <a:p>
            <a:fld id="{97314A9D-9940-4051-A246-7125CFB2CF76}" type="datetimeFigureOut">
              <a:rPr lang="en-US" smtClean="0"/>
              <a:t>12/7/2023</a:t>
            </a:fld>
            <a:endParaRPr lang="en-US"/>
          </a:p>
        </p:txBody>
      </p:sp>
      <p:sp>
        <p:nvSpPr>
          <p:cNvPr id="5" name="Footer Placeholder 4">
            <a:extLst>
              <a:ext uri="{FF2B5EF4-FFF2-40B4-BE49-F238E27FC236}">
                <a16:creationId xmlns:a16="http://schemas.microsoft.com/office/drawing/2014/main" id="{65F540BB-4700-E550-499E-A40710845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312A8-3177-FF5E-A974-FE62FF6973F4}"/>
              </a:ext>
            </a:extLst>
          </p:cNvPr>
          <p:cNvSpPr>
            <a:spLocks noGrp="1"/>
          </p:cNvSpPr>
          <p:nvPr>
            <p:ph type="sldNum" sz="quarter" idx="12"/>
          </p:nvPr>
        </p:nvSpPr>
        <p:spPr/>
        <p:txBody>
          <a:bodyPr/>
          <a:lstStyle/>
          <a:p>
            <a:fld id="{81633DEB-281D-4FFD-AD8E-F123A87B7119}" type="slidenum">
              <a:rPr lang="en-US" smtClean="0"/>
              <a:t>‹#›</a:t>
            </a:fld>
            <a:endParaRPr lang="en-US"/>
          </a:p>
        </p:txBody>
      </p:sp>
    </p:spTree>
    <p:extLst>
      <p:ext uri="{BB962C8B-B14F-4D97-AF65-F5344CB8AC3E}">
        <p14:creationId xmlns:p14="http://schemas.microsoft.com/office/powerpoint/2010/main" val="2134866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4F37-353E-1D92-471E-D9D6BDD7E8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7D25A3-68FF-A703-5951-D39D1780F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B46B9B-FEEC-DA2B-5992-620858CE8186}"/>
              </a:ext>
            </a:extLst>
          </p:cNvPr>
          <p:cNvSpPr>
            <a:spLocks noGrp="1"/>
          </p:cNvSpPr>
          <p:nvPr>
            <p:ph type="dt" sz="half" idx="10"/>
          </p:nvPr>
        </p:nvSpPr>
        <p:spPr/>
        <p:txBody>
          <a:bodyPr/>
          <a:lstStyle/>
          <a:p>
            <a:fld id="{97314A9D-9940-4051-A246-7125CFB2CF76}" type="datetimeFigureOut">
              <a:rPr lang="en-US" smtClean="0"/>
              <a:t>12/7/2023</a:t>
            </a:fld>
            <a:endParaRPr lang="en-US"/>
          </a:p>
        </p:txBody>
      </p:sp>
      <p:sp>
        <p:nvSpPr>
          <p:cNvPr id="5" name="Footer Placeholder 4">
            <a:extLst>
              <a:ext uri="{FF2B5EF4-FFF2-40B4-BE49-F238E27FC236}">
                <a16:creationId xmlns:a16="http://schemas.microsoft.com/office/drawing/2014/main" id="{8043E5F9-297C-C1C5-756E-BA38CBD0E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149AB-4B47-5825-7F4D-7572606ACBD0}"/>
              </a:ext>
            </a:extLst>
          </p:cNvPr>
          <p:cNvSpPr>
            <a:spLocks noGrp="1"/>
          </p:cNvSpPr>
          <p:nvPr>
            <p:ph type="sldNum" sz="quarter" idx="12"/>
          </p:nvPr>
        </p:nvSpPr>
        <p:spPr/>
        <p:txBody>
          <a:bodyPr/>
          <a:lstStyle/>
          <a:p>
            <a:fld id="{81633DEB-281D-4FFD-AD8E-F123A87B7119}" type="slidenum">
              <a:rPr lang="en-US" smtClean="0"/>
              <a:t>‹#›</a:t>
            </a:fld>
            <a:endParaRPr lang="en-US"/>
          </a:p>
        </p:txBody>
      </p:sp>
    </p:spTree>
    <p:extLst>
      <p:ext uri="{BB962C8B-B14F-4D97-AF65-F5344CB8AC3E}">
        <p14:creationId xmlns:p14="http://schemas.microsoft.com/office/powerpoint/2010/main" val="2314625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5CCA9-BDFB-0838-C43F-6A72FD8A6E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95513-36C6-8721-949A-0EC916860A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C6060F-3F42-9A4C-2E6F-F8A8413398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6B5695-37E4-4791-D013-3FAEA74D825D}"/>
              </a:ext>
            </a:extLst>
          </p:cNvPr>
          <p:cNvSpPr>
            <a:spLocks noGrp="1"/>
          </p:cNvSpPr>
          <p:nvPr>
            <p:ph type="dt" sz="half" idx="10"/>
          </p:nvPr>
        </p:nvSpPr>
        <p:spPr/>
        <p:txBody>
          <a:bodyPr/>
          <a:lstStyle/>
          <a:p>
            <a:fld id="{97314A9D-9940-4051-A246-7125CFB2CF76}" type="datetimeFigureOut">
              <a:rPr lang="en-US" smtClean="0"/>
              <a:t>12/7/2023</a:t>
            </a:fld>
            <a:endParaRPr lang="en-US"/>
          </a:p>
        </p:txBody>
      </p:sp>
      <p:sp>
        <p:nvSpPr>
          <p:cNvPr id="6" name="Footer Placeholder 5">
            <a:extLst>
              <a:ext uri="{FF2B5EF4-FFF2-40B4-BE49-F238E27FC236}">
                <a16:creationId xmlns:a16="http://schemas.microsoft.com/office/drawing/2014/main" id="{F7A30C6C-EFBE-85F8-1765-753F5A70C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8CD84-9E5B-D2D6-954F-BB2DA0CE78B9}"/>
              </a:ext>
            </a:extLst>
          </p:cNvPr>
          <p:cNvSpPr>
            <a:spLocks noGrp="1"/>
          </p:cNvSpPr>
          <p:nvPr>
            <p:ph type="sldNum" sz="quarter" idx="12"/>
          </p:nvPr>
        </p:nvSpPr>
        <p:spPr/>
        <p:txBody>
          <a:bodyPr/>
          <a:lstStyle/>
          <a:p>
            <a:fld id="{81633DEB-281D-4FFD-AD8E-F123A87B7119}" type="slidenum">
              <a:rPr lang="en-US" smtClean="0"/>
              <a:t>‹#›</a:t>
            </a:fld>
            <a:endParaRPr lang="en-US"/>
          </a:p>
        </p:txBody>
      </p:sp>
    </p:spTree>
    <p:extLst>
      <p:ext uri="{BB962C8B-B14F-4D97-AF65-F5344CB8AC3E}">
        <p14:creationId xmlns:p14="http://schemas.microsoft.com/office/powerpoint/2010/main" val="2908242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E0AA-4247-56B0-359F-83B58383D5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A1EA61-8826-0458-4691-3B4EA68C5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D9E950-7539-5FA4-5C0A-E3BFC8479F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9C4311-A846-A3CE-310B-B724946EC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8BD111-76B3-E92A-9677-5A65D20B5C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CE3247-21D5-5349-66B2-1F9F7E6B9118}"/>
              </a:ext>
            </a:extLst>
          </p:cNvPr>
          <p:cNvSpPr>
            <a:spLocks noGrp="1"/>
          </p:cNvSpPr>
          <p:nvPr>
            <p:ph type="dt" sz="half" idx="10"/>
          </p:nvPr>
        </p:nvSpPr>
        <p:spPr/>
        <p:txBody>
          <a:bodyPr/>
          <a:lstStyle/>
          <a:p>
            <a:fld id="{97314A9D-9940-4051-A246-7125CFB2CF76}" type="datetimeFigureOut">
              <a:rPr lang="en-US" smtClean="0"/>
              <a:t>12/7/2023</a:t>
            </a:fld>
            <a:endParaRPr lang="en-US"/>
          </a:p>
        </p:txBody>
      </p:sp>
      <p:sp>
        <p:nvSpPr>
          <p:cNvPr id="8" name="Footer Placeholder 7">
            <a:extLst>
              <a:ext uri="{FF2B5EF4-FFF2-40B4-BE49-F238E27FC236}">
                <a16:creationId xmlns:a16="http://schemas.microsoft.com/office/drawing/2014/main" id="{05947A53-B42A-201B-EC0E-787357F4B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38BF5E-7583-E0CE-1B80-E553D385072C}"/>
              </a:ext>
            </a:extLst>
          </p:cNvPr>
          <p:cNvSpPr>
            <a:spLocks noGrp="1"/>
          </p:cNvSpPr>
          <p:nvPr>
            <p:ph type="sldNum" sz="quarter" idx="12"/>
          </p:nvPr>
        </p:nvSpPr>
        <p:spPr/>
        <p:txBody>
          <a:bodyPr/>
          <a:lstStyle/>
          <a:p>
            <a:fld id="{81633DEB-281D-4FFD-AD8E-F123A87B7119}" type="slidenum">
              <a:rPr lang="en-US" smtClean="0"/>
              <a:t>‹#›</a:t>
            </a:fld>
            <a:endParaRPr lang="en-US"/>
          </a:p>
        </p:txBody>
      </p:sp>
    </p:spTree>
    <p:extLst>
      <p:ext uri="{BB962C8B-B14F-4D97-AF65-F5344CB8AC3E}">
        <p14:creationId xmlns:p14="http://schemas.microsoft.com/office/powerpoint/2010/main" val="57391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D167-7EC2-ED41-47FC-D05EF9BEB5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12CC10-7A9C-39F1-4CD8-FA62E43A28FC}"/>
              </a:ext>
            </a:extLst>
          </p:cNvPr>
          <p:cNvSpPr>
            <a:spLocks noGrp="1"/>
          </p:cNvSpPr>
          <p:nvPr>
            <p:ph type="dt" sz="half" idx="10"/>
          </p:nvPr>
        </p:nvSpPr>
        <p:spPr/>
        <p:txBody>
          <a:bodyPr/>
          <a:lstStyle/>
          <a:p>
            <a:fld id="{97314A9D-9940-4051-A246-7125CFB2CF76}" type="datetimeFigureOut">
              <a:rPr lang="en-US" smtClean="0"/>
              <a:t>12/7/2023</a:t>
            </a:fld>
            <a:endParaRPr lang="en-US"/>
          </a:p>
        </p:txBody>
      </p:sp>
      <p:sp>
        <p:nvSpPr>
          <p:cNvPr id="4" name="Footer Placeholder 3">
            <a:extLst>
              <a:ext uri="{FF2B5EF4-FFF2-40B4-BE49-F238E27FC236}">
                <a16:creationId xmlns:a16="http://schemas.microsoft.com/office/drawing/2014/main" id="{01F7538E-E8D4-402C-6FEE-941C312A24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C96B60-923C-113E-D1A9-E3A7309848B8}"/>
              </a:ext>
            </a:extLst>
          </p:cNvPr>
          <p:cNvSpPr>
            <a:spLocks noGrp="1"/>
          </p:cNvSpPr>
          <p:nvPr>
            <p:ph type="sldNum" sz="quarter" idx="12"/>
          </p:nvPr>
        </p:nvSpPr>
        <p:spPr/>
        <p:txBody>
          <a:bodyPr/>
          <a:lstStyle/>
          <a:p>
            <a:fld id="{81633DEB-281D-4FFD-AD8E-F123A87B7119}" type="slidenum">
              <a:rPr lang="en-US" smtClean="0"/>
              <a:t>‹#›</a:t>
            </a:fld>
            <a:endParaRPr lang="en-US"/>
          </a:p>
        </p:txBody>
      </p:sp>
    </p:spTree>
    <p:extLst>
      <p:ext uri="{BB962C8B-B14F-4D97-AF65-F5344CB8AC3E}">
        <p14:creationId xmlns:p14="http://schemas.microsoft.com/office/powerpoint/2010/main" val="3135533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ABF8EE-AA60-06A9-A7EB-9F6CB6E9D88D}"/>
              </a:ext>
            </a:extLst>
          </p:cNvPr>
          <p:cNvSpPr>
            <a:spLocks noGrp="1"/>
          </p:cNvSpPr>
          <p:nvPr>
            <p:ph type="dt" sz="half" idx="10"/>
          </p:nvPr>
        </p:nvSpPr>
        <p:spPr/>
        <p:txBody>
          <a:bodyPr/>
          <a:lstStyle/>
          <a:p>
            <a:fld id="{97314A9D-9940-4051-A246-7125CFB2CF76}" type="datetimeFigureOut">
              <a:rPr lang="en-US" smtClean="0"/>
              <a:t>12/7/2023</a:t>
            </a:fld>
            <a:endParaRPr lang="en-US"/>
          </a:p>
        </p:txBody>
      </p:sp>
      <p:sp>
        <p:nvSpPr>
          <p:cNvPr id="3" name="Footer Placeholder 2">
            <a:extLst>
              <a:ext uri="{FF2B5EF4-FFF2-40B4-BE49-F238E27FC236}">
                <a16:creationId xmlns:a16="http://schemas.microsoft.com/office/drawing/2014/main" id="{2C9D91E7-4E9B-14AC-1DE1-33C684AE07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544C5E-ED14-05E0-4728-85CC2A29953F}"/>
              </a:ext>
            </a:extLst>
          </p:cNvPr>
          <p:cNvSpPr>
            <a:spLocks noGrp="1"/>
          </p:cNvSpPr>
          <p:nvPr>
            <p:ph type="sldNum" sz="quarter" idx="12"/>
          </p:nvPr>
        </p:nvSpPr>
        <p:spPr/>
        <p:txBody>
          <a:bodyPr/>
          <a:lstStyle/>
          <a:p>
            <a:fld id="{81633DEB-281D-4FFD-AD8E-F123A87B7119}" type="slidenum">
              <a:rPr lang="en-US" smtClean="0"/>
              <a:t>‹#›</a:t>
            </a:fld>
            <a:endParaRPr lang="en-US"/>
          </a:p>
        </p:txBody>
      </p:sp>
    </p:spTree>
    <p:extLst>
      <p:ext uri="{BB962C8B-B14F-4D97-AF65-F5344CB8AC3E}">
        <p14:creationId xmlns:p14="http://schemas.microsoft.com/office/powerpoint/2010/main" val="181471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8AA61-04BB-32F2-2B6C-1DA813227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4E283-DD2B-3981-FDDF-6E55C53793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0EAB4F-352F-F8B4-24C9-3AD62F4DB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D15D9-9533-AD65-3D77-5032E30416EE}"/>
              </a:ext>
            </a:extLst>
          </p:cNvPr>
          <p:cNvSpPr>
            <a:spLocks noGrp="1"/>
          </p:cNvSpPr>
          <p:nvPr>
            <p:ph type="dt" sz="half" idx="10"/>
          </p:nvPr>
        </p:nvSpPr>
        <p:spPr/>
        <p:txBody>
          <a:bodyPr/>
          <a:lstStyle/>
          <a:p>
            <a:fld id="{97314A9D-9940-4051-A246-7125CFB2CF76}" type="datetimeFigureOut">
              <a:rPr lang="en-US" smtClean="0"/>
              <a:t>12/7/2023</a:t>
            </a:fld>
            <a:endParaRPr lang="en-US"/>
          </a:p>
        </p:txBody>
      </p:sp>
      <p:sp>
        <p:nvSpPr>
          <p:cNvPr id="6" name="Footer Placeholder 5">
            <a:extLst>
              <a:ext uri="{FF2B5EF4-FFF2-40B4-BE49-F238E27FC236}">
                <a16:creationId xmlns:a16="http://schemas.microsoft.com/office/drawing/2014/main" id="{79C015BC-606D-6C9D-1F0C-B5EE0D2E6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391F3-2193-804C-014A-05D1DA9D5B7D}"/>
              </a:ext>
            </a:extLst>
          </p:cNvPr>
          <p:cNvSpPr>
            <a:spLocks noGrp="1"/>
          </p:cNvSpPr>
          <p:nvPr>
            <p:ph type="sldNum" sz="quarter" idx="12"/>
          </p:nvPr>
        </p:nvSpPr>
        <p:spPr/>
        <p:txBody>
          <a:bodyPr/>
          <a:lstStyle/>
          <a:p>
            <a:fld id="{81633DEB-281D-4FFD-AD8E-F123A87B7119}" type="slidenum">
              <a:rPr lang="en-US" smtClean="0"/>
              <a:t>‹#›</a:t>
            </a:fld>
            <a:endParaRPr lang="en-US"/>
          </a:p>
        </p:txBody>
      </p:sp>
    </p:spTree>
    <p:extLst>
      <p:ext uri="{BB962C8B-B14F-4D97-AF65-F5344CB8AC3E}">
        <p14:creationId xmlns:p14="http://schemas.microsoft.com/office/powerpoint/2010/main" val="410179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8FD7-965F-9845-B23E-B261F44967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128E8D-4B36-E089-330E-706FA5C58F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9DD508-D1AD-53AE-390E-A19013CA2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70AA5-34F2-5A4D-8F51-8D49090F64E3}"/>
              </a:ext>
            </a:extLst>
          </p:cNvPr>
          <p:cNvSpPr>
            <a:spLocks noGrp="1"/>
          </p:cNvSpPr>
          <p:nvPr>
            <p:ph type="dt" sz="half" idx="10"/>
          </p:nvPr>
        </p:nvSpPr>
        <p:spPr/>
        <p:txBody>
          <a:bodyPr/>
          <a:lstStyle/>
          <a:p>
            <a:fld id="{97314A9D-9940-4051-A246-7125CFB2CF76}" type="datetimeFigureOut">
              <a:rPr lang="en-US" smtClean="0"/>
              <a:t>12/7/2023</a:t>
            </a:fld>
            <a:endParaRPr lang="en-US"/>
          </a:p>
        </p:txBody>
      </p:sp>
      <p:sp>
        <p:nvSpPr>
          <p:cNvPr id="6" name="Footer Placeholder 5">
            <a:extLst>
              <a:ext uri="{FF2B5EF4-FFF2-40B4-BE49-F238E27FC236}">
                <a16:creationId xmlns:a16="http://schemas.microsoft.com/office/drawing/2014/main" id="{31AD93FA-F5D0-30C3-1C53-5207E7499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D1580B-0DFF-BE88-7B1E-8DF281A3881C}"/>
              </a:ext>
            </a:extLst>
          </p:cNvPr>
          <p:cNvSpPr>
            <a:spLocks noGrp="1"/>
          </p:cNvSpPr>
          <p:nvPr>
            <p:ph type="sldNum" sz="quarter" idx="12"/>
          </p:nvPr>
        </p:nvSpPr>
        <p:spPr/>
        <p:txBody>
          <a:bodyPr/>
          <a:lstStyle/>
          <a:p>
            <a:fld id="{81633DEB-281D-4FFD-AD8E-F123A87B7119}" type="slidenum">
              <a:rPr lang="en-US" smtClean="0"/>
              <a:t>‹#›</a:t>
            </a:fld>
            <a:endParaRPr lang="en-US"/>
          </a:p>
        </p:txBody>
      </p:sp>
    </p:spTree>
    <p:extLst>
      <p:ext uri="{BB962C8B-B14F-4D97-AF65-F5344CB8AC3E}">
        <p14:creationId xmlns:p14="http://schemas.microsoft.com/office/powerpoint/2010/main" val="1453729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3E18CD-21AF-C4BB-F6CA-085132BDCC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88E93-289D-FA1D-4E79-8D422FCF50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D38A9-5931-46C0-E1F4-C946F4ED0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14A9D-9940-4051-A246-7125CFB2CF76}" type="datetimeFigureOut">
              <a:rPr lang="en-US" smtClean="0"/>
              <a:t>12/7/2023</a:t>
            </a:fld>
            <a:endParaRPr lang="en-US"/>
          </a:p>
        </p:txBody>
      </p:sp>
      <p:sp>
        <p:nvSpPr>
          <p:cNvPr id="5" name="Footer Placeholder 4">
            <a:extLst>
              <a:ext uri="{FF2B5EF4-FFF2-40B4-BE49-F238E27FC236}">
                <a16:creationId xmlns:a16="http://schemas.microsoft.com/office/drawing/2014/main" id="{99034C28-EE39-6F5A-C94C-0C51CCAABF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5CA57A-96AA-812F-6A9A-B3E5C51442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33DEB-281D-4FFD-AD8E-F123A87B7119}" type="slidenum">
              <a:rPr lang="en-US" smtClean="0"/>
              <a:t>‹#›</a:t>
            </a:fld>
            <a:endParaRPr lang="en-US"/>
          </a:p>
        </p:txBody>
      </p:sp>
    </p:spTree>
    <p:extLst>
      <p:ext uri="{BB962C8B-B14F-4D97-AF65-F5344CB8AC3E}">
        <p14:creationId xmlns:p14="http://schemas.microsoft.com/office/powerpoint/2010/main" val="1876709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4B9B-6F65-E2C8-F834-828199672511}"/>
              </a:ext>
            </a:extLst>
          </p:cNvPr>
          <p:cNvSpPr>
            <a:spLocks noGrp="1"/>
          </p:cNvSpPr>
          <p:nvPr>
            <p:ph type="ctrTitle"/>
          </p:nvPr>
        </p:nvSpPr>
        <p:spPr>
          <a:xfrm>
            <a:off x="1524000" y="0"/>
            <a:ext cx="9144000" cy="2387600"/>
          </a:xfrm>
        </p:spPr>
        <p:txBody>
          <a:bodyPr/>
          <a:lstStyle/>
          <a:p>
            <a:r>
              <a:rPr lang="en-US" dirty="0"/>
              <a:t>Strategy, Tactics, and Targets: The Shining Path</a:t>
            </a:r>
          </a:p>
        </p:txBody>
      </p:sp>
      <p:pic>
        <p:nvPicPr>
          <p:cNvPr id="6" name="Picture 5" descr="A poster of a person holding a flag&#10;&#10;Description automatically generated">
            <a:extLst>
              <a:ext uri="{FF2B5EF4-FFF2-40B4-BE49-F238E27FC236}">
                <a16:creationId xmlns:a16="http://schemas.microsoft.com/office/drawing/2014/main" id="{C482553F-DC92-B44C-BDF7-4BB86AC79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7600"/>
            <a:ext cx="3535907" cy="4488508"/>
          </a:xfrm>
          <a:prstGeom prst="rect">
            <a:avLst/>
          </a:prstGeom>
        </p:spPr>
      </p:pic>
      <p:pic>
        <p:nvPicPr>
          <p:cNvPr id="10" name="Picture 9">
            <a:extLst>
              <a:ext uri="{FF2B5EF4-FFF2-40B4-BE49-F238E27FC236}">
                <a16:creationId xmlns:a16="http://schemas.microsoft.com/office/drawing/2014/main" id="{B32CB8F7-E84B-96B2-F76C-5F3CE19519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6739" y="2816226"/>
            <a:ext cx="7698617" cy="4041774"/>
          </a:xfrm>
          <a:prstGeom prst="rect">
            <a:avLst/>
          </a:prstGeom>
        </p:spPr>
      </p:pic>
      <p:pic>
        <p:nvPicPr>
          <p:cNvPr id="13" name="aud1wslide">
            <a:hlinkClick r:id="" action="ppaction://media"/>
            <a:extLst>
              <a:ext uri="{FF2B5EF4-FFF2-40B4-BE49-F238E27FC236}">
                <a16:creationId xmlns:a16="http://schemas.microsoft.com/office/drawing/2014/main" id="{7C8A7BA0-CCE5-B69B-1394-33A9F90A6E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6595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5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660EFD-347B-83D5-4483-253766D56DFB}"/>
              </a:ext>
            </a:extLst>
          </p:cNvPr>
          <p:cNvSpPr>
            <a:spLocks noGrp="1"/>
          </p:cNvSpPr>
          <p:nvPr>
            <p:ph type="title"/>
          </p:nvPr>
        </p:nvSpPr>
        <p:spPr>
          <a:xfrm>
            <a:off x="838199" y="548464"/>
            <a:ext cx="3807187" cy="2228074"/>
          </a:xfrm>
        </p:spPr>
        <p:txBody>
          <a:bodyPr>
            <a:normAutofit/>
          </a:bodyPr>
          <a:lstStyle/>
          <a:p>
            <a:r>
              <a:rPr lang="en-US" sz="4000"/>
              <a:t>Strategy</a:t>
            </a:r>
          </a:p>
        </p:txBody>
      </p:sp>
      <p:sp>
        <p:nvSpPr>
          <p:cNvPr id="3" name="Content Placeholder 2">
            <a:extLst>
              <a:ext uri="{FF2B5EF4-FFF2-40B4-BE49-F238E27FC236}">
                <a16:creationId xmlns:a16="http://schemas.microsoft.com/office/drawing/2014/main" id="{5C0A3A26-5965-8371-B9C2-BD3350CDF9A5}"/>
              </a:ext>
            </a:extLst>
          </p:cNvPr>
          <p:cNvSpPr>
            <a:spLocks noGrp="1"/>
          </p:cNvSpPr>
          <p:nvPr>
            <p:ph idx="1"/>
          </p:nvPr>
        </p:nvSpPr>
        <p:spPr>
          <a:xfrm>
            <a:off x="838201" y="2962279"/>
            <a:ext cx="3799425" cy="3143241"/>
          </a:xfrm>
        </p:spPr>
        <p:txBody>
          <a:bodyPr>
            <a:normAutofit/>
          </a:bodyPr>
          <a:lstStyle/>
          <a:p>
            <a:r>
              <a:rPr lang="en-US" sz="2000" dirty="0"/>
              <a:t>Violent struggle </a:t>
            </a:r>
          </a:p>
          <a:p>
            <a:r>
              <a:rPr lang="en-US" sz="2000" dirty="0"/>
              <a:t>People’s War</a:t>
            </a:r>
          </a:p>
          <a:p>
            <a:r>
              <a:rPr lang="en-US" sz="2000" dirty="0"/>
              <a:t>Pensamiento Gonzalo </a:t>
            </a:r>
          </a:p>
          <a:p>
            <a:endParaRPr lang="en-US" sz="2000" dirty="0"/>
          </a:p>
        </p:txBody>
      </p:sp>
      <p:pic>
        <p:nvPicPr>
          <p:cNvPr id="5" name="Picture 4">
            <a:extLst>
              <a:ext uri="{FF2B5EF4-FFF2-40B4-BE49-F238E27FC236}">
                <a16:creationId xmlns:a16="http://schemas.microsoft.com/office/drawing/2014/main" id="{ADA9ACB2-8C48-5756-9E1F-F63EFB4221AB}"/>
              </a:ext>
            </a:extLst>
          </p:cNvPr>
          <p:cNvPicPr>
            <a:picLocks noChangeAspect="1"/>
          </p:cNvPicPr>
          <p:nvPr/>
        </p:nvPicPr>
        <p:blipFill rotWithShape="1">
          <a:blip r:embed="rId5">
            <a:extLst>
              <a:ext uri="{28A0092B-C50C-407E-A947-70E740481C1C}">
                <a14:useLocalDpi xmlns:a14="http://schemas.microsoft.com/office/drawing/2010/main" val="0"/>
              </a:ext>
            </a:extLst>
          </a:blip>
          <a:srcRect l="7853" r="22509"/>
          <a:stretch/>
        </p:blipFill>
        <p:spPr>
          <a:xfrm>
            <a:off x="5010386" y="10"/>
            <a:ext cx="7181613" cy="6857990"/>
          </a:xfrm>
          <a:prstGeom prst="rect">
            <a:avLst/>
          </a:prstGeom>
          <a:effectLst/>
        </p:spPr>
      </p:pic>
      <p:pic>
        <p:nvPicPr>
          <p:cNvPr id="11" name="audslide3">
            <a:hlinkClick r:id="" action="ppaction://media"/>
            <a:extLst>
              <a:ext uri="{FF2B5EF4-FFF2-40B4-BE49-F238E27FC236}">
                <a16:creationId xmlns:a16="http://schemas.microsoft.com/office/drawing/2014/main" id="{E27C0D7B-5087-C35D-BADB-CA6C5B3A5F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4913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1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4F396-9CA1-6712-ED42-E46603A9C2E7}"/>
              </a:ext>
            </a:extLst>
          </p:cNvPr>
          <p:cNvSpPr>
            <a:spLocks noGrp="1"/>
          </p:cNvSpPr>
          <p:nvPr>
            <p:ph type="title"/>
          </p:nvPr>
        </p:nvSpPr>
        <p:spPr>
          <a:xfrm>
            <a:off x="876693" y="741391"/>
            <a:ext cx="5500810" cy="1616203"/>
          </a:xfrm>
        </p:spPr>
        <p:txBody>
          <a:bodyPr anchor="b">
            <a:normAutofit/>
          </a:bodyPr>
          <a:lstStyle/>
          <a:p>
            <a:r>
              <a:rPr lang="en-US" sz="3200" dirty="0"/>
              <a:t>Tactics </a:t>
            </a:r>
          </a:p>
        </p:txBody>
      </p:sp>
      <p:sp>
        <p:nvSpPr>
          <p:cNvPr id="3" name="Content Placeholder 2">
            <a:extLst>
              <a:ext uri="{FF2B5EF4-FFF2-40B4-BE49-F238E27FC236}">
                <a16:creationId xmlns:a16="http://schemas.microsoft.com/office/drawing/2014/main" id="{49E52FED-90ED-1058-E02A-7EECC446009C}"/>
              </a:ext>
            </a:extLst>
          </p:cNvPr>
          <p:cNvSpPr>
            <a:spLocks noGrp="1"/>
          </p:cNvSpPr>
          <p:nvPr>
            <p:ph idx="1"/>
          </p:nvPr>
        </p:nvSpPr>
        <p:spPr>
          <a:xfrm>
            <a:off x="876692" y="2533476"/>
            <a:ext cx="5500811" cy="3447832"/>
          </a:xfrm>
        </p:spPr>
        <p:txBody>
          <a:bodyPr anchor="t">
            <a:normAutofit/>
          </a:bodyPr>
          <a:lstStyle/>
          <a:p>
            <a:r>
              <a:rPr lang="en-US" sz="2000" dirty="0"/>
              <a:t>No negotiation </a:t>
            </a:r>
          </a:p>
          <a:p>
            <a:r>
              <a:rPr lang="en-US" sz="2000" dirty="0"/>
              <a:t>Reprisals </a:t>
            </a:r>
          </a:p>
          <a:p>
            <a:r>
              <a:rPr lang="en-US" sz="2000" dirty="0"/>
              <a:t>Assassinations</a:t>
            </a:r>
          </a:p>
          <a:p>
            <a:r>
              <a:rPr lang="en-US" sz="2000" dirty="0"/>
              <a:t>Bombings </a:t>
            </a:r>
          </a:p>
        </p:txBody>
      </p:sp>
      <p:pic>
        <p:nvPicPr>
          <p:cNvPr id="9" name="Picture 8" descr="A group of people standing outside of a building&#10;&#10;Description automatically generated">
            <a:extLst>
              <a:ext uri="{FF2B5EF4-FFF2-40B4-BE49-F238E27FC236}">
                <a16:creationId xmlns:a16="http://schemas.microsoft.com/office/drawing/2014/main" id="{503C1C57-BB50-B5E2-DB70-092CE9A03752}"/>
              </a:ext>
            </a:extLst>
          </p:cNvPr>
          <p:cNvPicPr>
            <a:picLocks noChangeAspect="1"/>
          </p:cNvPicPr>
          <p:nvPr/>
        </p:nvPicPr>
        <p:blipFill rotWithShape="1">
          <a:blip r:embed="rId5">
            <a:extLst>
              <a:ext uri="{28A0092B-C50C-407E-A947-70E740481C1C}">
                <a14:useLocalDpi xmlns:a14="http://schemas.microsoft.com/office/drawing/2010/main" val="0"/>
              </a:ext>
            </a:extLst>
          </a:blip>
          <a:srcRect l="14639" r="9235" b="2"/>
          <a:stretch/>
        </p:blipFill>
        <p:spPr>
          <a:xfrm>
            <a:off x="6787558" y="-18832"/>
            <a:ext cx="5281080" cy="3447832"/>
          </a:xfrm>
          <a:prstGeom prst="rect">
            <a:avLst/>
          </a:prstGeom>
        </p:spPr>
      </p:pic>
      <p:pic>
        <p:nvPicPr>
          <p:cNvPr id="7" name="Picture 6" descr="A group of people wearing black masks&#10;&#10;Description automatically generated">
            <a:extLst>
              <a:ext uri="{FF2B5EF4-FFF2-40B4-BE49-F238E27FC236}">
                <a16:creationId xmlns:a16="http://schemas.microsoft.com/office/drawing/2014/main" id="{8A41AF6F-97A5-A867-DCE0-3115E2587450}"/>
              </a:ext>
            </a:extLst>
          </p:cNvPr>
          <p:cNvPicPr>
            <a:picLocks noChangeAspect="1"/>
          </p:cNvPicPr>
          <p:nvPr/>
        </p:nvPicPr>
        <p:blipFill rotWithShape="1">
          <a:blip r:embed="rId6">
            <a:extLst>
              <a:ext uri="{28A0092B-C50C-407E-A947-70E740481C1C}">
                <a14:useLocalDpi xmlns:a14="http://schemas.microsoft.com/office/drawing/2010/main" val="0"/>
              </a:ext>
            </a:extLst>
          </a:blip>
          <a:srcRect l="18226" r="5186"/>
          <a:stretch/>
        </p:blipFill>
        <p:spPr>
          <a:xfrm>
            <a:off x="6791218" y="3429000"/>
            <a:ext cx="5283700" cy="3429000"/>
          </a:xfrm>
          <a:prstGeom prst="rect">
            <a:avLst/>
          </a:prstGeom>
        </p:spPr>
      </p:pic>
      <p:grpSp>
        <p:nvGrpSpPr>
          <p:cNvPr id="34" name="Group 33">
            <a:extLst>
              <a:ext uri="{FF2B5EF4-FFF2-40B4-BE49-F238E27FC236}">
                <a16:creationId xmlns:a16="http://schemas.microsoft.com/office/drawing/2014/main" id="{9E2F459E-8EB3-985C-3049-33F6B920D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35" name="Rectangle 34">
              <a:extLst>
                <a:ext uri="{FF2B5EF4-FFF2-40B4-BE49-F238E27FC236}">
                  <a16:creationId xmlns:a16="http://schemas.microsoft.com/office/drawing/2014/main" id="{A71AB682-1CAC-7672-C637-B014B86EB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193956D-B33D-633F-BDBE-3353AA946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slideaud3">
            <a:hlinkClick r:id="" action="ppaction://media"/>
            <a:extLst>
              <a:ext uri="{FF2B5EF4-FFF2-40B4-BE49-F238E27FC236}">
                <a16:creationId xmlns:a16="http://schemas.microsoft.com/office/drawing/2014/main" id="{EF34FC2E-6290-280A-FA1C-6F56EF1BEA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52473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8B4E-752B-8112-E09C-925901E61B6B}"/>
              </a:ext>
            </a:extLst>
          </p:cNvPr>
          <p:cNvSpPr>
            <a:spLocks noGrp="1"/>
          </p:cNvSpPr>
          <p:nvPr>
            <p:ph type="title"/>
          </p:nvPr>
        </p:nvSpPr>
        <p:spPr>
          <a:xfrm>
            <a:off x="8079978" y="741391"/>
            <a:ext cx="3369234" cy="1616203"/>
          </a:xfrm>
        </p:spPr>
        <p:txBody>
          <a:bodyPr anchor="b">
            <a:normAutofit/>
          </a:bodyPr>
          <a:lstStyle/>
          <a:p>
            <a:r>
              <a:rPr lang="en-US" sz="3200"/>
              <a:t>Targets</a:t>
            </a:r>
          </a:p>
        </p:txBody>
      </p:sp>
      <p:pic>
        <p:nvPicPr>
          <p:cNvPr id="5" name="Picture 4" descr="A group of people holding guns&#10;&#10;Description automatically generated">
            <a:extLst>
              <a:ext uri="{FF2B5EF4-FFF2-40B4-BE49-F238E27FC236}">
                <a16:creationId xmlns:a16="http://schemas.microsoft.com/office/drawing/2014/main" id="{CE13D4B5-7AE4-6860-B62B-5464ADE74CEA}"/>
              </a:ext>
            </a:extLst>
          </p:cNvPr>
          <p:cNvPicPr>
            <a:picLocks noChangeAspect="1"/>
          </p:cNvPicPr>
          <p:nvPr/>
        </p:nvPicPr>
        <p:blipFill rotWithShape="1">
          <a:blip r:embed="rId5">
            <a:extLst>
              <a:ext uri="{28A0092B-C50C-407E-A947-70E740481C1C}">
                <a14:useLocalDpi xmlns:a14="http://schemas.microsoft.com/office/drawing/2010/main" val="0"/>
              </a:ext>
            </a:extLst>
          </a:blip>
          <a:srcRect l="30018" r="1" b="1"/>
          <a:stretch/>
        </p:blipFill>
        <p:spPr>
          <a:xfrm>
            <a:off x="20" y="10"/>
            <a:ext cx="7390243" cy="6857990"/>
          </a:xfrm>
          <a:prstGeom prst="rect">
            <a:avLst/>
          </a:prstGeom>
        </p:spPr>
      </p:pic>
      <p:sp>
        <p:nvSpPr>
          <p:cNvPr id="10" name="Rectangle 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86FB9986-6A31-9C1F-6896-C2B29EB9B5AA}"/>
              </a:ext>
            </a:extLst>
          </p:cNvPr>
          <p:cNvSpPr>
            <a:spLocks noGrp="1"/>
          </p:cNvSpPr>
          <p:nvPr>
            <p:ph idx="1"/>
          </p:nvPr>
        </p:nvSpPr>
        <p:spPr>
          <a:xfrm>
            <a:off x="8079978" y="2533476"/>
            <a:ext cx="3369234" cy="3447832"/>
          </a:xfrm>
        </p:spPr>
        <p:txBody>
          <a:bodyPr anchor="t">
            <a:normAutofit/>
          </a:bodyPr>
          <a:lstStyle/>
          <a:p>
            <a:r>
              <a:rPr lang="en-US" sz="2000"/>
              <a:t>Campesinos</a:t>
            </a:r>
          </a:p>
          <a:p>
            <a:r>
              <a:rPr lang="en-US" sz="2000"/>
              <a:t>Peruvian government </a:t>
            </a:r>
          </a:p>
          <a:p>
            <a:r>
              <a:rPr lang="en-US" sz="2000"/>
              <a:t>All ideological dissidents</a:t>
            </a:r>
          </a:p>
          <a:p>
            <a:endParaRPr lang="en-US" sz="2000"/>
          </a:p>
        </p:txBody>
      </p:sp>
      <p:pic>
        <p:nvPicPr>
          <p:cNvPr id="9" name="slide4aud">
            <a:hlinkClick r:id="" action="ppaction://media"/>
            <a:extLst>
              <a:ext uri="{FF2B5EF4-FFF2-40B4-BE49-F238E27FC236}">
                <a16:creationId xmlns:a16="http://schemas.microsoft.com/office/drawing/2014/main" id="{B26B0DE7-CA85-9809-F69F-927C564C46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9718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7BD8-4774-A109-2F7F-A76DC3027271}"/>
              </a:ext>
            </a:extLst>
          </p:cNvPr>
          <p:cNvSpPr>
            <a:spLocks noGrp="1"/>
          </p:cNvSpPr>
          <p:nvPr>
            <p:ph type="title"/>
          </p:nvPr>
        </p:nvSpPr>
        <p:spPr/>
        <p:txBody>
          <a:bodyPr/>
          <a:lstStyle/>
          <a:p>
            <a:r>
              <a:rPr lang="en-US" dirty="0"/>
              <a:t>The Shining Path</a:t>
            </a:r>
          </a:p>
        </p:txBody>
      </p:sp>
      <p:sp>
        <p:nvSpPr>
          <p:cNvPr id="3" name="Content Placeholder 2">
            <a:extLst>
              <a:ext uri="{FF2B5EF4-FFF2-40B4-BE49-F238E27FC236}">
                <a16:creationId xmlns:a16="http://schemas.microsoft.com/office/drawing/2014/main" id="{F9C63FB0-0577-00C5-C6BB-D2FDD6576817}"/>
              </a:ext>
            </a:extLst>
          </p:cNvPr>
          <p:cNvSpPr>
            <a:spLocks noGrp="1"/>
          </p:cNvSpPr>
          <p:nvPr>
            <p:ph idx="1"/>
          </p:nvPr>
        </p:nvSpPr>
        <p:spPr/>
        <p:txBody>
          <a:bodyPr/>
          <a:lstStyle/>
          <a:p>
            <a:pPr marL="0" indent="0">
              <a:buNone/>
            </a:pPr>
            <a:endParaRPr lang="en-US" dirty="0"/>
          </a:p>
          <a:p>
            <a:r>
              <a:rPr lang="en-US" dirty="0"/>
              <a:t>Government Response </a:t>
            </a:r>
          </a:p>
          <a:p>
            <a:endParaRPr lang="en-US" dirty="0"/>
          </a:p>
        </p:txBody>
      </p:sp>
      <p:pic>
        <p:nvPicPr>
          <p:cNvPr id="5" name="Picture 4">
            <a:extLst>
              <a:ext uri="{FF2B5EF4-FFF2-40B4-BE49-F238E27FC236}">
                <a16:creationId xmlns:a16="http://schemas.microsoft.com/office/drawing/2014/main" id="{FA6DC5B6-17F6-0CE2-E750-114524BD4E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3164" y="2116501"/>
            <a:ext cx="3621188" cy="4558537"/>
          </a:xfrm>
          <a:prstGeom prst="rect">
            <a:avLst/>
          </a:prstGeom>
        </p:spPr>
      </p:pic>
      <p:sp>
        <p:nvSpPr>
          <p:cNvPr id="6" name="TextBox 5">
            <a:extLst>
              <a:ext uri="{FF2B5EF4-FFF2-40B4-BE49-F238E27FC236}">
                <a16:creationId xmlns:a16="http://schemas.microsoft.com/office/drawing/2014/main" id="{285188A1-166F-AA01-B048-18430D710198}"/>
              </a:ext>
            </a:extLst>
          </p:cNvPr>
          <p:cNvSpPr txBox="1"/>
          <p:nvPr/>
        </p:nvSpPr>
        <p:spPr>
          <a:xfrm>
            <a:off x="8426974" y="1027906"/>
            <a:ext cx="3765026" cy="1077218"/>
          </a:xfrm>
          <a:prstGeom prst="rect">
            <a:avLst/>
          </a:prstGeom>
          <a:noFill/>
        </p:spPr>
        <p:txBody>
          <a:bodyPr wrap="square" rtlCol="0">
            <a:spAutoFit/>
          </a:bodyPr>
          <a:lstStyle/>
          <a:p>
            <a:r>
              <a:rPr lang="en-US" sz="3200" b="1" dirty="0"/>
              <a:t>Abimael Guzman “Chairman Gonzalo”</a:t>
            </a:r>
          </a:p>
        </p:txBody>
      </p:sp>
      <p:cxnSp>
        <p:nvCxnSpPr>
          <p:cNvPr id="8" name="Straight Arrow Connector 7">
            <a:extLst>
              <a:ext uri="{FF2B5EF4-FFF2-40B4-BE49-F238E27FC236}">
                <a16:creationId xmlns:a16="http://schemas.microsoft.com/office/drawing/2014/main" id="{CF6CC309-14AF-1730-0C9B-33D976CB1237}"/>
              </a:ext>
            </a:extLst>
          </p:cNvPr>
          <p:cNvCxnSpPr/>
          <p:nvPr/>
        </p:nvCxnSpPr>
        <p:spPr>
          <a:xfrm flipH="1">
            <a:off x="1397285" y="2743200"/>
            <a:ext cx="863030" cy="1068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2982B53-A714-E9AE-E515-FD61F8D3A62F}"/>
              </a:ext>
            </a:extLst>
          </p:cNvPr>
          <p:cNvCxnSpPr>
            <a:cxnSpLocks/>
          </p:cNvCxnSpPr>
          <p:nvPr/>
        </p:nvCxnSpPr>
        <p:spPr>
          <a:xfrm>
            <a:off x="2260315" y="2743200"/>
            <a:ext cx="821932" cy="1068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AC381F2-82E2-65B7-DD19-429D27539202}"/>
              </a:ext>
            </a:extLst>
          </p:cNvPr>
          <p:cNvSpPr txBox="1"/>
          <p:nvPr/>
        </p:nvSpPr>
        <p:spPr>
          <a:xfrm>
            <a:off x="838200" y="3946649"/>
            <a:ext cx="1520576" cy="923330"/>
          </a:xfrm>
          <a:prstGeom prst="rect">
            <a:avLst/>
          </a:prstGeom>
          <a:noFill/>
        </p:spPr>
        <p:txBody>
          <a:bodyPr wrap="square" rtlCol="0">
            <a:spAutoFit/>
          </a:bodyPr>
          <a:lstStyle/>
          <a:p>
            <a:r>
              <a:rPr lang="en-US" dirty="0"/>
              <a:t>Fujimori Presidency (1990) </a:t>
            </a:r>
          </a:p>
        </p:txBody>
      </p:sp>
      <p:sp>
        <p:nvSpPr>
          <p:cNvPr id="13" name="TextBox 12">
            <a:extLst>
              <a:ext uri="{FF2B5EF4-FFF2-40B4-BE49-F238E27FC236}">
                <a16:creationId xmlns:a16="http://schemas.microsoft.com/office/drawing/2014/main" id="{D8200657-465C-F893-8B9F-E15B7AEFECF3}"/>
              </a:ext>
            </a:extLst>
          </p:cNvPr>
          <p:cNvSpPr txBox="1"/>
          <p:nvPr/>
        </p:nvSpPr>
        <p:spPr>
          <a:xfrm>
            <a:off x="2486347" y="3946649"/>
            <a:ext cx="1520576" cy="923330"/>
          </a:xfrm>
          <a:prstGeom prst="rect">
            <a:avLst/>
          </a:prstGeom>
          <a:noFill/>
        </p:spPr>
        <p:txBody>
          <a:bodyPr wrap="square" rtlCol="0">
            <a:spAutoFit/>
          </a:bodyPr>
          <a:lstStyle/>
          <a:p>
            <a:r>
              <a:rPr lang="en-US" dirty="0"/>
              <a:t>Imprisonment SL of leader (1992)</a:t>
            </a:r>
          </a:p>
        </p:txBody>
      </p:sp>
      <p:pic>
        <p:nvPicPr>
          <p:cNvPr id="15" name="Picture 14" descr="A group of people in military uniforms&#10;&#10;Description automatically generated">
            <a:extLst>
              <a:ext uri="{FF2B5EF4-FFF2-40B4-BE49-F238E27FC236}">
                <a16:creationId xmlns:a16="http://schemas.microsoft.com/office/drawing/2014/main" id="{8B7359FD-DF5C-5D54-56D8-0FCD87D061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980" y="4869979"/>
            <a:ext cx="2023796" cy="1929666"/>
          </a:xfrm>
          <a:prstGeom prst="rect">
            <a:avLst/>
          </a:prstGeom>
        </p:spPr>
      </p:pic>
      <p:cxnSp>
        <p:nvCxnSpPr>
          <p:cNvPr id="19" name="Straight Arrow Connector 18">
            <a:extLst>
              <a:ext uri="{FF2B5EF4-FFF2-40B4-BE49-F238E27FC236}">
                <a16:creationId xmlns:a16="http://schemas.microsoft.com/office/drawing/2014/main" id="{F82C005B-5B85-FD9E-DC98-4876240000F6}"/>
              </a:ext>
            </a:extLst>
          </p:cNvPr>
          <p:cNvCxnSpPr>
            <a:stCxn id="13" idx="3"/>
          </p:cNvCxnSpPr>
          <p:nvPr/>
        </p:nvCxnSpPr>
        <p:spPr>
          <a:xfrm flipV="1">
            <a:off x="4006923" y="4269814"/>
            <a:ext cx="3904179"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aud5slide">
            <a:hlinkClick r:id="" action="ppaction://media"/>
            <a:extLst>
              <a:ext uri="{FF2B5EF4-FFF2-40B4-BE49-F238E27FC236}">
                <a16:creationId xmlns:a16="http://schemas.microsoft.com/office/drawing/2014/main" id="{C55284CF-CED8-E3AE-E482-4E3082F4AC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64387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9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746</Words>
  <Application>Microsoft Office PowerPoint</Application>
  <PresentationFormat>Widescreen</PresentationFormat>
  <Paragraphs>35</Paragraphs>
  <Slides>5</Slides>
  <Notes>5</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Strategy, Tactics, and Targets: The Shining Path</vt:lpstr>
      <vt:lpstr>Strategy</vt:lpstr>
      <vt:lpstr>Tactics </vt:lpstr>
      <vt:lpstr>Targets</vt:lpstr>
      <vt:lpstr>The Shining Path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Strategy, Tactics, and Targets: The Shining Path</dc:title>
  <dc:creator>Diego A. Molina</dc:creator>
  <cp:lastModifiedBy>William Newmann</cp:lastModifiedBy>
  <cp:revision>2</cp:revision>
  <dcterms:created xsi:type="dcterms:W3CDTF">2023-12-06T16:16:36Z</dcterms:created>
  <dcterms:modified xsi:type="dcterms:W3CDTF">2023-12-07T14:54:19Z</dcterms:modified>
</cp:coreProperties>
</file>