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8" r:id="rId3"/>
    <p:sldId id="257"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2DDA9-C341-4692-91BC-4A11AA3028AE}" v="58" dt="2023-12-07T00:29:57.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81521" autoAdjust="0"/>
  </p:normalViewPr>
  <p:slideViewPr>
    <p:cSldViewPr snapToGrid="0">
      <p:cViewPr varScale="1">
        <p:scale>
          <a:sx n="75" d="100"/>
          <a:sy n="75" d="100"/>
        </p:scale>
        <p:origin x="618" y="66"/>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F075D-DA54-4234-89D9-AB09F1668663}"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8F95C-2610-44B8-B71C-0F476131D199}" type="slidenum">
              <a:rPr lang="en-US" smtClean="0"/>
              <a:t>‹#›</a:t>
            </a:fld>
            <a:endParaRPr lang="en-US"/>
          </a:p>
        </p:txBody>
      </p:sp>
    </p:spTree>
    <p:extLst>
      <p:ext uri="{BB962C8B-B14F-4D97-AF65-F5344CB8AC3E}">
        <p14:creationId xmlns:p14="http://schemas.microsoft.com/office/powerpoint/2010/main" val="11165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 I will be discussing is the Origins, Doctrine and Objective of Sendero Luminoso, which I will be referring to as the SL. SL was a terrorist organization was founded by Abimael Guzman in 1969 in Ayacucho Peru. The SL collapsed in 1992 with the capture of Guzman, but not before claiming the lives of over 61,000 during the war with the Peruvian government. Although the group accumulated a large following, it ultimately failed to meet its objectives. </a:t>
            </a:r>
          </a:p>
        </p:txBody>
      </p:sp>
      <p:sp>
        <p:nvSpPr>
          <p:cNvPr id="4" name="Slide Number Placeholder 3"/>
          <p:cNvSpPr>
            <a:spLocks noGrp="1"/>
          </p:cNvSpPr>
          <p:nvPr>
            <p:ph type="sldNum" sz="quarter" idx="5"/>
          </p:nvPr>
        </p:nvSpPr>
        <p:spPr/>
        <p:txBody>
          <a:bodyPr/>
          <a:lstStyle/>
          <a:p>
            <a:fld id="{A4A8F95C-2610-44B8-B71C-0F476131D199}" type="slidenum">
              <a:rPr lang="en-US" smtClean="0"/>
              <a:t>1</a:t>
            </a:fld>
            <a:endParaRPr lang="en-US"/>
          </a:p>
        </p:txBody>
      </p:sp>
    </p:spTree>
    <p:extLst>
      <p:ext uri="{BB962C8B-B14F-4D97-AF65-F5344CB8AC3E}">
        <p14:creationId xmlns:p14="http://schemas.microsoft.com/office/powerpoint/2010/main" val="89523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be explaining the origins of SL. It’s founder, Abimael Guzman, was a philosophy professor at the National University of San Cristobal of </a:t>
            </a:r>
            <a:r>
              <a:rPr lang="en-US" dirty="0" err="1"/>
              <a:t>Huamanga</a:t>
            </a:r>
            <a:r>
              <a:rPr lang="en-US" dirty="0"/>
              <a:t>. He founded this group along with other members of the university in response to the negligence from the Peruvian government towards the  peasant population, which was underserved. The group began as part of the </a:t>
            </a:r>
            <a:r>
              <a:rPr lang="en-US" dirty="0" err="1"/>
              <a:t>Ejercito</a:t>
            </a:r>
            <a:r>
              <a:rPr lang="en-US" dirty="0"/>
              <a:t> de </a:t>
            </a:r>
            <a:r>
              <a:rPr lang="en-US" dirty="0" err="1"/>
              <a:t>Liberacion</a:t>
            </a:r>
            <a:r>
              <a:rPr lang="en-US" dirty="0"/>
              <a:t> Nacional also known as the ELN </a:t>
            </a:r>
            <a:r>
              <a:rPr lang="en-US" dirty="0" err="1"/>
              <a:t>Huamanga</a:t>
            </a:r>
            <a:r>
              <a:rPr lang="en-US" dirty="0"/>
              <a:t> command in 1962. The ELN </a:t>
            </a:r>
            <a:r>
              <a:rPr lang="en-US" dirty="0" err="1"/>
              <a:t>Huamanga</a:t>
            </a:r>
            <a:r>
              <a:rPr lang="en-US" dirty="0"/>
              <a:t> command was part of a larger national organization, which it eventually broke off from as a result of disputes over the utilization of guerrilla fronts on Peruvian highlands.</a:t>
            </a:r>
          </a:p>
        </p:txBody>
      </p:sp>
      <p:sp>
        <p:nvSpPr>
          <p:cNvPr id="4" name="Slide Number Placeholder 3"/>
          <p:cNvSpPr>
            <a:spLocks noGrp="1"/>
          </p:cNvSpPr>
          <p:nvPr>
            <p:ph type="sldNum" sz="quarter" idx="5"/>
          </p:nvPr>
        </p:nvSpPr>
        <p:spPr/>
        <p:txBody>
          <a:bodyPr/>
          <a:lstStyle/>
          <a:p>
            <a:fld id="{A4A8F95C-2610-44B8-B71C-0F476131D199}" type="slidenum">
              <a:rPr lang="en-US" smtClean="0"/>
              <a:t>2</a:t>
            </a:fld>
            <a:endParaRPr lang="en-US"/>
          </a:p>
        </p:txBody>
      </p:sp>
    </p:spTree>
    <p:extLst>
      <p:ext uri="{BB962C8B-B14F-4D97-AF65-F5344CB8AC3E}">
        <p14:creationId xmlns:p14="http://schemas.microsoft.com/office/powerpoint/2010/main" val="355461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in 1968, a military general Juan Velasco </a:t>
            </a:r>
            <a:r>
              <a:rPr lang="en-US" dirty="0" err="1"/>
              <a:t>launchesd</a:t>
            </a:r>
            <a:r>
              <a:rPr lang="en-US" dirty="0"/>
              <a:t> a coup </a:t>
            </a:r>
            <a:r>
              <a:rPr lang="en-US" dirty="0" err="1"/>
              <a:t>detai</a:t>
            </a:r>
            <a:r>
              <a:rPr lang="en-US" dirty="0"/>
              <a:t> and army mutiny against the administration of President Fernando Belaunde Terry, and successfully ousted him. Velasco went on to initiate a series of left-leaning agrarian reforms to pull the sinking Peruvian economy out of debt. However, he took six years to act upon these reforms, to which 15,000 peasants responded with a demonstration to call for a speed up of action. </a:t>
            </a:r>
            <a:r>
              <a:rPr lang="en-US" sz="1800" dirty="0">
                <a:effectLst/>
                <a:latin typeface="Times New Roman" panose="02020603050405020304" pitchFamily="18" charset="0"/>
                <a:ea typeface="Calibri" panose="020F0502020204030204" pitchFamily="34" charset="0"/>
              </a:rPr>
              <a:t>General Morales Bermudez then stepped in and began to overturn many of Velasco’s enactments, further infuriating peasant populations. As a result, Guzman and the SL, which formally organized in 1969, were met with strong peasant support given the often-pro-wealthy leaders of the Peruvian government, and lack of commitment to support the peasant populations.</a:t>
            </a:r>
            <a:endParaRPr lang="en-US" dirty="0"/>
          </a:p>
        </p:txBody>
      </p:sp>
      <p:sp>
        <p:nvSpPr>
          <p:cNvPr id="4" name="Slide Number Placeholder 3"/>
          <p:cNvSpPr>
            <a:spLocks noGrp="1"/>
          </p:cNvSpPr>
          <p:nvPr>
            <p:ph type="sldNum" sz="quarter" idx="5"/>
          </p:nvPr>
        </p:nvSpPr>
        <p:spPr/>
        <p:txBody>
          <a:bodyPr/>
          <a:lstStyle/>
          <a:p>
            <a:fld id="{A4A8F95C-2610-44B8-B71C-0F476131D199}" type="slidenum">
              <a:rPr lang="en-US" smtClean="0"/>
              <a:t>3</a:t>
            </a:fld>
            <a:endParaRPr lang="en-US"/>
          </a:p>
        </p:txBody>
      </p:sp>
    </p:spTree>
    <p:extLst>
      <p:ext uri="{BB962C8B-B14F-4D97-AF65-F5344CB8AC3E}">
        <p14:creationId xmlns:p14="http://schemas.microsoft.com/office/powerpoint/2010/main" val="125251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rPr>
              <a:t>Next, I will be discussing the doctrine of the SL. Unlike many other terrorist organizations, SL did not often indulge in publicity and often did not take direct responsibility for certain attacks. </a:t>
            </a:r>
            <a:r>
              <a:rPr lang="en-US" dirty="0"/>
              <a:t>The doctrines of the SL originate from Maoist principles and theories, of which Guzman closely studied along with other leaders such as </a:t>
            </a:r>
            <a:r>
              <a:rPr lang="en-US" sz="1800" dirty="0">
                <a:effectLst/>
                <a:latin typeface="Times New Roman" panose="02020603050405020304" pitchFamily="18" charset="0"/>
                <a:ea typeface="Calibri" panose="020F0502020204030204" pitchFamily="34" charset="0"/>
              </a:rPr>
              <a:t>Antonio Diaz Martinez and Catalina </a:t>
            </a:r>
            <a:r>
              <a:rPr lang="en-US" sz="1800" dirty="0" err="1">
                <a:effectLst/>
                <a:latin typeface="Times New Roman" panose="02020603050405020304" pitchFamily="18" charset="0"/>
                <a:ea typeface="Calibri" panose="020F0502020204030204" pitchFamily="34" charset="0"/>
              </a:rPr>
              <a:t>Adrianzen</a:t>
            </a:r>
            <a:r>
              <a:rPr lang="en-US" dirty="0"/>
              <a:t> in their travel to China. Guzman strongly believed he was the fourth sword of communism, after Carl Marx, Vladimir Lenin, and Mao Zedong. </a:t>
            </a:r>
            <a:r>
              <a:rPr lang="en-US" sz="1800" dirty="0">
                <a:effectLst/>
                <a:latin typeface="Times New Roman" panose="02020603050405020304" pitchFamily="18" charset="0"/>
                <a:ea typeface="Calibri" panose="020F0502020204030204" pitchFamily="34" charset="0"/>
              </a:rPr>
              <a:t>SL believed in a doctrine most similar to that of the Maoist in the People’s War, and the utilization of guerrilla war tactics as a necessity to meet their objectives and instill fear within the wealthier population.</a:t>
            </a:r>
            <a:r>
              <a:rPr lang="en-US" dirty="0">
                <a:effectLst/>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A8F95C-2610-44B8-B71C-0F476131D199}" type="slidenum">
              <a:rPr lang="en-US" smtClean="0"/>
              <a:t>4</a:t>
            </a:fld>
            <a:endParaRPr lang="en-US"/>
          </a:p>
        </p:txBody>
      </p:sp>
    </p:spTree>
    <p:extLst>
      <p:ext uri="{BB962C8B-B14F-4D97-AF65-F5344CB8AC3E}">
        <p14:creationId xmlns:p14="http://schemas.microsoft.com/office/powerpoint/2010/main" val="1825712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main objective of the SL was to overthrow their view of an outdated Peruvian government system. Guzman strongly believed communism was the means for peasant liberation and sought to replace the government with a radical Maoist-Marxist regime. </a:t>
            </a:r>
          </a:p>
          <a:p>
            <a:r>
              <a:rPr lang="en-US" dirty="0"/>
              <a:t>These objectives were never met as a result of the capture of Abimael Guzman.</a:t>
            </a:r>
          </a:p>
        </p:txBody>
      </p:sp>
      <p:sp>
        <p:nvSpPr>
          <p:cNvPr id="4" name="Slide Number Placeholder 3"/>
          <p:cNvSpPr>
            <a:spLocks noGrp="1"/>
          </p:cNvSpPr>
          <p:nvPr>
            <p:ph type="sldNum" sz="quarter" idx="5"/>
          </p:nvPr>
        </p:nvSpPr>
        <p:spPr/>
        <p:txBody>
          <a:bodyPr/>
          <a:lstStyle/>
          <a:p>
            <a:fld id="{A4A8F95C-2610-44B8-B71C-0F476131D199}" type="slidenum">
              <a:rPr lang="en-US" smtClean="0"/>
              <a:t>5</a:t>
            </a:fld>
            <a:endParaRPr lang="en-US"/>
          </a:p>
        </p:txBody>
      </p:sp>
    </p:spTree>
    <p:extLst>
      <p:ext uri="{BB962C8B-B14F-4D97-AF65-F5344CB8AC3E}">
        <p14:creationId xmlns:p14="http://schemas.microsoft.com/office/powerpoint/2010/main" val="2504277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238E-6EEB-15B1-9E71-DC0C1D6831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217182-DE15-55D0-CB4C-09FE0D61F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BA0493-8095-5A50-3AFF-7DBFC6C4E539}"/>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5" name="Footer Placeholder 4">
            <a:extLst>
              <a:ext uri="{FF2B5EF4-FFF2-40B4-BE49-F238E27FC236}">
                <a16:creationId xmlns:a16="http://schemas.microsoft.com/office/drawing/2014/main" id="{BD782233-6821-E328-3FA5-828126CA1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23D7E-2336-C135-8AFE-198ECC5BBFC6}"/>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156219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ADFF-4492-9547-AA29-65E361213A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14E2FC-41D7-A922-363C-6F068B15E9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62311-67C7-F033-B238-4308C054748D}"/>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5" name="Footer Placeholder 4">
            <a:extLst>
              <a:ext uri="{FF2B5EF4-FFF2-40B4-BE49-F238E27FC236}">
                <a16:creationId xmlns:a16="http://schemas.microsoft.com/office/drawing/2014/main" id="{B72964E4-A97A-DB70-DE1E-62FDFCC8A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69C50-D362-9D7C-4614-8D5736A0361D}"/>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94744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EB4D9-B7D4-080A-6D4C-A0E2CBB900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934BF0-975F-F89C-75B5-62E53C66C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924A9-1967-8D1E-BA0F-9A3574929168}"/>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5" name="Footer Placeholder 4">
            <a:extLst>
              <a:ext uri="{FF2B5EF4-FFF2-40B4-BE49-F238E27FC236}">
                <a16:creationId xmlns:a16="http://schemas.microsoft.com/office/drawing/2014/main" id="{30D3D7BB-75AA-5E09-6138-16ED2A91A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57247-4872-5B42-990F-ACB7FB63110F}"/>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372775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31D6-F130-A1E8-F85B-04E99E5BC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43FA7-2CEC-8821-F218-4E1E79CA52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CEDB5-5663-B179-3CBE-E9E5CD90CA7B}"/>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5" name="Footer Placeholder 4">
            <a:extLst>
              <a:ext uri="{FF2B5EF4-FFF2-40B4-BE49-F238E27FC236}">
                <a16:creationId xmlns:a16="http://schemas.microsoft.com/office/drawing/2014/main" id="{FFCFE2EC-10B0-D316-5BD3-4445C78F6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188CB-ED79-2353-6AF0-1BA77DD93C43}"/>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2123406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B6A-57CB-A35C-B51B-00352879C5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8D4D14-16A5-5032-9CC1-7ECF3A3790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A9C068-1DAB-3477-7D83-5642669E1374}"/>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5" name="Footer Placeholder 4">
            <a:extLst>
              <a:ext uri="{FF2B5EF4-FFF2-40B4-BE49-F238E27FC236}">
                <a16:creationId xmlns:a16="http://schemas.microsoft.com/office/drawing/2014/main" id="{EF40E8B3-E66B-87A0-8E00-8036B3E5F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49B90-1B62-7F3F-2A0E-9A07CB03EC34}"/>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91404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D0BE-E7FF-F232-FD2C-D83531A6D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5DD67-B14E-04B3-9045-40B1BBCF03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C3A607-E19B-4151-03AB-F759AABFEA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5A4EA-BA22-DE9D-68ED-6C92212421B4}"/>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6" name="Footer Placeholder 5">
            <a:extLst>
              <a:ext uri="{FF2B5EF4-FFF2-40B4-BE49-F238E27FC236}">
                <a16:creationId xmlns:a16="http://schemas.microsoft.com/office/drawing/2014/main" id="{81061140-66E6-C225-5BEE-E908CDD5A9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07E24B-2E53-0A71-2E9F-9D91834AD018}"/>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262095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2DAF8-510E-0C3B-29CF-2CA7057964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1C13B5-F643-4DBA-415B-EC85E8994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135CF8-FFB5-9C84-826A-934FDFCE0C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1DF648-725F-DC16-47C3-58C762243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60846E-F5FD-4752-1113-A48C5405A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6CCDC1-E8A3-ED29-C784-5F2F63F6281F}"/>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8" name="Footer Placeholder 7">
            <a:extLst>
              <a:ext uri="{FF2B5EF4-FFF2-40B4-BE49-F238E27FC236}">
                <a16:creationId xmlns:a16="http://schemas.microsoft.com/office/drawing/2014/main" id="{06C15B72-F5E8-B36B-F8A7-2BE45E6F96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B0B6AD-C15B-0190-EE81-30FEB83D11AD}"/>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352957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826-0F10-ABE0-E638-5BDC6A2003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BADD87-3D0E-28E5-D7BB-60997567045C}"/>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4" name="Footer Placeholder 3">
            <a:extLst>
              <a:ext uri="{FF2B5EF4-FFF2-40B4-BE49-F238E27FC236}">
                <a16:creationId xmlns:a16="http://schemas.microsoft.com/office/drawing/2014/main" id="{C0D441A4-6FBF-69D1-74B0-1149AACD0A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AC6102-28A8-EE0C-AF25-7146C9B1A241}"/>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376019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39767C-9B20-87C5-9857-B809D625EBCB}"/>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3" name="Footer Placeholder 2">
            <a:extLst>
              <a:ext uri="{FF2B5EF4-FFF2-40B4-BE49-F238E27FC236}">
                <a16:creationId xmlns:a16="http://schemas.microsoft.com/office/drawing/2014/main" id="{3F6DB390-49D7-FB59-E7A9-B15DC8762D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BA981F-ED84-40D6-7421-9BEA53D2E1AA}"/>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2999965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C9CE-27AD-E1BA-51C2-633F605009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30CC32-F6E1-9DA8-7576-31821246F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C88565-F4CD-153A-37FF-2F40FC4E1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D3D52-0045-749A-CEE0-E16CE5A26514}"/>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6" name="Footer Placeholder 5">
            <a:extLst>
              <a:ext uri="{FF2B5EF4-FFF2-40B4-BE49-F238E27FC236}">
                <a16:creationId xmlns:a16="http://schemas.microsoft.com/office/drawing/2014/main" id="{6DBB90CE-70CA-F93A-E68D-0A04F5A58F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E29B6-ABE5-3692-FB7D-6E38B6EE23A7}"/>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199525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32074-6F5E-7C7A-DC6E-5BD270641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7F6CF6-728A-E275-06FA-E3C57B64B3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B8A1F-42A0-FA43-B805-86B041986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2EEEB-83B9-7A8C-11BB-B4501BE8B231}"/>
              </a:ext>
            </a:extLst>
          </p:cNvPr>
          <p:cNvSpPr>
            <a:spLocks noGrp="1"/>
          </p:cNvSpPr>
          <p:nvPr>
            <p:ph type="dt" sz="half" idx="10"/>
          </p:nvPr>
        </p:nvSpPr>
        <p:spPr/>
        <p:txBody>
          <a:bodyPr/>
          <a:lstStyle/>
          <a:p>
            <a:fld id="{C6257FFB-CB95-43A9-AFEB-6F0B77044310}" type="datetimeFigureOut">
              <a:rPr lang="en-US" smtClean="0"/>
              <a:t>12/7/2023</a:t>
            </a:fld>
            <a:endParaRPr lang="en-US"/>
          </a:p>
        </p:txBody>
      </p:sp>
      <p:sp>
        <p:nvSpPr>
          <p:cNvPr id="6" name="Footer Placeholder 5">
            <a:extLst>
              <a:ext uri="{FF2B5EF4-FFF2-40B4-BE49-F238E27FC236}">
                <a16:creationId xmlns:a16="http://schemas.microsoft.com/office/drawing/2014/main" id="{CEB6CBC4-FC68-5BDD-5F68-ED68B8FBF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CAB12-5549-BC4F-9C95-61137B2FCC62}"/>
              </a:ext>
            </a:extLst>
          </p:cNvPr>
          <p:cNvSpPr>
            <a:spLocks noGrp="1"/>
          </p:cNvSpPr>
          <p:nvPr>
            <p:ph type="sldNum" sz="quarter" idx="12"/>
          </p:nvPr>
        </p:nvSpPr>
        <p:spPr/>
        <p:txBody>
          <a:bodyPr/>
          <a:lstStyle/>
          <a:p>
            <a:fld id="{53C48776-9EF5-4B43-974D-85C0015BA0F1}" type="slidenum">
              <a:rPr lang="en-US" smtClean="0"/>
              <a:t>‹#›</a:t>
            </a:fld>
            <a:endParaRPr lang="en-US"/>
          </a:p>
        </p:txBody>
      </p:sp>
    </p:spTree>
    <p:extLst>
      <p:ext uri="{BB962C8B-B14F-4D97-AF65-F5344CB8AC3E}">
        <p14:creationId xmlns:p14="http://schemas.microsoft.com/office/powerpoint/2010/main" val="2518431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C9F5CD-341C-53ED-6776-4B16C873C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B4F0BE-F059-6FD3-A6A8-938241CCC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06664-3084-3D16-F819-B3129486A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57FFB-CB95-43A9-AFEB-6F0B77044310}" type="datetimeFigureOut">
              <a:rPr lang="en-US" smtClean="0"/>
              <a:t>12/7/2023</a:t>
            </a:fld>
            <a:endParaRPr lang="en-US"/>
          </a:p>
        </p:txBody>
      </p:sp>
      <p:sp>
        <p:nvSpPr>
          <p:cNvPr id="5" name="Footer Placeholder 4">
            <a:extLst>
              <a:ext uri="{FF2B5EF4-FFF2-40B4-BE49-F238E27FC236}">
                <a16:creationId xmlns:a16="http://schemas.microsoft.com/office/drawing/2014/main" id="{E29D90A8-FCA4-502C-4181-9BC11A935B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62302-F623-2C69-BE80-1295863B64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48776-9EF5-4B43-974D-85C0015BA0F1}" type="slidenum">
              <a:rPr lang="en-US" smtClean="0"/>
              <a:t>‹#›</a:t>
            </a:fld>
            <a:endParaRPr lang="en-US"/>
          </a:p>
        </p:txBody>
      </p:sp>
    </p:spTree>
    <p:extLst>
      <p:ext uri="{BB962C8B-B14F-4D97-AF65-F5344CB8AC3E}">
        <p14:creationId xmlns:p14="http://schemas.microsoft.com/office/powerpoint/2010/main" val="2838325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22C1-CFBA-0562-99FB-187816E1475E}"/>
              </a:ext>
            </a:extLst>
          </p:cNvPr>
          <p:cNvSpPr>
            <a:spLocks noGrp="1"/>
          </p:cNvSpPr>
          <p:nvPr>
            <p:ph type="ctrTitle"/>
          </p:nvPr>
        </p:nvSpPr>
        <p:spPr>
          <a:xfrm>
            <a:off x="1524000" y="265918"/>
            <a:ext cx="9144000" cy="2387600"/>
          </a:xfrm>
        </p:spPr>
        <p:txBody>
          <a:bodyPr/>
          <a:lstStyle/>
          <a:p>
            <a:r>
              <a:rPr lang="en-US" dirty="0"/>
              <a:t>Origins, Doctrine, Objectives of Sendero Luminoso (SL)</a:t>
            </a:r>
          </a:p>
        </p:txBody>
      </p:sp>
      <p:pic>
        <p:nvPicPr>
          <p:cNvPr id="1026" name="Picture 2" descr="The Shining Path | Sendero Luminoso | Peru's Now-Defunct Maoist  Revolutionary Group | Ayachucho — Northern Peru &amp; Amazonia Tours | Kuelap &amp;  Gocta | Amazon River Cruises &amp; Lodges">
            <a:extLst>
              <a:ext uri="{FF2B5EF4-FFF2-40B4-BE49-F238E27FC236}">
                <a16:creationId xmlns:a16="http://schemas.microsoft.com/office/drawing/2014/main" id="{1312629A-A073-5F35-4765-FDE2FC7ED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283" y="2992402"/>
            <a:ext cx="38100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C872BC8-31D9-7AF5-5B24-08D5D844A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2687" y="3140250"/>
            <a:ext cx="4584948" cy="3057104"/>
          </a:xfrm>
          <a:prstGeom prst="rect">
            <a:avLst/>
          </a:prstGeom>
          <a:noFill/>
          <a:extLst>
            <a:ext uri="{909E8E84-426E-40DD-AFC4-6F175D3DCCD1}">
              <a14:hiddenFill xmlns:a14="http://schemas.microsoft.com/office/drawing/2010/main">
                <a:solidFill>
                  <a:srgbClr val="FFFFFF"/>
                </a:solidFill>
              </a14:hiddenFill>
            </a:ext>
          </a:extLst>
        </p:spPr>
      </p:pic>
      <p:pic>
        <p:nvPicPr>
          <p:cNvPr id="24" name="Recorded Sound">
            <a:hlinkClick r:id="" action="ppaction://media"/>
            <a:extLst>
              <a:ext uri="{FF2B5EF4-FFF2-40B4-BE49-F238E27FC236}">
                <a16:creationId xmlns:a16="http://schemas.microsoft.com/office/drawing/2014/main" id="{15F025A8-21DC-B386-721F-E1D0B098DD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067" y="6197354"/>
            <a:ext cx="406400" cy="406400"/>
          </a:xfrm>
          <a:prstGeom prst="rect">
            <a:avLst/>
          </a:prstGeom>
        </p:spPr>
      </p:pic>
    </p:spTree>
    <p:extLst>
      <p:ext uri="{BB962C8B-B14F-4D97-AF65-F5344CB8AC3E}">
        <p14:creationId xmlns:p14="http://schemas.microsoft.com/office/powerpoint/2010/main" val="3143333299"/>
      </p:ext>
    </p:extLst>
  </p:cSld>
  <p:clrMapOvr>
    <a:masterClrMapping/>
  </p:clrMapOvr>
  <mc:AlternateContent xmlns:mc="http://schemas.openxmlformats.org/markup-compatibility/2006" xmlns:p14="http://schemas.microsoft.com/office/powerpoint/2010/main">
    <mc:Choice Requires="p14">
      <p:transition spd="slow" p14:dur="2000" advTm="371"/>
    </mc:Choice>
    <mc:Fallback xmlns="">
      <p:transition spd="slow" advTm="3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0D94-E8DA-BCFB-8888-01F4D0614A88}"/>
              </a:ext>
            </a:extLst>
          </p:cNvPr>
          <p:cNvSpPr>
            <a:spLocks noGrp="1"/>
          </p:cNvSpPr>
          <p:nvPr>
            <p:ph type="title"/>
          </p:nvPr>
        </p:nvSpPr>
        <p:spPr/>
        <p:txBody>
          <a:bodyPr/>
          <a:lstStyle/>
          <a:p>
            <a:r>
              <a:rPr lang="en-US" dirty="0"/>
              <a:t>Origins – Creation of SL</a:t>
            </a:r>
          </a:p>
        </p:txBody>
      </p:sp>
      <p:sp>
        <p:nvSpPr>
          <p:cNvPr id="3" name="Content Placeholder 2">
            <a:extLst>
              <a:ext uri="{FF2B5EF4-FFF2-40B4-BE49-F238E27FC236}">
                <a16:creationId xmlns:a16="http://schemas.microsoft.com/office/drawing/2014/main" id="{B1BE040B-0B52-F5DE-0812-B5CFE48626BF}"/>
              </a:ext>
            </a:extLst>
          </p:cNvPr>
          <p:cNvSpPr>
            <a:spLocks noGrp="1"/>
          </p:cNvSpPr>
          <p:nvPr>
            <p:ph idx="1"/>
          </p:nvPr>
        </p:nvSpPr>
        <p:spPr>
          <a:xfrm>
            <a:off x="838200" y="1825625"/>
            <a:ext cx="6761813" cy="4351338"/>
          </a:xfrm>
        </p:spPr>
        <p:txBody>
          <a:bodyPr>
            <a:normAutofit lnSpcReduction="10000"/>
          </a:bodyPr>
          <a:lstStyle/>
          <a:p>
            <a:r>
              <a:rPr lang="en-US" dirty="0"/>
              <a:t> Founder Abimael Guzman, former philosophy professor </a:t>
            </a:r>
          </a:p>
          <a:p>
            <a:r>
              <a:rPr lang="en-US" dirty="0"/>
              <a:t> Created in response to negligence towards peasant populations</a:t>
            </a:r>
          </a:p>
          <a:p>
            <a:r>
              <a:rPr lang="en-US" dirty="0"/>
              <a:t>Began as part of the </a:t>
            </a:r>
            <a:r>
              <a:rPr lang="en-US" dirty="0" err="1"/>
              <a:t>Ejercito</a:t>
            </a:r>
            <a:r>
              <a:rPr lang="en-US" dirty="0"/>
              <a:t> de </a:t>
            </a:r>
            <a:r>
              <a:rPr lang="en-US" dirty="0" err="1"/>
              <a:t>Liberacion</a:t>
            </a:r>
            <a:r>
              <a:rPr lang="en-US" dirty="0"/>
              <a:t> Nacional (ELN) </a:t>
            </a:r>
            <a:r>
              <a:rPr lang="en-US" dirty="0" err="1"/>
              <a:t>Huamanga</a:t>
            </a:r>
            <a:r>
              <a:rPr lang="en-US" dirty="0"/>
              <a:t> command in 1962</a:t>
            </a:r>
          </a:p>
          <a:p>
            <a:r>
              <a:rPr lang="en-US" dirty="0"/>
              <a:t>ELN </a:t>
            </a:r>
            <a:r>
              <a:rPr lang="en-US" dirty="0" err="1"/>
              <a:t>Huamanga</a:t>
            </a:r>
            <a:r>
              <a:rPr lang="en-US" dirty="0"/>
              <a:t> command breaks off from national organization over disputes of utilizing guerilla fronts on Peruvian highlands</a:t>
            </a:r>
          </a:p>
          <a:p>
            <a:endParaRPr lang="en-US" dirty="0"/>
          </a:p>
          <a:p>
            <a:pPr marL="0" indent="0">
              <a:buNone/>
            </a:pPr>
            <a:endParaRPr lang="en-US" dirty="0"/>
          </a:p>
        </p:txBody>
      </p:sp>
      <p:pic>
        <p:nvPicPr>
          <p:cNvPr id="2050" name="Picture 2" descr="Abimael Guzmán - Wikipedia">
            <a:extLst>
              <a:ext uri="{FF2B5EF4-FFF2-40B4-BE49-F238E27FC236}">
                <a16:creationId xmlns:a16="http://schemas.microsoft.com/office/drawing/2014/main" id="{047C1DC5-CA7E-9DAA-E647-CE2B110D7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8221" y="1673537"/>
            <a:ext cx="3605579" cy="4819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A0598A-CF6F-69D7-3672-11A5F9B79879}"/>
              </a:ext>
            </a:extLst>
          </p:cNvPr>
          <p:cNvSpPr txBox="1"/>
          <p:nvPr/>
        </p:nvSpPr>
        <p:spPr>
          <a:xfrm>
            <a:off x="7869836" y="892269"/>
            <a:ext cx="4167266" cy="646331"/>
          </a:xfrm>
          <a:prstGeom prst="rect">
            <a:avLst/>
          </a:prstGeom>
          <a:noFill/>
        </p:spPr>
        <p:txBody>
          <a:bodyPr wrap="square" rtlCol="0">
            <a:spAutoFit/>
          </a:bodyPr>
          <a:lstStyle/>
          <a:p>
            <a:r>
              <a:rPr lang="en-US" sz="3600" dirty="0"/>
              <a:t>Abimael Guzman</a:t>
            </a:r>
          </a:p>
        </p:txBody>
      </p:sp>
      <p:pic>
        <p:nvPicPr>
          <p:cNvPr id="13" name="Recorded Sound">
            <a:hlinkClick r:id="" action="ppaction://media"/>
            <a:extLst>
              <a:ext uri="{FF2B5EF4-FFF2-40B4-BE49-F238E27FC236}">
                <a16:creationId xmlns:a16="http://schemas.microsoft.com/office/drawing/2014/main" id="{CADD8128-02E7-EE88-159B-9E3290B09F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4569" y="6176963"/>
            <a:ext cx="406400" cy="406400"/>
          </a:xfrm>
          <a:prstGeom prst="rect">
            <a:avLst/>
          </a:prstGeom>
        </p:spPr>
      </p:pic>
    </p:spTree>
    <p:extLst>
      <p:ext uri="{BB962C8B-B14F-4D97-AF65-F5344CB8AC3E}">
        <p14:creationId xmlns:p14="http://schemas.microsoft.com/office/powerpoint/2010/main" val="255511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1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0A115-FF28-7036-7180-1AEA208D2677}"/>
              </a:ext>
            </a:extLst>
          </p:cNvPr>
          <p:cNvSpPr>
            <a:spLocks noGrp="1"/>
          </p:cNvSpPr>
          <p:nvPr>
            <p:ph type="title"/>
          </p:nvPr>
        </p:nvSpPr>
        <p:spPr/>
        <p:txBody>
          <a:bodyPr/>
          <a:lstStyle/>
          <a:p>
            <a:r>
              <a:rPr lang="en-US" dirty="0"/>
              <a:t>Origins </a:t>
            </a:r>
          </a:p>
        </p:txBody>
      </p:sp>
      <p:sp>
        <p:nvSpPr>
          <p:cNvPr id="3" name="Content Placeholder 2">
            <a:extLst>
              <a:ext uri="{FF2B5EF4-FFF2-40B4-BE49-F238E27FC236}">
                <a16:creationId xmlns:a16="http://schemas.microsoft.com/office/drawing/2014/main" id="{24647E74-6677-CA07-6426-48F18219E49C}"/>
              </a:ext>
            </a:extLst>
          </p:cNvPr>
          <p:cNvSpPr>
            <a:spLocks noGrp="1"/>
          </p:cNvSpPr>
          <p:nvPr>
            <p:ph idx="1"/>
          </p:nvPr>
        </p:nvSpPr>
        <p:spPr>
          <a:xfrm>
            <a:off x="838200" y="1825625"/>
            <a:ext cx="6342089" cy="4351338"/>
          </a:xfrm>
        </p:spPr>
        <p:txBody>
          <a:bodyPr>
            <a:normAutofit/>
          </a:bodyPr>
          <a:lstStyle/>
          <a:p>
            <a:r>
              <a:rPr lang="en-US" dirty="0"/>
              <a:t> 1968: General Juan Velasco launched a coup d’etat and army mutiny, drives President Fernando Belaunde Terry out </a:t>
            </a:r>
          </a:p>
          <a:p>
            <a:pPr lvl="1"/>
            <a:r>
              <a:rPr lang="en-US" dirty="0"/>
              <a:t>Initiates left-leaning agrarian reforms </a:t>
            </a:r>
          </a:p>
          <a:p>
            <a:pPr lvl="1"/>
            <a:r>
              <a:rPr lang="en-US" dirty="0"/>
              <a:t>Takes 6 years to act upon reforms</a:t>
            </a:r>
          </a:p>
          <a:p>
            <a:pPr lvl="1"/>
            <a:r>
              <a:rPr lang="en-US" dirty="0"/>
              <a:t>Fights with General Bermudez over power</a:t>
            </a:r>
          </a:p>
          <a:p>
            <a:r>
              <a:rPr lang="en-US" dirty="0"/>
              <a:t>Peasant population performs demonstrations against government </a:t>
            </a:r>
          </a:p>
          <a:p>
            <a:r>
              <a:rPr lang="en-US" dirty="0"/>
              <a:t>1969, SL organizes formally, experiences strong support from peasant populations</a:t>
            </a:r>
          </a:p>
        </p:txBody>
      </p:sp>
      <p:pic>
        <p:nvPicPr>
          <p:cNvPr id="3082" name="Picture 10" descr="1968 Peruvian coup d'état - Wikipedia">
            <a:extLst>
              <a:ext uri="{FF2B5EF4-FFF2-40B4-BE49-F238E27FC236}">
                <a16:creationId xmlns:a16="http://schemas.microsoft.com/office/drawing/2014/main" id="{B1DE9A9F-75FD-D706-9039-3B35D9CFD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112" y="2092207"/>
            <a:ext cx="4185691" cy="2910958"/>
          </a:xfrm>
          <a:prstGeom prst="rect">
            <a:avLst/>
          </a:prstGeom>
          <a:noFill/>
          <a:extLst>
            <a:ext uri="{909E8E84-426E-40DD-AFC4-6F175D3DCCD1}">
              <a14:hiddenFill xmlns:a14="http://schemas.microsoft.com/office/drawing/2010/main">
                <a:solidFill>
                  <a:srgbClr val="FFFFFF"/>
                </a:solidFill>
              </a14:hiddenFill>
            </a:ext>
          </a:extLst>
        </p:spPr>
      </p:pic>
      <p:pic>
        <p:nvPicPr>
          <p:cNvPr id="14" name="Recorded Sound">
            <a:hlinkClick r:id="" action="ppaction://media"/>
            <a:extLst>
              <a:ext uri="{FF2B5EF4-FFF2-40B4-BE49-F238E27FC236}">
                <a16:creationId xmlns:a16="http://schemas.microsoft.com/office/drawing/2014/main" id="{1E6667B7-9DEB-56D6-81B4-9E2EF7C5D7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2603" y="6176963"/>
            <a:ext cx="406400" cy="406400"/>
          </a:xfrm>
          <a:prstGeom prst="rect">
            <a:avLst/>
          </a:prstGeom>
        </p:spPr>
      </p:pic>
    </p:spTree>
    <p:extLst>
      <p:ext uri="{BB962C8B-B14F-4D97-AF65-F5344CB8AC3E}">
        <p14:creationId xmlns:p14="http://schemas.microsoft.com/office/powerpoint/2010/main" val="1335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A373-9F2C-D27A-3EC3-42330221D45B}"/>
              </a:ext>
            </a:extLst>
          </p:cNvPr>
          <p:cNvSpPr>
            <a:spLocks noGrp="1"/>
          </p:cNvSpPr>
          <p:nvPr>
            <p:ph type="title"/>
          </p:nvPr>
        </p:nvSpPr>
        <p:spPr/>
        <p:txBody>
          <a:bodyPr/>
          <a:lstStyle/>
          <a:p>
            <a:r>
              <a:rPr lang="en-US" dirty="0"/>
              <a:t>Doctrine </a:t>
            </a:r>
          </a:p>
        </p:txBody>
      </p:sp>
      <p:sp>
        <p:nvSpPr>
          <p:cNvPr id="3" name="Content Placeholder 2">
            <a:extLst>
              <a:ext uri="{FF2B5EF4-FFF2-40B4-BE49-F238E27FC236}">
                <a16:creationId xmlns:a16="http://schemas.microsoft.com/office/drawing/2014/main" id="{853810EE-7600-7021-9C42-43AC4C75643E}"/>
              </a:ext>
            </a:extLst>
          </p:cNvPr>
          <p:cNvSpPr>
            <a:spLocks noGrp="1"/>
          </p:cNvSpPr>
          <p:nvPr>
            <p:ph idx="1"/>
          </p:nvPr>
        </p:nvSpPr>
        <p:spPr>
          <a:xfrm>
            <a:off x="838200" y="1825625"/>
            <a:ext cx="11034009" cy="4351338"/>
          </a:xfrm>
        </p:spPr>
        <p:txBody>
          <a:bodyPr/>
          <a:lstStyle/>
          <a:p>
            <a:r>
              <a:rPr lang="en-US" dirty="0"/>
              <a:t>Did not believe in publicity </a:t>
            </a:r>
          </a:p>
          <a:p>
            <a:r>
              <a:rPr lang="en-US" dirty="0"/>
              <a:t>Guzman and others closely studied Maoism in his travels to China</a:t>
            </a:r>
          </a:p>
          <a:p>
            <a:r>
              <a:rPr lang="en-US" dirty="0"/>
              <a:t>Believed he was the fourth sword of communism, after Carl Marx, Vladimir Lenin, and Mao Zedong</a:t>
            </a:r>
          </a:p>
          <a:p>
            <a:pPr marL="0" indent="0">
              <a:buNone/>
            </a:pPr>
            <a:endParaRPr lang="en-US" dirty="0"/>
          </a:p>
        </p:txBody>
      </p:sp>
      <p:pic>
        <p:nvPicPr>
          <p:cNvPr id="5122" name="Picture 2" descr="Maoism marches on: the revolutionary idea that still shapes the world |  Politics books | The Guardian">
            <a:extLst>
              <a:ext uri="{FF2B5EF4-FFF2-40B4-BE49-F238E27FC236}">
                <a16:creationId xmlns:a16="http://schemas.microsoft.com/office/drawing/2014/main" id="{194F4BC5-5176-6775-2E81-4B886B7A4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068" y="3536315"/>
            <a:ext cx="4927600" cy="2956560"/>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a:extLst>
              <a:ext uri="{FF2B5EF4-FFF2-40B4-BE49-F238E27FC236}">
                <a16:creationId xmlns:a16="http://schemas.microsoft.com/office/drawing/2014/main" id="{E99DF57A-13EA-7572-77A4-C216C3A551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9009" y="6311900"/>
            <a:ext cx="406400" cy="406400"/>
          </a:xfrm>
          <a:prstGeom prst="rect">
            <a:avLst/>
          </a:prstGeom>
        </p:spPr>
      </p:pic>
    </p:spTree>
    <p:extLst>
      <p:ext uri="{BB962C8B-B14F-4D97-AF65-F5344CB8AC3E}">
        <p14:creationId xmlns:p14="http://schemas.microsoft.com/office/powerpoint/2010/main" val="410977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9A73-5E1D-5E42-4516-9CBDDEB3143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23F24A3-8AC4-CCB4-4931-CAB48FB4DA22}"/>
              </a:ext>
            </a:extLst>
          </p:cNvPr>
          <p:cNvSpPr>
            <a:spLocks noGrp="1"/>
          </p:cNvSpPr>
          <p:nvPr>
            <p:ph idx="1"/>
          </p:nvPr>
        </p:nvSpPr>
        <p:spPr>
          <a:xfrm>
            <a:off x="838200" y="1825625"/>
            <a:ext cx="5637552" cy="4351338"/>
          </a:xfrm>
        </p:spPr>
        <p:txBody>
          <a:bodyPr/>
          <a:lstStyle/>
          <a:p>
            <a:r>
              <a:rPr lang="en-US" dirty="0"/>
              <a:t>Guerilla style tactics</a:t>
            </a:r>
          </a:p>
          <a:p>
            <a:r>
              <a:rPr lang="en-US" dirty="0"/>
              <a:t>Overthrow Peruvian government and replace with a communist regime</a:t>
            </a:r>
          </a:p>
          <a:p>
            <a:r>
              <a:rPr lang="en-US" dirty="0"/>
              <a:t>Objectives were not met</a:t>
            </a:r>
          </a:p>
          <a:p>
            <a:endParaRPr lang="en-US" dirty="0"/>
          </a:p>
          <a:p>
            <a:endParaRPr lang="en-US" dirty="0"/>
          </a:p>
        </p:txBody>
      </p:sp>
      <p:pic>
        <p:nvPicPr>
          <p:cNvPr id="4100" name="Picture 4" descr="Shining Path">
            <a:extLst>
              <a:ext uri="{FF2B5EF4-FFF2-40B4-BE49-F238E27FC236}">
                <a16:creationId xmlns:a16="http://schemas.microsoft.com/office/drawing/2014/main" id="{B5417333-33ED-EF5D-69EF-09D1975DF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947" y="1671950"/>
            <a:ext cx="4286250" cy="3333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D4C9D4-B775-B320-D416-F6A75144D9CC}"/>
              </a:ext>
            </a:extLst>
          </p:cNvPr>
          <p:cNvSpPr txBox="1"/>
          <p:nvPr/>
        </p:nvSpPr>
        <p:spPr>
          <a:xfrm>
            <a:off x="7480091" y="5186049"/>
            <a:ext cx="4011899" cy="584775"/>
          </a:xfrm>
          <a:prstGeom prst="rect">
            <a:avLst/>
          </a:prstGeom>
          <a:noFill/>
        </p:spPr>
        <p:txBody>
          <a:bodyPr wrap="square" rtlCol="0">
            <a:spAutoFit/>
          </a:bodyPr>
          <a:lstStyle/>
          <a:p>
            <a:r>
              <a:rPr lang="en-US" sz="3200" dirty="0"/>
              <a:t>Sendero Luminoso</a:t>
            </a:r>
          </a:p>
        </p:txBody>
      </p:sp>
      <p:pic>
        <p:nvPicPr>
          <p:cNvPr id="11" name="Recorded Sound">
            <a:hlinkClick r:id="" action="ppaction://media"/>
            <a:extLst>
              <a:ext uri="{FF2B5EF4-FFF2-40B4-BE49-F238E27FC236}">
                <a16:creationId xmlns:a16="http://schemas.microsoft.com/office/drawing/2014/main" id="{3B2D1C49-2379-2D9A-01D9-F3ABB8250C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1990" y="6202363"/>
            <a:ext cx="406400" cy="406400"/>
          </a:xfrm>
          <a:prstGeom prst="rect">
            <a:avLst/>
          </a:prstGeom>
        </p:spPr>
      </p:pic>
    </p:spTree>
    <p:extLst>
      <p:ext uri="{BB962C8B-B14F-4D97-AF65-F5344CB8AC3E}">
        <p14:creationId xmlns:p14="http://schemas.microsoft.com/office/powerpoint/2010/main" val="19657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4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715</Words>
  <Application>Microsoft Office PowerPoint</Application>
  <PresentationFormat>Widescreen</PresentationFormat>
  <Paragraphs>34</Paragraphs>
  <Slides>5</Slides>
  <Notes>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Origins, Doctrine, Objectives of Sendero Luminoso (SL)</vt:lpstr>
      <vt:lpstr>Origins – Creation of SL</vt:lpstr>
      <vt:lpstr>Origins </vt:lpstr>
      <vt:lpstr>Doctrine </vt:lpstr>
      <vt:lpstr>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Artero Grandy</dc:creator>
  <cp:lastModifiedBy>William Newmann</cp:lastModifiedBy>
  <cp:revision>2</cp:revision>
  <dcterms:created xsi:type="dcterms:W3CDTF">2023-12-06T18:47:31Z</dcterms:created>
  <dcterms:modified xsi:type="dcterms:W3CDTF">2023-12-07T14:51:41Z</dcterms:modified>
</cp:coreProperties>
</file>