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6460"/>
    <a:srgbClr val="C00000"/>
    <a:srgbClr val="D18684"/>
    <a:srgbClr val="ED9393"/>
    <a:srgbClr val="F5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0AB2C2-C12E-4E8B-A8BB-95DA07AC2F7E}" v="454" dt="2023-12-06T22:53:32.772"/>
    <p1510:client id="{5AEC0839-F99D-F440-A054-747C83F47C0D}" v="10" dt="2023-12-07T19:49:33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Peru Processes the Death of Abimael Guzmán | The New Yorker">
            <a:extLst>
              <a:ext uri="{FF2B5EF4-FFF2-40B4-BE49-F238E27FC236}">
                <a16:creationId xmlns:a16="http://schemas.microsoft.com/office/drawing/2014/main" id="{39100329-0833-75DC-1ED4-46D1469D203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7035" r="7035"/>
          <a:stretch/>
        </p:blipFill>
        <p:spPr/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B5D9179-3379-B36F-FD73-045043ACF591}"/>
              </a:ext>
            </a:extLst>
          </p:cNvPr>
          <p:cNvSpPr/>
          <p:nvPr/>
        </p:nvSpPr>
        <p:spPr>
          <a:xfrm>
            <a:off x="838841" y="992520"/>
            <a:ext cx="4002099" cy="4872957"/>
          </a:xfrm>
          <a:prstGeom prst="roundRect">
            <a:avLst/>
          </a:prstGeom>
          <a:solidFill>
            <a:srgbClr val="DA646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Abimael Guzman</a:t>
            </a:r>
            <a:br>
              <a:rPr lang="en-US" sz="3600" dirty="0">
                <a:ea typeface="+mn-lt"/>
                <a:cs typeface="+mn-lt"/>
              </a:rPr>
            </a:br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Augusta La Torre</a:t>
            </a:r>
            <a:br>
              <a:rPr lang="en-US" sz="3600" dirty="0">
                <a:ea typeface="+mn-lt"/>
                <a:cs typeface="+mn-lt"/>
              </a:rPr>
            </a:br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Elena Iparraguirre</a:t>
            </a:r>
            <a:endParaRPr lang="en-US" sz="360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8" name="Picture 7" descr="Peruvian Communist Party Archives - Redspark">
            <a:extLst>
              <a:ext uri="{FF2B5EF4-FFF2-40B4-BE49-F238E27FC236}">
                <a16:creationId xmlns:a16="http://schemas.microsoft.com/office/drawing/2014/main" id="{2214B5F9-BDAF-F7F8-C219-ACAF745A12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988" r="15688" b="517"/>
          <a:stretch/>
        </p:blipFill>
        <p:spPr>
          <a:xfrm>
            <a:off x="5182811" y="945924"/>
            <a:ext cx="5661754" cy="4930453"/>
          </a:xfrm>
          <a:prstGeom prst="rect">
            <a:avLst/>
          </a:prstGeom>
        </p:spPr>
      </p:pic>
      <p:pic>
        <p:nvPicPr>
          <p:cNvPr id="6" name="Picture 5" descr="Alan García aprueba matrimonio entre Abimael Guzmán y Elena Iparraguirre |  ACTUALIDAD | OJO">
            <a:extLst>
              <a:ext uri="{FF2B5EF4-FFF2-40B4-BE49-F238E27FC236}">
                <a16:creationId xmlns:a16="http://schemas.microsoft.com/office/drawing/2014/main" id="{89A04A9B-6336-35B4-A5FB-4D655879FD6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73" r="40654" b="699"/>
          <a:stretch/>
        </p:blipFill>
        <p:spPr>
          <a:xfrm>
            <a:off x="9299506" y="3380088"/>
            <a:ext cx="2056888" cy="2494774"/>
          </a:xfrm>
          <a:prstGeom prst="rect">
            <a:avLst/>
          </a:prstGeom>
        </p:spPr>
      </p:pic>
      <p:pic>
        <p:nvPicPr>
          <p:cNvPr id="3" name="Picture 2" descr="data gaps: [***] Augusta la Torre Carrasco (ca. 1947–1989),...">
            <a:extLst>
              <a:ext uri="{FF2B5EF4-FFF2-40B4-BE49-F238E27FC236}">
                <a16:creationId xmlns:a16="http://schemas.microsoft.com/office/drawing/2014/main" id="{65598319-6093-3DA6-4CD3-714039FD50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7185" y="945959"/>
            <a:ext cx="2053088" cy="2617619"/>
          </a:xfrm>
          <a:prstGeom prst="rect">
            <a:avLst/>
          </a:prstGeom>
        </p:spPr>
      </p:pic>
      <p:pic>
        <p:nvPicPr>
          <p:cNvPr id="2" name="Audio Recording Dec 7, 2023 at 2:31:39 PM">
            <a:hlinkClick r:id="" action="ppaction://media"/>
            <a:extLst>
              <a:ext uri="{FF2B5EF4-FFF2-40B4-BE49-F238E27FC236}">
                <a16:creationId xmlns:a16="http://schemas.microsoft.com/office/drawing/2014/main" id="{112822E9-35DF-20FA-7B7A-0779D2A737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55335" y="59793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6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0C1A27C-5FA6-27C6-5885-C50AC057CF7B}"/>
              </a:ext>
            </a:extLst>
          </p:cNvPr>
          <p:cNvSpPr/>
          <p:nvPr/>
        </p:nvSpPr>
        <p:spPr>
          <a:xfrm>
            <a:off x="4616823" y="358588"/>
            <a:ext cx="2958352" cy="986117"/>
          </a:xfrm>
          <a:prstGeom prst="roundRect">
            <a:avLst/>
          </a:prstGeom>
          <a:solidFill>
            <a:srgbClr val="DA646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a typeface="+mn-lt"/>
                <a:cs typeface="+mn-lt"/>
              </a:rPr>
              <a:t>Abimael Guzman</a:t>
            </a:r>
            <a:endParaRPr lang="en-US" sz="320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082538-3C6C-08FF-2931-EC363E857B34}"/>
              </a:ext>
            </a:extLst>
          </p:cNvPr>
          <p:cNvSpPr/>
          <p:nvPr/>
        </p:nvSpPr>
        <p:spPr>
          <a:xfrm>
            <a:off x="3790790" y="2125916"/>
            <a:ext cx="4610420" cy="1997848"/>
          </a:xfrm>
          <a:prstGeom prst="roundRect">
            <a:avLst/>
          </a:prstGeom>
          <a:solidFill>
            <a:srgbClr val="DA646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a typeface="+mn-lt"/>
                <a:cs typeface="+mn-lt"/>
              </a:rPr>
              <a:t>The Central Committee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11417A-AEA8-A659-BAA3-35A3361D452B}"/>
              </a:ext>
            </a:extLst>
          </p:cNvPr>
          <p:cNvSpPr/>
          <p:nvPr/>
        </p:nvSpPr>
        <p:spPr>
          <a:xfrm>
            <a:off x="1242252" y="4770503"/>
            <a:ext cx="4162184" cy="1728907"/>
          </a:xfrm>
          <a:prstGeom prst="roundRect">
            <a:avLst/>
          </a:prstGeom>
          <a:solidFill>
            <a:srgbClr val="DA646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a typeface="+mn-lt"/>
                <a:cs typeface="+mn-lt"/>
              </a:rPr>
              <a:t>Coordinator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62C627-6784-ABEC-1EFF-DC9FC31F5C6A}"/>
              </a:ext>
            </a:extLst>
          </p:cNvPr>
          <p:cNvSpPr/>
          <p:nvPr/>
        </p:nvSpPr>
        <p:spPr>
          <a:xfrm>
            <a:off x="7030890" y="4770502"/>
            <a:ext cx="4162184" cy="1728907"/>
          </a:xfrm>
          <a:prstGeom prst="roundRect">
            <a:avLst/>
          </a:prstGeom>
          <a:solidFill>
            <a:srgbClr val="DA646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a typeface="+mn-lt"/>
                <a:cs typeface="+mn-lt"/>
              </a:rPr>
              <a:t>Secretaries 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11E2A1-153E-8560-482C-44C20B96C09F}"/>
              </a:ext>
            </a:extLst>
          </p:cNvPr>
          <p:cNvCxnSpPr/>
          <p:nvPr/>
        </p:nvCxnSpPr>
        <p:spPr>
          <a:xfrm flipH="1">
            <a:off x="6073925" y="1340944"/>
            <a:ext cx="2305" cy="792735"/>
          </a:xfrm>
          <a:prstGeom prst="straightConnector1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01BB28C-CE0B-D567-9E0E-55419AC67FB9}"/>
              </a:ext>
            </a:extLst>
          </p:cNvPr>
          <p:cNvCxnSpPr>
            <a:cxnSpLocks/>
          </p:cNvCxnSpPr>
          <p:nvPr/>
        </p:nvCxnSpPr>
        <p:spPr>
          <a:xfrm flipH="1">
            <a:off x="4268177" y="4107194"/>
            <a:ext cx="1129296" cy="658266"/>
          </a:xfrm>
          <a:prstGeom prst="straightConnector1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05E39C-D4CE-ACB2-D05B-98E28CB0A03F}"/>
              </a:ext>
            </a:extLst>
          </p:cNvPr>
          <p:cNvCxnSpPr>
            <a:cxnSpLocks/>
          </p:cNvCxnSpPr>
          <p:nvPr/>
        </p:nvCxnSpPr>
        <p:spPr>
          <a:xfrm>
            <a:off x="6959891" y="4113598"/>
            <a:ext cx="1169512" cy="651862"/>
          </a:xfrm>
          <a:prstGeom prst="straightConnector1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Must-see Tourist Places In Ayacucho That You Should Know, 54% OFF">
            <a:extLst>
              <a:ext uri="{FF2B5EF4-FFF2-40B4-BE49-F238E27FC236}">
                <a16:creationId xmlns:a16="http://schemas.microsoft.com/office/drawing/2014/main" id="{6FF1B506-E885-78F8-BF88-3EA752343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30" y="1910521"/>
            <a:ext cx="3642957" cy="24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cording Dec 7, 2023 at 2:34:13 PM">
            <a:hlinkClick r:id="" action="ppaction://media"/>
            <a:extLst>
              <a:ext uri="{FF2B5EF4-FFF2-40B4-BE49-F238E27FC236}">
                <a16:creationId xmlns:a16="http://schemas.microsoft.com/office/drawing/2014/main" id="{35954AEF-0F39-1F38-33D7-E655DE7A73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9213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7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7DCF2E-32DF-7255-8E7D-7D99AA83F5B6}"/>
              </a:ext>
            </a:extLst>
          </p:cNvPr>
          <p:cNvCxnSpPr/>
          <p:nvPr/>
        </p:nvCxnSpPr>
        <p:spPr>
          <a:xfrm>
            <a:off x="2667641" y="3509682"/>
            <a:ext cx="6568567" cy="5124"/>
          </a:xfrm>
          <a:prstGeom prst="straightConnector1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9B1E6C-6D29-B833-AEFE-073E5D49C123}"/>
              </a:ext>
            </a:extLst>
          </p:cNvPr>
          <p:cNvSpPr/>
          <p:nvPr/>
        </p:nvSpPr>
        <p:spPr>
          <a:xfrm>
            <a:off x="115260" y="2868706"/>
            <a:ext cx="2586957" cy="1216638"/>
          </a:xfrm>
          <a:prstGeom prst="roundRect">
            <a:avLst/>
          </a:prstGeom>
          <a:solidFill>
            <a:srgbClr val="DA646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a typeface="+mn-lt"/>
                <a:cs typeface="+mn-lt"/>
              </a:rPr>
              <a:t>Annihilation Detachment</a:t>
            </a:r>
            <a:endParaRPr lang="en-US" sz="32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DBA2759-FD07-BD87-82F4-2E0E76C3B693}"/>
              </a:ext>
            </a:extLst>
          </p:cNvPr>
          <p:cNvSpPr/>
          <p:nvPr/>
        </p:nvSpPr>
        <p:spPr>
          <a:xfrm>
            <a:off x="3099225" y="2868705"/>
            <a:ext cx="2586957" cy="1216638"/>
          </a:xfrm>
          <a:prstGeom prst="roundRect">
            <a:avLst/>
          </a:prstGeom>
          <a:solidFill>
            <a:srgbClr val="DA646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a typeface="Calibri"/>
                <a:cs typeface="Calibri"/>
              </a:rPr>
              <a:t>Assault Group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AE08AE0-6CBC-409C-7A36-B8A0F3E70E32}"/>
              </a:ext>
            </a:extLst>
          </p:cNvPr>
          <p:cNvSpPr/>
          <p:nvPr/>
        </p:nvSpPr>
        <p:spPr>
          <a:xfrm>
            <a:off x="6166436" y="2868705"/>
            <a:ext cx="2586957" cy="1216638"/>
          </a:xfrm>
          <a:prstGeom prst="roundRect">
            <a:avLst/>
          </a:prstGeom>
          <a:solidFill>
            <a:srgbClr val="DA646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a typeface="+mn-lt"/>
                <a:cs typeface="+mn-lt"/>
              </a:rPr>
              <a:t>Containment Detachment</a:t>
            </a:r>
            <a:endParaRPr lang="en-US" sz="32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86502C-B56F-6EA2-7C6A-7574C3A65084}"/>
              </a:ext>
            </a:extLst>
          </p:cNvPr>
          <p:cNvSpPr/>
          <p:nvPr/>
        </p:nvSpPr>
        <p:spPr>
          <a:xfrm>
            <a:off x="9233645" y="2868705"/>
            <a:ext cx="2586957" cy="1216638"/>
          </a:xfrm>
          <a:prstGeom prst="roundRect">
            <a:avLst/>
          </a:prstGeom>
          <a:solidFill>
            <a:srgbClr val="DA646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a typeface="+mn-lt"/>
                <a:cs typeface="+mn-lt"/>
              </a:rPr>
              <a:t>Razing Detachment</a:t>
            </a:r>
            <a:endParaRPr lang="en-US" sz="32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6" name="Audio Recording Dec 7, 2023 at 2:39:53 PM">
            <a:hlinkClick r:id="" action="ppaction://media"/>
            <a:extLst>
              <a:ext uri="{FF2B5EF4-FFF2-40B4-BE49-F238E27FC236}">
                <a16:creationId xmlns:a16="http://schemas.microsoft.com/office/drawing/2014/main" id="{A8D58FC5-DFFD-281C-58B3-A039D2EE65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9213" y="60264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0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1EF832-6BF4-059E-4B2A-7D6C6A11CF7D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81137B-BF86-A7D8-C0E3-055F0FDA0428}"/>
              </a:ext>
            </a:extLst>
          </p:cNvPr>
          <p:cNvSpPr/>
          <p:nvPr/>
        </p:nvSpPr>
        <p:spPr>
          <a:xfrm>
            <a:off x="838841" y="992520"/>
            <a:ext cx="4002099" cy="4872957"/>
          </a:xfrm>
          <a:prstGeom prst="roundRect">
            <a:avLst/>
          </a:prstGeom>
          <a:solidFill>
            <a:srgbClr val="DA646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Abimael Guzman's arrest</a:t>
            </a:r>
          </a:p>
        </p:txBody>
      </p:sp>
      <p:pic>
        <p:nvPicPr>
          <p:cNvPr id="8" name="Picture Placeholder 4" descr="Peru Processes the Death of Abimael Guzmán | The New Yorker">
            <a:extLst>
              <a:ext uri="{FF2B5EF4-FFF2-40B4-BE49-F238E27FC236}">
                <a16:creationId xmlns:a16="http://schemas.microsoft.com/office/drawing/2014/main" id="{01ED5E74-9761-9A0F-2745-43CBF69223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035" r="7035"/>
          <a:stretch/>
        </p:blipFill>
        <p:spPr>
          <a:xfrm>
            <a:off x="5181907" y="986144"/>
            <a:ext cx="6172200" cy="4873625"/>
          </a:xfrm>
          <a:prstGeom prst="rect">
            <a:avLst/>
          </a:prstGeom>
        </p:spPr>
      </p:pic>
      <p:pic>
        <p:nvPicPr>
          <p:cNvPr id="2" name="Audio Recording Dec 7, 2023 at 2:43:42 PM">
            <a:hlinkClick r:id="" action="ppaction://media"/>
            <a:extLst>
              <a:ext uri="{FF2B5EF4-FFF2-40B4-BE49-F238E27FC236}">
                <a16:creationId xmlns:a16="http://schemas.microsoft.com/office/drawing/2014/main" id="{E5B0C7D8-0C64-C985-4092-E098E6C32C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4107" y="59665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9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ae 'Feliciano' y asume 'José': los días que cambiaron la guerra contra  Sendero | PERU | EL COMERCIO PERÚ">
            <a:extLst>
              <a:ext uri="{FF2B5EF4-FFF2-40B4-BE49-F238E27FC236}">
                <a16:creationId xmlns:a16="http://schemas.microsoft.com/office/drawing/2014/main" id="{98889B26-FBC5-8CED-46DC-53820282DE4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7717" r="7717"/>
          <a:stretch/>
        </p:blipFill>
        <p:spPr/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FCC14B-3549-1979-DE4B-CB1CFD1B0389}"/>
              </a:ext>
            </a:extLst>
          </p:cNvPr>
          <p:cNvSpPr/>
          <p:nvPr/>
        </p:nvSpPr>
        <p:spPr>
          <a:xfrm>
            <a:off x="838841" y="992520"/>
            <a:ext cx="4002099" cy="4872957"/>
          </a:xfrm>
          <a:prstGeom prst="roundRect">
            <a:avLst/>
          </a:prstGeom>
          <a:solidFill>
            <a:srgbClr val="DA646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Oscar Ramirez and the downfall of the Shining Path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Audio Recording Dec 7, 2023 at 2:49:33 PM">
            <a:hlinkClick r:id="" action="ppaction://media"/>
            <a:extLst>
              <a:ext uri="{FF2B5EF4-FFF2-40B4-BE49-F238E27FC236}">
                <a16:creationId xmlns:a16="http://schemas.microsoft.com/office/drawing/2014/main" id="{02ED9564-ED66-08E0-F6D2-04394FD64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8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36</Words>
  <Application>Microsoft Office PowerPoint</Application>
  <PresentationFormat>Widescreen</PresentationFormat>
  <Paragraphs>11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Newmann</dc:creator>
  <cp:lastModifiedBy>William Newmann</cp:lastModifiedBy>
  <cp:revision>196</cp:revision>
  <dcterms:created xsi:type="dcterms:W3CDTF">2023-12-06T19:19:03Z</dcterms:created>
  <dcterms:modified xsi:type="dcterms:W3CDTF">2023-12-07T20:40:46Z</dcterms:modified>
</cp:coreProperties>
</file>