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97" r:id="rId2"/>
    <p:sldId id="279" r:id="rId3"/>
    <p:sldId id="260" r:id="rId4"/>
    <p:sldId id="261" r:id="rId5"/>
    <p:sldId id="262" r:id="rId6"/>
    <p:sldId id="263" r:id="rId7"/>
    <p:sldId id="264" r:id="rId8"/>
    <p:sldId id="295" r:id="rId9"/>
    <p:sldId id="296" r:id="rId10"/>
    <p:sldId id="285" r:id="rId11"/>
    <p:sldId id="265" r:id="rId12"/>
    <p:sldId id="284" r:id="rId13"/>
    <p:sldId id="294" r:id="rId14"/>
    <p:sldId id="298" r:id="rId15"/>
    <p:sldId id="306" r:id="rId16"/>
    <p:sldId id="282" r:id="rId17"/>
    <p:sldId id="267" r:id="rId18"/>
    <p:sldId id="280" r:id="rId19"/>
    <p:sldId id="283" r:id="rId20"/>
    <p:sldId id="281" r:id="rId21"/>
    <p:sldId id="304" r:id="rId22"/>
    <p:sldId id="303" r:id="rId23"/>
    <p:sldId id="305" r:id="rId24"/>
    <p:sldId id="268" r:id="rId25"/>
    <p:sldId id="269" r:id="rId26"/>
    <p:sldId id="299" r:id="rId27"/>
    <p:sldId id="300" r:id="rId28"/>
    <p:sldId id="287" r:id="rId29"/>
    <p:sldId id="273" r:id="rId30"/>
    <p:sldId id="290" r:id="rId31"/>
    <p:sldId id="301" r:id="rId32"/>
    <p:sldId id="288" r:id="rId33"/>
    <p:sldId id="289" r:id="rId34"/>
    <p:sldId id="272" r:id="rId35"/>
    <p:sldId id="275" r:id="rId36"/>
    <p:sldId id="276" r:id="rId37"/>
    <p:sldId id="277" r:id="rId38"/>
    <p:sldId id="270" r:id="rId39"/>
    <p:sldId id="278"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034"/>
    <a:srgbClr val="FF9900"/>
    <a:srgbClr val="00FF00"/>
    <a:srgbClr val="FF0000"/>
    <a:srgbClr val="CC66FF"/>
    <a:srgbClr val="00FF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59" autoAdjust="0"/>
    <p:restoredTop sz="94660"/>
  </p:normalViewPr>
  <p:slideViewPr>
    <p:cSldViewPr>
      <p:cViewPr varScale="1">
        <p:scale>
          <a:sx n="105" d="100"/>
          <a:sy n="105" d="100"/>
        </p:scale>
        <p:origin x="14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6420728-0F48-4C1E-A0ED-42A5A937E53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EE16D37-20A5-4FAF-8DB8-2CE967F07EF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8DF9C4A-8AB5-4C92-AF50-0B9B97AE3519}"/>
              </a:ext>
            </a:extLst>
          </p:cNvPr>
          <p:cNvSpPr>
            <a:spLocks noGrp="1"/>
          </p:cNvSpPr>
          <p:nvPr>
            <p:ph type="sldNum" sz="quarter" idx="12"/>
          </p:nvPr>
        </p:nvSpPr>
        <p:spPr/>
        <p:txBody>
          <a:bodyPr/>
          <a:lstStyle>
            <a:lvl1pPr>
              <a:defRPr/>
            </a:lvl1pPr>
          </a:lstStyle>
          <a:p>
            <a:fld id="{6F77C62E-5D41-43BE-AFBC-0CAE855E1616}" type="slidenum">
              <a:rPr lang="en-US" altLang="en-US"/>
              <a:pPr/>
              <a:t>‹#›</a:t>
            </a:fld>
            <a:endParaRPr lang="en-US" altLang="en-US"/>
          </a:p>
        </p:txBody>
      </p:sp>
    </p:spTree>
    <p:extLst>
      <p:ext uri="{BB962C8B-B14F-4D97-AF65-F5344CB8AC3E}">
        <p14:creationId xmlns:p14="http://schemas.microsoft.com/office/powerpoint/2010/main" val="90217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7FBE3-0583-42BA-9C17-36687C94356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D26F1AF-1002-4BAB-A5BE-69D324C9FDD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FEF2B31-0B0A-4DFC-8695-16438E953464}"/>
              </a:ext>
            </a:extLst>
          </p:cNvPr>
          <p:cNvSpPr>
            <a:spLocks noGrp="1"/>
          </p:cNvSpPr>
          <p:nvPr>
            <p:ph type="sldNum" sz="quarter" idx="12"/>
          </p:nvPr>
        </p:nvSpPr>
        <p:spPr/>
        <p:txBody>
          <a:bodyPr/>
          <a:lstStyle>
            <a:lvl1pPr>
              <a:defRPr/>
            </a:lvl1pPr>
          </a:lstStyle>
          <a:p>
            <a:fld id="{F4B57071-24A4-44B9-B410-DE7329512DC9}" type="slidenum">
              <a:rPr lang="en-US" altLang="en-US"/>
              <a:pPr/>
              <a:t>‹#›</a:t>
            </a:fld>
            <a:endParaRPr lang="en-US" altLang="en-US"/>
          </a:p>
        </p:txBody>
      </p:sp>
    </p:spTree>
    <p:extLst>
      <p:ext uri="{BB962C8B-B14F-4D97-AF65-F5344CB8AC3E}">
        <p14:creationId xmlns:p14="http://schemas.microsoft.com/office/powerpoint/2010/main" val="413856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4BBA7-871C-40AF-8E62-AC2227BF12E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E909115-C619-43F3-AFBE-3F827EBB72D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852DEBB-EBE5-4408-8335-9AE987FB5214}"/>
              </a:ext>
            </a:extLst>
          </p:cNvPr>
          <p:cNvSpPr>
            <a:spLocks noGrp="1"/>
          </p:cNvSpPr>
          <p:nvPr>
            <p:ph type="sldNum" sz="quarter" idx="12"/>
          </p:nvPr>
        </p:nvSpPr>
        <p:spPr/>
        <p:txBody>
          <a:bodyPr/>
          <a:lstStyle>
            <a:lvl1pPr>
              <a:defRPr/>
            </a:lvl1pPr>
          </a:lstStyle>
          <a:p>
            <a:fld id="{8B7B3BAA-02D6-463C-91F9-6B72BE9A8D4D}" type="slidenum">
              <a:rPr lang="en-US" altLang="en-US"/>
              <a:pPr/>
              <a:t>‹#›</a:t>
            </a:fld>
            <a:endParaRPr lang="en-US" altLang="en-US"/>
          </a:p>
        </p:txBody>
      </p:sp>
    </p:spTree>
    <p:extLst>
      <p:ext uri="{BB962C8B-B14F-4D97-AF65-F5344CB8AC3E}">
        <p14:creationId xmlns:p14="http://schemas.microsoft.com/office/powerpoint/2010/main" val="360878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B46632-356C-4761-8311-BCE268104ABD}"/>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31BAA75E-8E1A-4BD0-800C-FDCC22FCDFD0}"/>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3439E22-7014-4D19-9F44-E5DF083A8F65}"/>
              </a:ext>
            </a:extLst>
          </p:cNvPr>
          <p:cNvSpPr>
            <a:spLocks noGrp="1"/>
          </p:cNvSpPr>
          <p:nvPr>
            <p:ph type="sldNum" sz="quarter" idx="12"/>
          </p:nvPr>
        </p:nvSpPr>
        <p:spPr>
          <a:xfrm>
            <a:off x="6553200" y="6245225"/>
            <a:ext cx="2133600" cy="476250"/>
          </a:xfrm>
        </p:spPr>
        <p:txBody>
          <a:bodyPr/>
          <a:lstStyle>
            <a:lvl1pPr>
              <a:defRPr/>
            </a:lvl1pPr>
          </a:lstStyle>
          <a:p>
            <a:fld id="{57C48690-A95A-4470-9161-6A1CB394B6B4}" type="slidenum">
              <a:rPr lang="en-US" altLang="en-US"/>
              <a:pPr/>
              <a:t>‹#›</a:t>
            </a:fld>
            <a:endParaRPr lang="en-US" altLang="en-US"/>
          </a:p>
        </p:txBody>
      </p:sp>
    </p:spTree>
    <p:extLst>
      <p:ext uri="{BB962C8B-B14F-4D97-AF65-F5344CB8AC3E}">
        <p14:creationId xmlns:p14="http://schemas.microsoft.com/office/powerpoint/2010/main" val="390283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64B30-15B5-4970-9C80-4A79F6D8BBE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1AB723C-AE34-422C-BBA2-607FE0022EF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8A9F8E0-D06C-4AA9-BC3B-8C2EEA5F90AB}"/>
              </a:ext>
            </a:extLst>
          </p:cNvPr>
          <p:cNvSpPr>
            <a:spLocks noGrp="1"/>
          </p:cNvSpPr>
          <p:nvPr>
            <p:ph type="sldNum" sz="quarter" idx="12"/>
          </p:nvPr>
        </p:nvSpPr>
        <p:spPr/>
        <p:txBody>
          <a:bodyPr/>
          <a:lstStyle>
            <a:lvl1pPr>
              <a:defRPr/>
            </a:lvl1pPr>
          </a:lstStyle>
          <a:p>
            <a:fld id="{E14C6589-8A86-4941-996A-2109FB5331CD}" type="slidenum">
              <a:rPr lang="en-US" altLang="en-US"/>
              <a:pPr/>
              <a:t>‹#›</a:t>
            </a:fld>
            <a:endParaRPr lang="en-US" altLang="en-US"/>
          </a:p>
        </p:txBody>
      </p:sp>
    </p:spTree>
    <p:extLst>
      <p:ext uri="{BB962C8B-B14F-4D97-AF65-F5344CB8AC3E}">
        <p14:creationId xmlns:p14="http://schemas.microsoft.com/office/powerpoint/2010/main" val="63959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EBFAA-C4E6-4F45-92D6-95FAF2AA463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3B7777D-3F91-4177-B2AD-8715E48D6C8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4A091C5-D7DC-4735-B1F2-B1B2819300A3}"/>
              </a:ext>
            </a:extLst>
          </p:cNvPr>
          <p:cNvSpPr>
            <a:spLocks noGrp="1"/>
          </p:cNvSpPr>
          <p:nvPr>
            <p:ph type="sldNum" sz="quarter" idx="12"/>
          </p:nvPr>
        </p:nvSpPr>
        <p:spPr/>
        <p:txBody>
          <a:bodyPr/>
          <a:lstStyle>
            <a:lvl1pPr>
              <a:defRPr/>
            </a:lvl1pPr>
          </a:lstStyle>
          <a:p>
            <a:fld id="{822057F5-2090-4750-874E-23C466A5CF3A}" type="slidenum">
              <a:rPr lang="en-US" altLang="en-US"/>
              <a:pPr/>
              <a:t>‹#›</a:t>
            </a:fld>
            <a:endParaRPr lang="en-US" altLang="en-US"/>
          </a:p>
        </p:txBody>
      </p:sp>
    </p:spTree>
    <p:extLst>
      <p:ext uri="{BB962C8B-B14F-4D97-AF65-F5344CB8AC3E}">
        <p14:creationId xmlns:p14="http://schemas.microsoft.com/office/powerpoint/2010/main" val="235989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E5FB7B-9F8A-49F8-A18E-7BF7ED0E794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A446948-621D-4860-8929-274733AC388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71304B0-B8C9-4A58-B25A-D678F2713932}"/>
              </a:ext>
            </a:extLst>
          </p:cNvPr>
          <p:cNvSpPr>
            <a:spLocks noGrp="1"/>
          </p:cNvSpPr>
          <p:nvPr>
            <p:ph type="sldNum" sz="quarter" idx="12"/>
          </p:nvPr>
        </p:nvSpPr>
        <p:spPr/>
        <p:txBody>
          <a:bodyPr/>
          <a:lstStyle>
            <a:lvl1pPr>
              <a:defRPr/>
            </a:lvl1pPr>
          </a:lstStyle>
          <a:p>
            <a:fld id="{1958965F-2CB2-4282-9576-3EAFCB464B75}" type="slidenum">
              <a:rPr lang="en-US" altLang="en-US"/>
              <a:pPr/>
              <a:t>‹#›</a:t>
            </a:fld>
            <a:endParaRPr lang="en-US" altLang="en-US"/>
          </a:p>
        </p:txBody>
      </p:sp>
    </p:spTree>
    <p:extLst>
      <p:ext uri="{BB962C8B-B14F-4D97-AF65-F5344CB8AC3E}">
        <p14:creationId xmlns:p14="http://schemas.microsoft.com/office/powerpoint/2010/main" val="35097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AD40BF-C9E6-4DB0-A568-48FB5117D135}"/>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1C6BB040-7E09-4476-A5B6-3F8CCAC0822B}"/>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DA45C5E1-1D6D-443C-B0F1-6CA6E2C71BF2}"/>
              </a:ext>
            </a:extLst>
          </p:cNvPr>
          <p:cNvSpPr>
            <a:spLocks noGrp="1"/>
          </p:cNvSpPr>
          <p:nvPr>
            <p:ph type="sldNum" sz="quarter" idx="12"/>
          </p:nvPr>
        </p:nvSpPr>
        <p:spPr/>
        <p:txBody>
          <a:bodyPr/>
          <a:lstStyle>
            <a:lvl1pPr>
              <a:defRPr/>
            </a:lvl1pPr>
          </a:lstStyle>
          <a:p>
            <a:fld id="{4471CD95-3132-4D15-857D-F7D634486AB0}" type="slidenum">
              <a:rPr lang="en-US" altLang="en-US"/>
              <a:pPr/>
              <a:t>‹#›</a:t>
            </a:fld>
            <a:endParaRPr lang="en-US" altLang="en-US"/>
          </a:p>
        </p:txBody>
      </p:sp>
    </p:spTree>
    <p:extLst>
      <p:ext uri="{BB962C8B-B14F-4D97-AF65-F5344CB8AC3E}">
        <p14:creationId xmlns:p14="http://schemas.microsoft.com/office/powerpoint/2010/main" val="81041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B67687C-6A74-442E-8D9C-8D0DD90C150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733C27A3-F950-4A23-B809-D4299175C95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8004C607-3C38-4C96-9253-C24560C5E387}"/>
              </a:ext>
            </a:extLst>
          </p:cNvPr>
          <p:cNvSpPr>
            <a:spLocks noGrp="1"/>
          </p:cNvSpPr>
          <p:nvPr>
            <p:ph type="sldNum" sz="quarter" idx="12"/>
          </p:nvPr>
        </p:nvSpPr>
        <p:spPr/>
        <p:txBody>
          <a:bodyPr/>
          <a:lstStyle>
            <a:lvl1pPr>
              <a:defRPr/>
            </a:lvl1pPr>
          </a:lstStyle>
          <a:p>
            <a:fld id="{726EC7B0-1B13-4FE6-AB56-C07BC0FB2F6C}" type="slidenum">
              <a:rPr lang="en-US" altLang="en-US"/>
              <a:pPr/>
              <a:t>‹#›</a:t>
            </a:fld>
            <a:endParaRPr lang="en-US" altLang="en-US"/>
          </a:p>
        </p:txBody>
      </p:sp>
    </p:spTree>
    <p:extLst>
      <p:ext uri="{BB962C8B-B14F-4D97-AF65-F5344CB8AC3E}">
        <p14:creationId xmlns:p14="http://schemas.microsoft.com/office/powerpoint/2010/main" val="56412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9C8EFA-EE3C-454B-A1CB-99D7E5B43D81}"/>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6904357C-FF46-4E37-9D50-C0B53DC4B3C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17CDCB25-19CF-456D-946D-9362FA1A10F6}"/>
              </a:ext>
            </a:extLst>
          </p:cNvPr>
          <p:cNvSpPr>
            <a:spLocks noGrp="1"/>
          </p:cNvSpPr>
          <p:nvPr>
            <p:ph type="sldNum" sz="quarter" idx="12"/>
          </p:nvPr>
        </p:nvSpPr>
        <p:spPr/>
        <p:txBody>
          <a:bodyPr/>
          <a:lstStyle>
            <a:lvl1pPr>
              <a:defRPr/>
            </a:lvl1pPr>
          </a:lstStyle>
          <a:p>
            <a:fld id="{0BD47EED-8E4E-4506-8E3F-9224ED5B5279}" type="slidenum">
              <a:rPr lang="en-US" altLang="en-US"/>
              <a:pPr/>
              <a:t>‹#›</a:t>
            </a:fld>
            <a:endParaRPr lang="en-US" altLang="en-US"/>
          </a:p>
        </p:txBody>
      </p:sp>
    </p:spTree>
    <p:extLst>
      <p:ext uri="{BB962C8B-B14F-4D97-AF65-F5344CB8AC3E}">
        <p14:creationId xmlns:p14="http://schemas.microsoft.com/office/powerpoint/2010/main" val="264748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8359C8E-52FB-4E93-A3E5-60672F81B23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AB44143-D01D-4A8F-BBD1-E2637917596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1CE6D68-37BC-44D7-A927-D60E65500A2C}"/>
              </a:ext>
            </a:extLst>
          </p:cNvPr>
          <p:cNvSpPr>
            <a:spLocks noGrp="1"/>
          </p:cNvSpPr>
          <p:nvPr>
            <p:ph type="sldNum" sz="quarter" idx="12"/>
          </p:nvPr>
        </p:nvSpPr>
        <p:spPr/>
        <p:txBody>
          <a:bodyPr/>
          <a:lstStyle>
            <a:lvl1pPr>
              <a:defRPr/>
            </a:lvl1pPr>
          </a:lstStyle>
          <a:p>
            <a:fld id="{FAA7569C-7E5D-4FFB-9F90-CA1D16E5EF40}" type="slidenum">
              <a:rPr lang="en-US" altLang="en-US"/>
              <a:pPr/>
              <a:t>‹#›</a:t>
            </a:fld>
            <a:endParaRPr lang="en-US" altLang="en-US"/>
          </a:p>
        </p:txBody>
      </p:sp>
    </p:spTree>
    <p:extLst>
      <p:ext uri="{BB962C8B-B14F-4D97-AF65-F5344CB8AC3E}">
        <p14:creationId xmlns:p14="http://schemas.microsoft.com/office/powerpoint/2010/main" val="7235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7DD42AE-4833-41E2-B07C-553766CCFC1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76CC2B7-B7BA-4400-9B57-3516298A197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CD09AE4-0C8B-4423-97F4-876FE4042A18}"/>
              </a:ext>
            </a:extLst>
          </p:cNvPr>
          <p:cNvSpPr>
            <a:spLocks noGrp="1"/>
          </p:cNvSpPr>
          <p:nvPr>
            <p:ph type="sldNum" sz="quarter" idx="12"/>
          </p:nvPr>
        </p:nvSpPr>
        <p:spPr/>
        <p:txBody>
          <a:bodyPr/>
          <a:lstStyle>
            <a:lvl1pPr>
              <a:defRPr/>
            </a:lvl1pPr>
          </a:lstStyle>
          <a:p>
            <a:fld id="{199084DC-B2FE-4DAD-ABC8-4BA31C19A08C}" type="slidenum">
              <a:rPr lang="en-US" altLang="en-US"/>
              <a:pPr/>
              <a:t>‹#›</a:t>
            </a:fld>
            <a:endParaRPr lang="en-US" altLang="en-US"/>
          </a:p>
        </p:txBody>
      </p:sp>
    </p:spTree>
    <p:extLst>
      <p:ext uri="{BB962C8B-B14F-4D97-AF65-F5344CB8AC3E}">
        <p14:creationId xmlns:p14="http://schemas.microsoft.com/office/powerpoint/2010/main" val="9265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1C3E54E-E835-4A80-8E56-9796E7F365A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13FCCA-7A0F-42E8-98FB-3669D68CB82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64E0ADB-0180-4FBF-9487-5C09F05CFF7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ltLang="en-US"/>
          </a:p>
        </p:txBody>
      </p:sp>
      <p:sp>
        <p:nvSpPr>
          <p:cNvPr id="5" name="Footer Placeholder 4">
            <a:extLst>
              <a:ext uri="{FF2B5EF4-FFF2-40B4-BE49-F238E27FC236}">
                <a16:creationId xmlns:a16="http://schemas.microsoft.com/office/drawing/2014/main" id="{C4E3F359-D293-4CC1-8902-B81D75165FC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ltLang="en-US"/>
          </a:p>
        </p:txBody>
      </p:sp>
      <p:sp>
        <p:nvSpPr>
          <p:cNvPr id="6" name="Slide Number Placeholder 5">
            <a:extLst>
              <a:ext uri="{FF2B5EF4-FFF2-40B4-BE49-F238E27FC236}">
                <a16:creationId xmlns:a16="http://schemas.microsoft.com/office/drawing/2014/main" id="{8AECA74B-7852-48A2-AE4C-88C9EDBFF4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C1952E0-4158-4793-8588-31AD4581D6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aiwandocuments.org/surrender01.htm"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avalon.law.yale.edu/20th_century/japan001.as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upload.wikimedia.org/wikipedia/commons/2/23/JapanGE2009.p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hk.or.jp/senkyo/database/shugiin/2021/#ancHireiSeatsAll" TargetMode="External"/><Relationship Id="rId2" Type="http://schemas.openxmlformats.org/officeDocument/2006/relationships/hyperlink" Target="https://mainichi.jp/english/Japan-general-election-2021"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kantei.go.jp/foreign/index-e.html" TargetMode="External"/><Relationship Id="rId7"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www.people.vcu.edu/~wnewmann/Japanese%20Prime%20Ministers%20in%20the%201990s.ht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mhlw.go.jp/english/" TargetMode="External"/><Relationship Id="rId3" Type="http://schemas.openxmlformats.org/officeDocument/2006/relationships/hyperlink" Target="https://www.cao.go.jp/en/about.html" TargetMode="External"/><Relationship Id="rId7" Type="http://schemas.openxmlformats.org/officeDocument/2006/relationships/hyperlink" Target="http://www.mod.go.jp/e/" TargetMode="External"/><Relationship Id="rId2" Type="http://schemas.openxmlformats.org/officeDocument/2006/relationships/hyperlink" Target="https://japan.kantei.go.jp/link/org/index.html" TargetMode="External"/><Relationship Id="rId1" Type="http://schemas.openxmlformats.org/officeDocument/2006/relationships/slideLayout" Target="../slideLayouts/slideLayout2.xml"/><Relationship Id="rId6" Type="http://schemas.openxmlformats.org/officeDocument/2006/relationships/hyperlink" Target="http://www.mof.go.jp/english/index.htm" TargetMode="External"/><Relationship Id="rId5" Type="http://schemas.openxmlformats.org/officeDocument/2006/relationships/hyperlink" Target="http://www.meti.go.jp/english/index.html" TargetMode="External"/><Relationship Id="rId4" Type="http://schemas.openxmlformats.org/officeDocument/2006/relationships/hyperlink" Target="http://www.mofa.go.j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5/56/Shigeru_Yoshida_smiling2.jp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meti.go.jp/english/index.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jimin.jp/english/"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jimin.jp/english/"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benmuse.typepad.com/.shared/image.html?/photos/uncategorized/japan_gdp_growth.jp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lobalfirepower.com/country-military-strength-detail.asp?country_id=japan" TargetMode="External"/><Relationship Id="rId2" Type="http://schemas.openxmlformats.org/officeDocument/2006/relationships/hyperlink" Target="http://www.mod.go.jp/e/"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kantei.go.jp/foreign/constitution_and_government_of_japan/constitution_e.html"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sangiin.go.jp/eng/index.htm" TargetMode="External"/><Relationship Id="rId2" Type="http://schemas.openxmlformats.org/officeDocument/2006/relationships/hyperlink" Target="http://www.kantei.go.jp/foreign/constitution_and_government_of_japan/charts_e.html"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shugiin.go.jp/index.nsf/html/index_e.htm"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www.sangiin.go.jp/eng/index.ht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shugiin.go.jp/index.nsf/html/index_e.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49C615DE-9E65-47DA-8CF9-917D3EE567AC}"/>
              </a:ext>
            </a:extLst>
          </p:cNvPr>
          <p:cNvSpPr>
            <a:spLocks noGrp="1"/>
          </p:cNvSpPr>
          <p:nvPr>
            <p:ph type="title"/>
          </p:nvPr>
        </p:nvSpPr>
        <p:spPr>
          <a:xfrm>
            <a:off x="457200" y="274638"/>
            <a:ext cx="8229600" cy="715962"/>
          </a:xfrm>
        </p:spPr>
        <p:txBody>
          <a:bodyPr/>
          <a:lstStyle/>
          <a:p>
            <a:pPr eaLnBrk="1" hangingPunct="1"/>
            <a:r>
              <a:rPr lang="en-US" altLang="en-US" sz="4000" b="1"/>
              <a:t>Post-War Japanese Government</a:t>
            </a:r>
          </a:p>
        </p:txBody>
      </p:sp>
      <p:pic>
        <p:nvPicPr>
          <p:cNvPr id="3075" name="Picture 16" descr="Japanese Foreign Minister Mamoru Shigemitsu Signs Instrument of Surrender aboard USS Missouri">
            <a:extLst>
              <a:ext uri="{FF2B5EF4-FFF2-40B4-BE49-F238E27FC236}">
                <a16:creationId xmlns:a16="http://schemas.microsoft.com/office/drawing/2014/main" id="{F8C6B92E-353A-49A3-9981-09BACF4793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29200" y="2743200"/>
            <a:ext cx="3810000" cy="3975100"/>
          </a:xfrm>
          <a:noFill/>
        </p:spPr>
      </p:pic>
      <p:sp>
        <p:nvSpPr>
          <p:cNvPr id="3076" name="Rectangle 9">
            <a:extLst>
              <a:ext uri="{FF2B5EF4-FFF2-40B4-BE49-F238E27FC236}">
                <a16:creationId xmlns:a16="http://schemas.microsoft.com/office/drawing/2014/main" id="{6EDD447F-54AE-47EE-BAEC-E22096A26E78}"/>
              </a:ext>
            </a:extLst>
          </p:cNvPr>
          <p:cNvSpPr>
            <a:spLocks noGrp="1"/>
          </p:cNvSpPr>
          <p:nvPr>
            <p:ph type="body" idx="4294967295"/>
          </p:nvPr>
        </p:nvSpPr>
        <p:spPr>
          <a:xfrm>
            <a:off x="609600" y="990600"/>
            <a:ext cx="7848600" cy="5638800"/>
          </a:xfrm>
        </p:spPr>
        <p:txBody>
          <a:bodyPr/>
          <a:lstStyle/>
          <a:p>
            <a:pPr eaLnBrk="1" hangingPunct="1"/>
            <a:r>
              <a:rPr lang="en-US" altLang="en-US">
                <a:hlinkClick r:id="rId3"/>
              </a:rPr>
              <a:t>Surrender</a:t>
            </a:r>
            <a:r>
              <a:rPr lang="en-US" altLang="en-US"/>
              <a:t>, Occupation and Punishment</a:t>
            </a:r>
          </a:p>
          <a:p>
            <a:pPr eaLnBrk="1" hangingPunct="1"/>
            <a:r>
              <a:rPr lang="en-US" altLang="en-US">
                <a:hlinkClick r:id="rId4"/>
              </a:rPr>
              <a:t>US-Japan Security Treaty</a:t>
            </a:r>
            <a:r>
              <a:rPr lang="en-US" altLang="en-US"/>
              <a:t>, 1951 (1952)</a:t>
            </a:r>
          </a:p>
          <a:p>
            <a:pPr eaLnBrk="1" hangingPunct="1">
              <a:buFontTx/>
              <a:buNone/>
            </a:pPr>
            <a:r>
              <a:rPr lang="en-US" altLang="en-US"/>
              <a:t>	</a:t>
            </a:r>
          </a:p>
          <a:p>
            <a:pPr eaLnBrk="1" hangingPunct="1">
              <a:buFontTx/>
              <a:buNone/>
            </a:pPr>
            <a:endParaRPr lang="en-US" altLang="en-US"/>
          </a:p>
          <a:p>
            <a:pPr eaLnBrk="1" hangingPunct="1">
              <a:buFontTx/>
              <a:buNone/>
            </a:pPr>
            <a:r>
              <a:rPr lang="en-US" altLang="en-US"/>
              <a:t>Japanese Foreign Minister</a:t>
            </a:r>
          </a:p>
          <a:p>
            <a:pPr eaLnBrk="1" hangingPunct="1">
              <a:buFontTx/>
              <a:buNone/>
            </a:pPr>
            <a:r>
              <a:rPr lang="en-US" altLang="en-US"/>
              <a:t>	Shigemitsu Mamoru</a:t>
            </a:r>
          </a:p>
          <a:p>
            <a:pPr eaLnBrk="1" hangingPunct="1">
              <a:buFontTx/>
              <a:buNone/>
            </a:pPr>
            <a:r>
              <a:rPr lang="en-US" altLang="en-US"/>
              <a:t>	Signing the surrender</a:t>
            </a:r>
          </a:p>
          <a:p>
            <a:pPr eaLnBrk="1" hangingPunct="1">
              <a:buFontTx/>
              <a:buNone/>
            </a:pPr>
            <a:r>
              <a:rPr lang="en-US" altLang="en-US"/>
              <a:t>	Agreement, 9/2/45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4933B75-D101-4E50-8DA2-F052026D7DA6}"/>
              </a:ext>
            </a:extLst>
          </p:cNvPr>
          <p:cNvSpPr>
            <a:spLocks noGrp="1"/>
          </p:cNvSpPr>
          <p:nvPr>
            <p:ph type="title"/>
          </p:nvPr>
        </p:nvSpPr>
        <p:spPr>
          <a:xfrm>
            <a:off x="457200" y="274638"/>
            <a:ext cx="8229600" cy="868362"/>
          </a:xfrm>
        </p:spPr>
        <p:txBody>
          <a:bodyPr/>
          <a:lstStyle/>
          <a:p>
            <a:r>
              <a:rPr lang="en-US" altLang="en-US" b="1"/>
              <a:t>Passing Legislation</a:t>
            </a:r>
          </a:p>
        </p:txBody>
      </p:sp>
      <p:sp>
        <p:nvSpPr>
          <p:cNvPr id="3" name="Content Placeholder 2">
            <a:extLst>
              <a:ext uri="{FF2B5EF4-FFF2-40B4-BE49-F238E27FC236}">
                <a16:creationId xmlns:a16="http://schemas.microsoft.com/office/drawing/2014/main" id="{BD8A5643-A3F4-4515-9945-4729B265EDB8}"/>
              </a:ext>
            </a:extLst>
          </p:cNvPr>
          <p:cNvSpPr>
            <a:spLocks noGrp="1"/>
          </p:cNvSpPr>
          <p:nvPr>
            <p:ph idx="1"/>
          </p:nvPr>
        </p:nvSpPr>
        <p:spPr>
          <a:xfrm>
            <a:off x="457200" y="1066800"/>
            <a:ext cx="8229600" cy="5059363"/>
          </a:xfrm>
        </p:spPr>
        <p:txBody>
          <a:bodyPr/>
          <a:lstStyle/>
          <a:p>
            <a:pPr>
              <a:buFont typeface="Arial" charset="0"/>
              <a:buChar char="•"/>
              <a:defRPr/>
            </a:pPr>
            <a:endParaRPr lang="en-US" dirty="0"/>
          </a:p>
          <a:p>
            <a:pPr>
              <a:buFont typeface="Arial" charset="0"/>
              <a:buChar char="•"/>
              <a:defRPr/>
            </a:pPr>
            <a:endParaRPr lang="en-US" dirty="0"/>
          </a:p>
          <a:p>
            <a:pPr marL="0" indent="0">
              <a:spcBef>
                <a:spcPts val="0"/>
              </a:spcBef>
              <a:buFont typeface="Arial" charset="0"/>
              <a:buNone/>
              <a:defRPr/>
            </a:pPr>
            <a:r>
              <a:rPr lang="en-US" dirty="0"/>
              <a:t>							</a:t>
            </a:r>
            <a:r>
              <a:rPr lang="en-US" b="1" dirty="0"/>
              <a:t> </a:t>
            </a:r>
            <a:r>
              <a:rPr lang="en-US" sz="2000" b="1" dirty="0"/>
              <a:t>override </a:t>
            </a:r>
            <a:r>
              <a:rPr lang="en-US" dirty="0"/>
              <a:t>		</a:t>
            </a:r>
            <a:r>
              <a:rPr lang="en-US" sz="2000" b="1" dirty="0"/>
              <a:t>Simple majority passage, 			  House of C.</a:t>
            </a:r>
          </a:p>
          <a:p>
            <a:pPr marL="0" indent="0">
              <a:spcBef>
                <a:spcPts val="0"/>
              </a:spcBef>
              <a:buFont typeface="Arial" charset="0"/>
              <a:buNone/>
              <a:defRPr/>
            </a:pPr>
            <a:r>
              <a:rPr lang="en-US" sz="2000" b="1" dirty="0"/>
              <a:t>		becomes law				  2/3 vote</a:t>
            </a:r>
          </a:p>
          <a:p>
            <a:pPr marL="0" indent="0">
              <a:spcBef>
                <a:spcPts val="0"/>
              </a:spcBef>
              <a:buFont typeface="Arial" charset="0"/>
              <a:buNone/>
              <a:defRPr/>
            </a:pPr>
            <a:endParaRPr lang="en-US" sz="2000" b="1" dirty="0"/>
          </a:p>
          <a:p>
            <a:pPr marL="0" indent="0">
              <a:spcBef>
                <a:spcPts val="0"/>
              </a:spcBef>
              <a:buFont typeface="Arial" charset="0"/>
              <a:buNone/>
              <a:defRPr/>
            </a:pPr>
            <a:r>
              <a:rPr lang="en-US" sz="2000" b="1" dirty="0"/>
              <a:t>					 							 		</a:t>
            </a:r>
          </a:p>
          <a:p>
            <a:pPr marL="0" indent="0">
              <a:spcBef>
                <a:spcPts val="0"/>
              </a:spcBef>
              <a:buFont typeface="Arial" charset="0"/>
              <a:buNone/>
              <a:defRPr/>
            </a:pPr>
            <a:r>
              <a:rPr lang="en-US" sz="2000" b="1" dirty="0"/>
              <a:t>						rejected</a:t>
            </a:r>
          </a:p>
        </p:txBody>
      </p:sp>
      <p:sp>
        <p:nvSpPr>
          <p:cNvPr id="4" name="Rectangle 3">
            <a:extLst>
              <a:ext uri="{FF2B5EF4-FFF2-40B4-BE49-F238E27FC236}">
                <a16:creationId xmlns:a16="http://schemas.microsoft.com/office/drawing/2014/main" id="{90BDB1F3-F0FA-4349-9E5F-70EB94F8ED6F}"/>
              </a:ext>
            </a:extLst>
          </p:cNvPr>
          <p:cNvSpPr/>
          <p:nvPr/>
        </p:nvSpPr>
        <p:spPr>
          <a:xfrm>
            <a:off x="762000" y="1462088"/>
            <a:ext cx="1447800" cy="137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House of Reps</a:t>
            </a:r>
          </a:p>
        </p:txBody>
      </p:sp>
      <p:sp>
        <p:nvSpPr>
          <p:cNvPr id="5" name="Rectangle 4">
            <a:extLst>
              <a:ext uri="{FF2B5EF4-FFF2-40B4-BE49-F238E27FC236}">
                <a16:creationId xmlns:a16="http://schemas.microsoft.com/office/drawing/2014/main" id="{C526961E-396A-4BD2-8C1E-E54B63144CD8}"/>
              </a:ext>
            </a:extLst>
          </p:cNvPr>
          <p:cNvSpPr/>
          <p:nvPr/>
        </p:nvSpPr>
        <p:spPr>
          <a:xfrm>
            <a:off x="762000" y="3581400"/>
            <a:ext cx="1482725" cy="152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rPr>
              <a:t>House of </a:t>
            </a:r>
            <a:r>
              <a:rPr lang="en-US" sz="2000" b="1" dirty="0" err="1">
                <a:solidFill>
                  <a:schemeClr val="tx1"/>
                </a:solidFill>
              </a:rPr>
              <a:t>Councillors</a:t>
            </a:r>
            <a:endParaRPr lang="en-US" sz="2000" b="1" dirty="0">
              <a:solidFill>
                <a:schemeClr val="tx1"/>
              </a:solidFill>
            </a:endParaRPr>
          </a:p>
        </p:txBody>
      </p:sp>
      <p:cxnSp>
        <p:nvCxnSpPr>
          <p:cNvPr id="7" name="Straight Arrow Connector 6">
            <a:extLst>
              <a:ext uri="{FF2B5EF4-FFF2-40B4-BE49-F238E27FC236}">
                <a16:creationId xmlns:a16="http://schemas.microsoft.com/office/drawing/2014/main" id="{C349DD49-ED08-4193-98A5-2A2EB32FC9B2}"/>
              </a:ext>
            </a:extLst>
          </p:cNvPr>
          <p:cNvCxnSpPr/>
          <p:nvPr/>
        </p:nvCxnSpPr>
        <p:spPr>
          <a:xfrm>
            <a:off x="2351088" y="2057400"/>
            <a:ext cx="685800" cy="685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8B197CF-B035-4695-8B25-CD61344E5817}"/>
              </a:ext>
            </a:extLst>
          </p:cNvPr>
          <p:cNvCxnSpPr/>
          <p:nvPr/>
        </p:nvCxnSpPr>
        <p:spPr>
          <a:xfrm flipV="1">
            <a:off x="2335213" y="3630613"/>
            <a:ext cx="68580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B56C74-80A0-4AD6-A392-4D935C9504A0}"/>
              </a:ext>
            </a:extLst>
          </p:cNvPr>
          <p:cNvCxnSpPr/>
          <p:nvPr/>
        </p:nvCxnSpPr>
        <p:spPr>
          <a:xfrm>
            <a:off x="2335213" y="4648200"/>
            <a:ext cx="3455987"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C07C5E9-5951-40A9-8733-1E68D47C0DB3}"/>
              </a:ext>
            </a:extLst>
          </p:cNvPr>
          <p:cNvSpPr/>
          <p:nvPr/>
        </p:nvSpPr>
        <p:spPr>
          <a:xfrm>
            <a:off x="5638800" y="1462088"/>
            <a:ext cx="1295400" cy="1281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House of Reps</a:t>
            </a:r>
          </a:p>
        </p:txBody>
      </p:sp>
      <p:cxnSp>
        <p:nvCxnSpPr>
          <p:cNvPr id="14" name="Straight Arrow Connector 13">
            <a:extLst>
              <a:ext uri="{FF2B5EF4-FFF2-40B4-BE49-F238E27FC236}">
                <a16:creationId xmlns:a16="http://schemas.microsoft.com/office/drawing/2014/main" id="{4BAB88B4-AD36-4C57-A5DD-8C9A2EA06A54}"/>
              </a:ext>
            </a:extLst>
          </p:cNvPr>
          <p:cNvCxnSpPr/>
          <p:nvPr/>
        </p:nvCxnSpPr>
        <p:spPr>
          <a:xfrm flipV="1">
            <a:off x="6477000" y="2833688"/>
            <a:ext cx="0" cy="15589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3FC7F5-2E39-420C-9581-65B5816A88F5}"/>
              </a:ext>
            </a:extLst>
          </p:cNvPr>
          <p:cNvCxnSpPr/>
          <p:nvPr/>
        </p:nvCxnSpPr>
        <p:spPr>
          <a:xfrm>
            <a:off x="7086600" y="2057400"/>
            <a:ext cx="685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E9CC866-FBBE-438D-85B9-9E386D143F7D}"/>
              </a:ext>
            </a:extLst>
          </p:cNvPr>
          <p:cNvSpPr>
            <a:spLocks noGrp="1" noChangeArrowheads="1"/>
          </p:cNvSpPr>
          <p:nvPr>
            <p:ph type="title"/>
          </p:nvPr>
        </p:nvSpPr>
        <p:spPr>
          <a:xfrm>
            <a:off x="457200" y="274638"/>
            <a:ext cx="8229600" cy="1173162"/>
          </a:xfrm>
        </p:spPr>
        <p:txBody>
          <a:bodyPr rtlCol="0">
            <a:normAutofit fontScale="90000"/>
          </a:bodyPr>
          <a:lstStyle/>
          <a:p>
            <a:pPr eaLnBrk="1" fontAlgn="auto" hangingPunct="1">
              <a:spcAft>
                <a:spcPts val="0"/>
              </a:spcAft>
              <a:defRPr/>
            </a:pPr>
            <a:r>
              <a:rPr lang="en-US" altLang="en-US" sz="4000" b="1" dirty="0"/>
              <a:t>2009 Election: House of Reps</a:t>
            </a:r>
            <a:br>
              <a:rPr lang="en-US" altLang="en-US" sz="4000" b="1" dirty="0"/>
            </a:br>
            <a:r>
              <a:rPr lang="en-US" altLang="en-US" sz="4000" b="1" dirty="0"/>
              <a:t>single-member districts</a:t>
            </a:r>
          </a:p>
        </p:txBody>
      </p:sp>
      <p:pic>
        <p:nvPicPr>
          <p:cNvPr id="11267" name="Picture 7" descr="File:JapanGE2009.png">
            <a:hlinkClick r:id="rId2"/>
            <a:extLst>
              <a:ext uri="{FF2B5EF4-FFF2-40B4-BE49-F238E27FC236}">
                <a16:creationId xmlns:a16="http://schemas.microsoft.com/office/drawing/2014/main" id="{9472C929-8D60-4CBC-B939-B4E3DA0838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2514600"/>
            <a:ext cx="6096000" cy="4038600"/>
          </a:xfrm>
        </p:spPr>
      </p:pic>
      <p:sp>
        <p:nvSpPr>
          <p:cNvPr id="11268" name="Rectangle 3">
            <a:extLst>
              <a:ext uri="{FF2B5EF4-FFF2-40B4-BE49-F238E27FC236}">
                <a16:creationId xmlns:a16="http://schemas.microsoft.com/office/drawing/2014/main" id="{17EF6D3B-7D27-4A40-A997-4ADC3E327586}"/>
              </a:ext>
            </a:extLst>
          </p:cNvPr>
          <p:cNvSpPr>
            <a:spLocks noGrp="1" noChangeArrowheads="1"/>
          </p:cNvSpPr>
          <p:nvPr>
            <p:ph type="body" idx="4294967295"/>
          </p:nvPr>
        </p:nvSpPr>
        <p:spPr>
          <a:xfrm>
            <a:off x="381000" y="1524000"/>
            <a:ext cx="8382000" cy="5029200"/>
          </a:xfrm>
        </p:spPr>
        <p:txBody>
          <a:bodyPr/>
          <a:lstStyle/>
          <a:p>
            <a:pPr eaLnBrk="1" hangingPunct="1">
              <a:buFontTx/>
              <a:buNone/>
            </a:pPr>
            <a:r>
              <a:rPr lang="en-US" altLang="en-US" sz="2400">
                <a:solidFill>
                  <a:srgbClr val="FF7C80"/>
                </a:solidFill>
              </a:rPr>
              <a:t>■ – DPJ</a:t>
            </a:r>
            <a:r>
              <a:rPr lang="en-US" altLang="en-US" sz="2400"/>
              <a:t> </a:t>
            </a:r>
            <a:r>
              <a:rPr lang="en-US" altLang="en-US" sz="2400">
                <a:solidFill>
                  <a:srgbClr val="00FFFF"/>
                </a:solidFill>
              </a:rPr>
              <a:t>■ – LDP</a:t>
            </a:r>
            <a:r>
              <a:rPr lang="en-US" altLang="en-US" sz="2400"/>
              <a:t> </a:t>
            </a:r>
            <a:r>
              <a:rPr lang="en-US" altLang="en-US" sz="2400">
                <a:solidFill>
                  <a:srgbClr val="00FF00"/>
                </a:solidFill>
              </a:rPr>
              <a:t>■ – PNP</a:t>
            </a:r>
            <a:r>
              <a:rPr lang="en-US" altLang="en-US" sz="2400"/>
              <a:t> </a:t>
            </a:r>
            <a:r>
              <a:rPr lang="en-US" altLang="en-US" sz="2400">
                <a:solidFill>
                  <a:srgbClr val="FF9900"/>
                </a:solidFill>
              </a:rPr>
              <a:t>■ – SDP</a:t>
            </a:r>
            <a:r>
              <a:rPr lang="en-US" altLang="en-US" sz="2400"/>
              <a:t> </a:t>
            </a:r>
            <a:r>
              <a:rPr lang="en-US" altLang="en-US" sz="2400">
                <a:solidFill>
                  <a:srgbClr val="FF0000"/>
                </a:solidFill>
              </a:rPr>
              <a:t>■ – YP</a:t>
            </a:r>
            <a:r>
              <a:rPr lang="en-US" altLang="en-US" sz="2400"/>
              <a:t> </a:t>
            </a:r>
          </a:p>
          <a:p>
            <a:pPr eaLnBrk="1" hangingPunct="1">
              <a:buFontTx/>
              <a:buNone/>
            </a:pPr>
            <a:r>
              <a:rPr lang="en-US" altLang="en-US" sz="2400">
                <a:solidFill>
                  <a:srgbClr val="CC66FF"/>
                </a:solidFill>
              </a:rPr>
              <a:t>■ – Independent factions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55FC967-9E39-4D27-992A-112A53ABCC4A}"/>
              </a:ext>
            </a:extLst>
          </p:cNvPr>
          <p:cNvSpPr>
            <a:spLocks noGrp="1"/>
          </p:cNvSpPr>
          <p:nvPr>
            <p:ph type="title"/>
          </p:nvPr>
        </p:nvSpPr>
        <p:spPr/>
        <p:txBody>
          <a:bodyPr/>
          <a:lstStyle/>
          <a:p>
            <a:r>
              <a:rPr lang="en-US" altLang="en-US" sz="4000" b="1"/>
              <a:t>2012 House of Reps Election Results </a:t>
            </a:r>
            <a:br>
              <a:rPr lang="en-US" altLang="en-US" sz="4000" b="1"/>
            </a:br>
            <a:r>
              <a:rPr lang="en-US" altLang="en-US" sz="3200" b="1"/>
              <a:t>(single-member districts)</a:t>
            </a:r>
          </a:p>
        </p:txBody>
      </p:sp>
      <p:sp>
        <p:nvSpPr>
          <p:cNvPr id="12291" name="Content Placeholder 3">
            <a:extLst>
              <a:ext uri="{FF2B5EF4-FFF2-40B4-BE49-F238E27FC236}">
                <a16:creationId xmlns:a16="http://schemas.microsoft.com/office/drawing/2014/main" id="{2CC8475D-6CE1-451A-AAF8-32887B0C5221}"/>
              </a:ext>
            </a:extLst>
          </p:cNvPr>
          <p:cNvSpPr>
            <a:spLocks noGrp="1"/>
          </p:cNvSpPr>
          <p:nvPr>
            <p:ph idx="1"/>
          </p:nvPr>
        </p:nvSpPr>
        <p:spPr/>
        <p:txBody>
          <a:bodyPr/>
          <a:lstStyle/>
          <a:p>
            <a:pPr marL="0" indent="0">
              <a:buFont typeface="Arial" panose="020B0604020202020204" pitchFamily="34" charset="0"/>
              <a:buNone/>
            </a:pPr>
            <a:r>
              <a:rPr lang="en-US" altLang="en-US" b="1">
                <a:solidFill>
                  <a:srgbClr val="00B050"/>
                </a:solidFill>
              </a:rPr>
              <a:t>LDP</a:t>
            </a:r>
            <a:r>
              <a:rPr lang="en-US" altLang="en-US" b="1"/>
              <a:t> 	</a:t>
            </a:r>
            <a:r>
              <a:rPr lang="en-US" altLang="en-US" b="1">
                <a:solidFill>
                  <a:srgbClr val="FF0000"/>
                </a:solidFill>
              </a:rPr>
              <a:t>DPJ 	</a:t>
            </a:r>
            <a:r>
              <a:rPr lang="en-US" altLang="en-US" b="1">
                <a:solidFill>
                  <a:srgbClr val="FFFF00"/>
                </a:solidFill>
              </a:rPr>
              <a:t>NKP</a:t>
            </a:r>
          </a:p>
        </p:txBody>
      </p:sp>
      <p:pic>
        <p:nvPicPr>
          <p:cNvPr id="12292" name="Picture 3">
            <a:extLst>
              <a:ext uri="{FF2B5EF4-FFF2-40B4-BE49-F238E27FC236}">
                <a16:creationId xmlns:a16="http://schemas.microsoft.com/office/drawing/2014/main" id="{D4D6A702-3873-42D8-8671-C7B95826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6111"/>
          <a:stretch>
            <a:fillRect/>
          </a:stretch>
        </p:blipFill>
        <p:spPr bwMode="auto">
          <a:xfrm>
            <a:off x="647700" y="2362200"/>
            <a:ext cx="78470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57A4-69EA-49E6-8333-B202C5F67B9B}"/>
              </a:ext>
            </a:extLst>
          </p:cNvPr>
          <p:cNvSpPr>
            <a:spLocks noGrp="1"/>
          </p:cNvSpPr>
          <p:nvPr>
            <p:ph type="title"/>
          </p:nvPr>
        </p:nvSpPr>
        <p:spPr>
          <a:xfrm>
            <a:off x="457200" y="274638"/>
            <a:ext cx="8229600" cy="792162"/>
          </a:xfrm>
        </p:spPr>
        <p:txBody>
          <a:bodyPr/>
          <a:lstStyle/>
          <a:p>
            <a:r>
              <a:rPr lang="en-US" sz="4000" b="1" dirty="0"/>
              <a:t>2017 Election Single Member Districts</a:t>
            </a:r>
            <a:br>
              <a:rPr lang="en-US" sz="4000" b="1" dirty="0"/>
            </a:br>
            <a:r>
              <a:rPr lang="en-US" sz="3600" b="1" dirty="0"/>
              <a:t>(Happy PM Abe Shinzo)</a:t>
            </a:r>
          </a:p>
        </p:txBody>
      </p:sp>
      <p:pic>
        <p:nvPicPr>
          <p:cNvPr id="4" name="Content Placeholder 3">
            <a:extLst>
              <a:ext uri="{FF2B5EF4-FFF2-40B4-BE49-F238E27FC236}">
                <a16:creationId xmlns:a16="http://schemas.microsoft.com/office/drawing/2014/main" id="{DC17FD1D-8D6C-4B47-AEDB-E6E2021E0130}"/>
              </a:ext>
            </a:extLst>
          </p:cNvPr>
          <p:cNvPicPr>
            <a:picLocks noGrp="1" noChangeAspect="1"/>
          </p:cNvPicPr>
          <p:nvPr>
            <p:ph idx="1"/>
          </p:nvPr>
        </p:nvPicPr>
        <p:blipFill rotWithShape="1">
          <a:blip r:embed="rId2"/>
          <a:srcRect b="29288"/>
          <a:stretch/>
        </p:blipFill>
        <p:spPr>
          <a:xfrm>
            <a:off x="1295400" y="1249363"/>
            <a:ext cx="6248400" cy="5333999"/>
          </a:xfrm>
          <a:prstGeom prst="rect">
            <a:avLst/>
          </a:prstGeom>
        </p:spPr>
      </p:pic>
      <p:pic>
        <p:nvPicPr>
          <p:cNvPr id="5" name="Picture 4">
            <a:extLst>
              <a:ext uri="{FF2B5EF4-FFF2-40B4-BE49-F238E27FC236}">
                <a16:creationId xmlns:a16="http://schemas.microsoft.com/office/drawing/2014/main" id="{ECE2FB51-3985-4AD6-8962-684AF8FB870C}"/>
              </a:ext>
            </a:extLst>
          </p:cNvPr>
          <p:cNvPicPr>
            <a:picLocks noChangeAspect="1"/>
          </p:cNvPicPr>
          <p:nvPr/>
        </p:nvPicPr>
        <p:blipFill>
          <a:blip r:embed="rId3"/>
          <a:stretch>
            <a:fillRect/>
          </a:stretch>
        </p:blipFill>
        <p:spPr>
          <a:xfrm>
            <a:off x="3314700" y="4983163"/>
            <a:ext cx="3124200" cy="1782762"/>
          </a:xfrm>
          <a:prstGeom prst="rect">
            <a:avLst/>
          </a:prstGeom>
        </p:spPr>
      </p:pic>
    </p:spTree>
    <p:extLst>
      <p:ext uri="{BB962C8B-B14F-4D97-AF65-F5344CB8AC3E}">
        <p14:creationId xmlns:p14="http://schemas.microsoft.com/office/powerpoint/2010/main" val="2002954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A995688-A9D9-475D-8D94-C6C3730E80B3}"/>
              </a:ext>
            </a:extLst>
          </p:cNvPr>
          <p:cNvSpPr>
            <a:spLocks noGrp="1"/>
          </p:cNvSpPr>
          <p:nvPr>
            <p:ph type="title"/>
          </p:nvPr>
        </p:nvSpPr>
        <p:spPr>
          <a:xfrm>
            <a:off x="457200" y="274638"/>
            <a:ext cx="8229600" cy="715962"/>
          </a:xfrm>
        </p:spPr>
        <p:txBody>
          <a:bodyPr/>
          <a:lstStyle/>
          <a:p>
            <a:r>
              <a:rPr lang="en-US" altLang="en-US" dirty="0"/>
              <a:t>2017 Elections</a:t>
            </a:r>
          </a:p>
        </p:txBody>
      </p:sp>
      <p:sp>
        <p:nvSpPr>
          <p:cNvPr id="12291" name="Content Placeholder 13">
            <a:extLst>
              <a:ext uri="{FF2B5EF4-FFF2-40B4-BE49-F238E27FC236}">
                <a16:creationId xmlns:a16="http://schemas.microsoft.com/office/drawing/2014/main" id="{468825C0-EDBC-4C09-A3AF-EC2310582DB0}"/>
              </a:ext>
            </a:extLst>
          </p:cNvPr>
          <p:cNvSpPr>
            <a:spLocks noGrp="1"/>
          </p:cNvSpPr>
          <p:nvPr>
            <p:ph idx="1"/>
          </p:nvPr>
        </p:nvSpPr>
        <p:spPr>
          <a:xfrm>
            <a:off x="228600" y="1295400"/>
            <a:ext cx="8229600" cy="5308600"/>
          </a:xfrm>
        </p:spPr>
        <p:txBody>
          <a:bodyPr/>
          <a:lstStyle/>
          <a:p>
            <a:pPr marL="0" indent="0">
              <a:buFont typeface="Arial" panose="020B0604020202020204" pitchFamily="34" charset="0"/>
              <a:buNone/>
            </a:pPr>
            <a:r>
              <a:rPr lang="en-US" altLang="en-US" sz="2800" b="1" dirty="0"/>
              <a:t>LDP- Liberal Democratic Party</a:t>
            </a:r>
          </a:p>
          <a:p>
            <a:pPr marL="0" indent="0">
              <a:buFont typeface="Arial" panose="020B0604020202020204" pitchFamily="34" charset="0"/>
              <a:buNone/>
            </a:pPr>
            <a:r>
              <a:rPr lang="en-US" altLang="en-US" sz="2800" b="1" dirty="0"/>
              <a:t>CDP-Constitutional Democratic Party</a:t>
            </a:r>
          </a:p>
          <a:p>
            <a:pPr marL="0" indent="0">
              <a:buFont typeface="Arial" panose="020B0604020202020204" pitchFamily="34" charset="0"/>
              <a:buNone/>
            </a:pPr>
            <a:r>
              <a:rPr lang="en-US" altLang="en-US" sz="2800" b="1" dirty="0"/>
              <a:t>Hope- Party of Hope</a:t>
            </a:r>
          </a:p>
          <a:p>
            <a:pPr marL="0" indent="0">
              <a:buFont typeface="Arial" panose="020B0604020202020204" pitchFamily="34" charset="0"/>
              <a:buNone/>
            </a:pPr>
            <a:r>
              <a:rPr lang="en-US" altLang="en-US" sz="2800" b="1" dirty="0" err="1"/>
              <a:t>Komeito</a:t>
            </a:r>
            <a:r>
              <a:rPr lang="en-US" altLang="en-US" sz="2800" b="1" dirty="0"/>
              <a:t> (allied with LDP)</a:t>
            </a:r>
          </a:p>
          <a:p>
            <a:pPr marL="0" indent="0">
              <a:buFont typeface="Arial" panose="020B0604020202020204" pitchFamily="34" charset="0"/>
              <a:buNone/>
            </a:pPr>
            <a:r>
              <a:rPr lang="en-US" altLang="en-US" sz="2800" b="1" dirty="0"/>
              <a:t>JCP-Japan Communist Party</a:t>
            </a:r>
          </a:p>
          <a:p>
            <a:pPr marL="0" indent="0">
              <a:buFont typeface="Arial" panose="020B0604020202020204" pitchFamily="34" charset="0"/>
              <a:buNone/>
            </a:pPr>
            <a:r>
              <a:rPr lang="en-US" altLang="en-US" sz="2800" b="1" dirty="0"/>
              <a:t>JIP-Japan Innovation Party</a:t>
            </a:r>
          </a:p>
          <a:p>
            <a:pPr marL="0" indent="0">
              <a:buFont typeface="Arial" panose="020B0604020202020204" pitchFamily="34" charset="0"/>
              <a:buNone/>
            </a:pPr>
            <a:r>
              <a:rPr lang="en-US" altLang="en-US" sz="2800" b="1" dirty="0"/>
              <a:t>SDP-Social Democratic Party</a:t>
            </a:r>
          </a:p>
        </p:txBody>
      </p:sp>
      <p:pic>
        <p:nvPicPr>
          <p:cNvPr id="12292" name="Picture 14">
            <a:extLst>
              <a:ext uri="{FF2B5EF4-FFF2-40B4-BE49-F238E27FC236}">
                <a16:creationId xmlns:a16="http://schemas.microsoft.com/office/drawing/2014/main" id="{251654AC-8262-4221-95C5-0C9B8BA245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701925"/>
            <a:ext cx="4524375"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B340087-4998-4709-89DF-54BBE3CA847A}"/>
              </a:ext>
            </a:extLst>
          </p:cNvPr>
          <p:cNvPicPr>
            <a:picLocks noChangeAspect="1"/>
          </p:cNvPicPr>
          <p:nvPr/>
        </p:nvPicPr>
        <p:blipFill>
          <a:blip r:embed="rId3"/>
          <a:stretch>
            <a:fillRect/>
          </a:stretch>
        </p:blipFill>
        <p:spPr>
          <a:xfrm>
            <a:off x="457200" y="5176432"/>
            <a:ext cx="2514600" cy="14442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Black" panose="020B0A04020102020204" pitchFamily="34" charset="0"/>
              </a:rPr>
              <a:t>2021 House of </a:t>
            </a:r>
            <a:r>
              <a:rPr lang="en-US" sz="3600" dirty="0">
                <a:latin typeface="Arial Black" panose="020B0A04020102020204" pitchFamily="34" charset="0"/>
              </a:rPr>
              <a:t>R</a:t>
            </a:r>
            <a:r>
              <a:rPr lang="en-US" sz="3600" dirty="0" smtClean="0">
                <a:latin typeface="Arial Black" panose="020B0A04020102020204" pitchFamily="34" charset="0"/>
              </a:rPr>
              <a:t>epresentatives Election</a:t>
            </a:r>
            <a:endParaRPr lang="en-US" sz="3600" dirty="0">
              <a:latin typeface="Arial Black" panose="020B0A04020102020204" pitchFamily="34" charset="0"/>
            </a:endParaRPr>
          </a:p>
        </p:txBody>
      </p:sp>
      <p:pic>
        <p:nvPicPr>
          <p:cNvPr id="6" name="Content Placeholder 5"/>
          <p:cNvPicPr>
            <a:picLocks noGrp="1" noChangeAspect="1"/>
          </p:cNvPicPr>
          <p:nvPr>
            <p:ph idx="1"/>
          </p:nvPr>
        </p:nvPicPr>
        <p:blipFill rotWithShape="1">
          <a:blip r:embed="rId2"/>
          <a:srcRect b="49491"/>
          <a:stretch/>
        </p:blipFill>
        <p:spPr>
          <a:xfrm>
            <a:off x="1143000" y="1600200"/>
            <a:ext cx="7010400" cy="4572000"/>
          </a:xfrm>
          <a:prstGeom prst="rect">
            <a:avLst/>
          </a:prstGeom>
        </p:spPr>
      </p:pic>
    </p:spTree>
    <p:extLst>
      <p:ext uri="{BB962C8B-B14F-4D97-AF65-F5344CB8AC3E}">
        <p14:creationId xmlns:p14="http://schemas.microsoft.com/office/powerpoint/2010/main" val="72652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669E423-838C-4604-B1F4-02F454C30686}"/>
              </a:ext>
            </a:extLst>
          </p:cNvPr>
          <p:cNvSpPr>
            <a:spLocks noGrp="1" noChangeArrowheads="1"/>
          </p:cNvSpPr>
          <p:nvPr>
            <p:ph type="title"/>
          </p:nvPr>
        </p:nvSpPr>
        <p:spPr>
          <a:xfrm>
            <a:off x="457200" y="274638"/>
            <a:ext cx="8229600" cy="792162"/>
          </a:xfrm>
        </p:spPr>
        <p:txBody>
          <a:bodyPr/>
          <a:lstStyle/>
          <a:p>
            <a:pPr eaLnBrk="1" hangingPunct="1"/>
            <a:r>
              <a:rPr lang="en-US" altLang="en-US"/>
              <a:t>Parliamentary Process for PM</a:t>
            </a:r>
          </a:p>
        </p:txBody>
      </p:sp>
      <p:sp>
        <p:nvSpPr>
          <p:cNvPr id="13315" name="Rectangle 3">
            <a:extLst>
              <a:ext uri="{FF2B5EF4-FFF2-40B4-BE49-F238E27FC236}">
                <a16:creationId xmlns:a16="http://schemas.microsoft.com/office/drawing/2014/main" id="{603601D4-70D6-46B3-89D5-3AB4CA8D33C8}"/>
              </a:ext>
            </a:extLst>
          </p:cNvPr>
          <p:cNvSpPr>
            <a:spLocks noGrp="1" noChangeArrowheads="1"/>
          </p:cNvSpPr>
          <p:nvPr>
            <p:ph idx="1"/>
          </p:nvPr>
        </p:nvSpPr>
        <p:spPr>
          <a:xfrm>
            <a:off x="457200" y="1066800"/>
            <a:ext cx="8229600" cy="5059363"/>
          </a:xfrm>
        </p:spPr>
        <p:txBody>
          <a:bodyPr/>
          <a:lstStyle/>
          <a:p>
            <a:pPr eaLnBrk="1" hangingPunct="1">
              <a:spcBef>
                <a:spcPct val="0"/>
              </a:spcBef>
              <a:buFontTx/>
              <a:buNone/>
            </a:pPr>
            <a:endParaRPr lang="en-US" altLang="en-US" sz="1800" dirty="0"/>
          </a:p>
          <a:p>
            <a:pPr eaLnBrk="1" hangingPunct="1">
              <a:spcBef>
                <a:spcPct val="0"/>
              </a:spcBef>
              <a:buFontTx/>
              <a:buNone/>
            </a:pPr>
            <a:r>
              <a:rPr lang="en-US" altLang="en-US" sz="1800" dirty="0"/>
              <a:t>			</a:t>
            </a:r>
            <a:r>
              <a:rPr lang="en-US" altLang="en-US" sz="1600" b="1" dirty="0"/>
              <a:t>					PM and House</a:t>
            </a:r>
          </a:p>
          <a:p>
            <a:pPr eaLnBrk="1" hangingPunct="1">
              <a:spcBef>
                <a:spcPct val="0"/>
              </a:spcBef>
              <a:buFontTx/>
              <a:buNone/>
            </a:pPr>
            <a:r>
              <a:rPr lang="en-US" altLang="en-US" sz="1600" b="1" dirty="0"/>
              <a:t>								serve full term</a:t>
            </a:r>
          </a:p>
          <a:p>
            <a:pPr eaLnBrk="1" hangingPunct="1">
              <a:spcBef>
                <a:spcPct val="0"/>
              </a:spcBef>
              <a:buFontTx/>
              <a:buNone/>
            </a:pPr>
            <a:endParaRPr lang="en-US" altLang="en-US" sz="1600" b="1" dirty="0"/>
          </a:p>
          <a:p>
            <a:pPr eaLnBrk="1" hangingPunct="1">
              <a:spcBef>
                <a:spcPct val="0"/>
              </a:spcBef>
              <a:buFontTx/>
              <a:buNone/>
            </a:pPr>
            <a:r>
              <a:rPr lang="en-US" altLang="en-US" sz="1600" b="1" dirty="0"/>
              <a:t>			Party</a:t>
            </a:r>
          </a:p>
          <a:p>
            <a:pPr eaLnBrk="1" hangingPunct="1">
              <a:spcBef>
                <a:spcPct val="0"/>
              </a:spcBef>
              <a:buFontTx/>
              <a:buNone/>
            </a:pPr>
            <a:r>
              <a:rPr lang="en-US" altLang="en-US" sz="1600" b="1" dirty="0"/>
              <a:t>			wins</a:t>
            </a:r>
          </a:p>
          <a:p>
            <a:pPr eaLnBrk="1" hangingPunct="1">
              <a:spcBef>
                <a:spcPct val="0"/>
              </a:spcBef>
              <a:buFontTx/>
              <a:buNone/>
            </a:pPr>
            <a:r>
              <a:rPr lang="en-US" altLang="en-US" sz="1600" b="1" dirty="0"/>
              <a:t>			majority	         House	PM dies or</a:t>
            </a:r>
          </a:p>
          <a:p>
            <a:pPr eaLnBrk="1" hangingPunct="1">
              <a:spcBef>
                <a:spcPct val="0"/>
              </a:spcBef>
              <a:buFontTx/>
              <a:buNone/>
            </a:pPr>
            <a:r>
              <a:rPr lang="en-US" altLang="en-US" sz="1600" b="1" dirty="0"/>
              <a:t>General 			         elects		resigns</a:t>
            </a:r>
          </a:p>
          <a:p>
            <a:pPr eaLnBrk="1" hangingPunct="1">
              <a:spcBef>
                <a:spcPct val="0"/>
              </a:spcBef>
              <a:buFontTx/>
              <a:buNone/>
            </a:pPr>
            <a:r>
              <a:rPr lang="en-US" altLang="en-US" sz="1600" b="1" dirty="0"/>
              <a:t>election			         PM		</a:t>
            </a:r>
          </a:p>
          <a:p>
            <a:pPr eaLnBrk="1" hangingPunct="1">
              <a:spcBef>
                <a:spcPct val="0"/>
              </a:spcBef>
              <a:buFontTx/>
              <a:buNone/>
            </a:pPr>
            <a:r>
              <a:rPr lang="en-US" altLang="en-US" sz="1600" b="1" dirty="0"/>
              <a:t>of Lower</a:t>
            </a:r>
          </a:p>
          <a:p>
            <a:pPr eaLnBrk="1" hangingPunct="1">
              <a:spcBef>
                <a:spcPct val="0"/>
              </a:spcBef>
              <a:buFontTx/>
              <a:buNone/>
            </a:pPr>
            <a:r>
              <a:rPr lang="en-US" altLang="en-US" sz="1600" b="1" dirty="0"/>
              <a:t>House						</a:t>
            </a:r>
          </a:p>
          <a:p>
            <a:pPr eaLnBrk="1" hangingPunct="1">
              <a:spcBef>
                <a:spcPct val="0"/>
              </a:spcBef>
              <a:buFontTx/>
              <a:buNone/>
            </a:pPr>
            <a:r>
              <a:rPr lang="en-US" altLang="en-US" sz="1600" b="1" dirty="0"/>
              <a:t>			No party wins			No Confidence 	fails		majority				motion										</a:t>
            </a:r>
          </a:p>
          <a:p>
            <a:pPr eaLnBrk="1" hangingPunct="1">
              <a:spcBef>
                <a:spcPct val="0"/>
              </a:spcBef>
              <a:buFontTx/>
              <a:buNone/>
            </a:pPr>
            <a:r>
              <a:rPr lang="en-US" altLang="en-US" sz="1600" b="1" dirty="0"/>
              <a:t>									passes</a:t>
            </a:r>
          </a:p>
          <a:p>
            <a:pPr eaLnBrk="1" hangingPunct="1">
              <a:spcBef>
                <a:spcPct val="0"/>
              </a:spcBef>
              <a:buFontTx/>
              <a:buNone/>
            </a:pPr>
            <a:r>
              <a:rPr lang="en-US" altLang="en-US" sz="1600" b="1" dirty="0"/>
              <a:t>			Parties negotiate		PM dissolves	</a:t>
            </a:r>
          </a:p>
          <a:p>
            <a:pPr eaLnBrk="1" hangingPunct="1">
              <a:spcBef>
                <a:spcPct val="0"/>
              </a:spcBef>
              <a:buFontTx/>
              <a:buNone/>
            </a:pPr>
            <a:r>
              <a:rPr lang="en-US" altLang="en-US" sz="1600" b="1" dirty="0"/>
              <a:t>			to form coalition		House</a:t>
            </a:r>
          </a:p>
          <a:p>
            <a:pPr eaLnBrk="1" hangingPunct="1">
              <a:spcBef>
                <a:spcPct val="0"/>
              </a:spcBef>
              <a:buFontTx/>
              <a:buNone/>
            </a:pPr>
            <a:r>
              <a:rPr lang="en-US" altLang="en-US" sz="1600" b="1" dirty="0"/>
              <a:t>			(50% of seats, plus one)</a:t>
            </a:r>
          </a:p>
        </p:txBody>
      </p:sp>
      <p:sp>
        <p:nvSpPr>
          <p:cNvPr id="13316" name="Line 4">
            <a:extLst>
              <a:ext uri="{FF2B5EF4-FFF2-40B4-BE49-F238E27FC236}">
                <a16:creationId xmlns:a16="http://schemas.microsoft.com/office/drawing/2014/main" id="{8C1EF79B-AB19-4B47-B995-401D59E0E2BE}"/>
              </a:ext>
            </a:extLst>
          </p:cNvPr>
          <p:cNvSpPr>
            <a:spLocks noChangeShapeType="1"/>
          </p:cNvSpPr>
          <p:nvPr/>
        </p:nvSpPr>
        <p:spPr bwMode="auto">
          <a:xfrm flipV="1">
            <a:off x="1371600" y="25908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7" name="Line 5">
            <a:extLst>
              <a:ext uri="{FF2B5EF4-FFF2-40B4-BE49-F238E27FC236}">
                <a16:creationId xmlns:a16="http://schemas.microsoft.com/office/drawing/2014/main" id="{19BB26A7-7816-4091-9982-83B0EA5045CB}"/>
              </a:ext>
            </a:extLst>
          </p:cNvPr>
          <p:cNvSpPr>
            <a:spLocks noChangeShapeType="1"/>
          </p:cNvSpPr>
          <p:nvPr/>
        </p:nvSpPr>
        <p:spPr bwMode="auto">
          <a:xfrm>
            <a:off x="1371600" y="3276600"/>
            <a:ext cx="8382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8" name="Line 6">
            <a:extLst>
              <a:ext uri="{FF2B5EF4-FFF2-40B4-BE49-F238E27FC236}">
                <a16:creationId xmlns:a16="http://schemas.microsoft.com/office/drawing/2014/main" id="{42F92258-E495-4CE1-A796-CC449FE28B03}"/>
              </a:ext>
            </a:extLst>
          </p:cNvPr>
          <p:cNvSpPr>
            <a:spLocks noChangeShapeType="1"/>
          </p:cNvSpPr>
          <p:nvPr/>
        </p:nvSpPr>
        <p:spPr bwMode="auto">
          <a:xfrm>
            <a:off x="2743200" y="4343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9" name="Line 7">
            <a:extLst>
              <a:ext uri="{FF2B5EF4-FFF2-40B4-BE49-F238E27FC236}">
                <a16:creationId xmlns:a16="http://schemas.microsoft.com/office/drawing/2014/main" id="{09E7D050-5AEB-4D22-84CD-99CF1322BC1B}"/>
              </a:ext>
            </a:extLst>
          </p:cNvPr>
          <p:cNvSpPr>
            <a:spLocks noChangeShapeType="1"/>
          </p:cNvSpPr>
          <p:nvPr/>
        </p:nvSpPr>
        <p:spPr bwMode="auto">
          <a:xfrm>
            <a:off x="2971800" y="2438400"/>
            <a:ext cx="685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0" name="Line 8">
            <a:extLst>
              <a:ext uri="{FF2B5EF4-FFF2-40B4-BE49-F238E27FC236}">
                <a16:creationId xmlns:a16="http://schemas.microsoft.com/office/drawing/2014/main" id="{C4227211-1AF1-457C-8B73-67318E254395}"/>
              </a:ext>
            </a:extLst>
          </p:cNvPr>
          <p:cNvSpPr>
            <a:spLocks noChangeShapeType="1"/>
          </p:cNvSpPr>
          <p:nvPr/>
        </p:nvSpPr>
        <p:spPr bwMode="auto">
          <a:xfrm flipV="1">
            <a:off x="3810000" y="3429000"/>
            <a:ext cx="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1" name="Line 9">
            <a:extLst>
              <a:ext uri="{FF2B5EF4-FFF2-40B4-BE49-F238E27FC236}">
                <a16:creationId xmlns:a16="http://schemas.microsoft.com/office/drawing/2014/main" id="{BF09E7B8-34E3-48C2-BC2C-6C0D8456150F}"/>
              </a:ext>
            </a:extLst>
          </p:cNvPr>
          <p:cNvSpPr>
            <a:spLocks noChangeShapeType="1"/>
          </p:cNvSpPr>
          <p:nvPr/>
        </p:nvSpPr>
        <p:spPr bwMode="auto">
          <a:xfrm flipV="1">
            <a:off x="3962400" y="1524000"/>
            <a:ext cx="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2" name="Line 10">
            <a:extLst>
              <a:ext uri="{FF2B5EF4-FFF2-40B4-BE49-F238E27FC236}">
                <a16:creationId xmlns:a16="http://schemas.microsoft.com/office/drawing/2014/main" id="{A97E8F8C-1524-4B6B-9C7A-9C749E704DC3}"/>
              </a:ext>
            </a:extLst>
          </p:cNvPr>
          <p:cNvSpPr>
            <a:spLocks noChangeShapeType="1"/>
          </p:cNvSpPr>
          <p:nvPr/>
        </p:nvSpPr>
        <p:spPr bwMode="auto">
          <a:xfrm>
            <a:off x="3962400" y="1524000"/>
            <a:ext cx="2895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3" name="Line 11">
            <a:extLst>
              <a:ext uri="{FF2B5EF4-FFF2-40B4-BE49-F238E27FC236}">
                <a16:creationId xmlns:a16="http://schemas.microsoft.com/office/drawing/2014/main" id="{2AA8BEF3-1AC2-4950-B044-DBA2B5544FFF}"/>
              </a:ext>
            </a:extLst>
          </p:cNvPr>
          <p:cNvSpPr>
            <a:spLocks noChangeShapeType="1"/>
          </p:cNvSpPr>
          <p:nvPr/>
        </p:nvSpPr>
        <p:spPr bwMode="auto">
          <a:xfrm flipV="1">
            <a:off x="5486400" y="2209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2">
            <a:extLst>
              <a:ext uri="{FF2B5EF4-FFF2-40B4-BE49-F238E27FC236}">
                <a16:creationId xmlns:a16="http://schemas.microsoft.com/office/drawing/2014/main" id="{DE5AA18C-F46A-47AD-9D65-4EBC895DF1D8}"/>
              </a:ext>
            </a:extLst>
          </p:cNvPr>
          <p:cNvSpPr>
            <a:spLocks noChangeShapeType="1"/>
          </p:cNvSpPr>
          <p:nvPr/>
        </p:nvSpPr>
        <p:spPr bwMode="auto">
          <a:xfrm>
            <a:off x="4191000" y="2209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5" name="Line 13">
            <a:extLst>
              <a:ext uri="{FF2B5EF4-FFF2-40B4-BE49-F238E27FC236}">
                <a16:creationId xmlns:a16="http://schemas.microsoft.com/office/drawing/2014/main" id="{533D5207-F98D-45A0-A8C6-805A876D65C4}"/>
              </a:ext>
            </a:extLst>
          </p:cNvPr>
          <p:cNvSpPr>
            <a:spLocks noChangeShapeType="1"/>
          </p:cNvSpPr>
          <p:nvPr/>
        </p:nvSpPr>
        <p:spPr bwMode="auto">
          <a:xfrm flipV="1">
            <a:off x="8001000" y="1981200"/>
            <a:ext cx="0" cy="1752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6" name="Line 14">
            <a:extLst>
              <a:ext uri="{FF2B5EF4-FFF2-40B4-BE49-F238E27FC236}">
                <a16:creationId xmlns:a16="http://schemas.microsoft.com/office/drawing/2014/main" id="{EB9AA186-0765-4F29-8C4C-482635ABB116}"/>
              </a:ext>
            </a:extLst>
          </p:cNvPr>
          <p:cNvSpPr>
            <a:spLocks noChangeShapeType="1"/>
          </p:cNvSpPr>
          <p:nvPr/>
        </p:nvSpPr>
        <p:spPr bwMode="auto">
          <a:xfrm>
            <a:off x="6858000" y="4267200"/>
            <a:ext cx="9144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7" name="Line 15">
            <a:extLst>
              <a:ext uri="{FF2B5EF4-FFF2-40B4-BE49-F238E27FC236}">
                <a16:creationId xmlns:a16="http://schemas.microsoft.com/office/drawing/2014/main" id="{D317996A-E504-412F-803D-E63DE04A3699}"/>
              </a:ext>
            </a:extLst>
          </p:cNvPr>
          <p:cNvSpPr>
            <a:spLocks noChangeShapeType="1"/>
          </p:cNvSpPr>
          <p:nvPr/>
        </p:nvSpPr>
        <p:spPr bwMode="auto">
          <a:xfrm>
            <a:off x="5410200" y="5410200"/>
            <a:ext cx="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 name="Line 16">
            <a:extLst>
              <a:ext uri="{FF2B5EF4-FFF2-40B4-BE49-F238E27FC236}">
                <a16:creationId xmlns:a16="http://schemas.microsoft.com/office/drawing/2014/main" id="{3014B20E-3F48-4FFB-A463-CCFF4AD5C3E1}"/>
              </a:ext>
            </a:extLst>
          </p:cNvPr>
          <p:cNvSpPr>
            <a:spLocks noChangeShapeType="1"/>
          </p:cNvSpPr>
          <p:nvPr/>
        </p:nvSpPr>
        <p:spPr bwMode="auto">
          <a:xfrm flipH="1">
            <a:off x="914400" y="5943600"/>
            <a:ext cx="449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17">
            <a:extLst>
              <a:ext uri="{FF2B5EF4-FFF2-40B4-BE49-F238E27FC236}">
                <a16:creationId xmlns:a16="http://schemas.microsoft.com/office/drawing/2014/main" id="{2B7DD84B-744B-4643-89CF-8ED8D77B0A82}"/>
              </a:ext>
            </a:extLst>
          </p:cNvPr>
          <p:cNvSpPr>
            <a:spLocks noChangeShapeType="1"/>
          </p:cNvSpPr>
          <p:nvPr/>
        </p:nvSpPr>
        <p:spPr bwMode="auto">
          <a:xfrm flipV="1">
            <a:off x="914400" y="3962400"/>
            <a:ext cx="0" cy="1981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0" name="Line 18">
            <a:extLst>
              <a:ext uri="{FF2B5EF4-FFF2-40B4-BE49-F238E27FC236}">
                <a16:creationId xmlns:a16="http://schemas.microsoft.com/office/drawing/2014/main" id="{F2BEFA56-426F-4E48-8B0F-B56AF1170F42}"/>
              </a:ext>
            </a:extLst>
          </p:cNvPr>
          <p:cNvSpPr>
            <a:spLocks noChangeShapeType="1"/>
          </p:cNvSpPr>
          <p:nvPr/>
        </p:nvSpPr>
        <p:spPr bwMode="auto">
          <a:xfrm>
            <a:off x="8153400" y="4876800"/>
            <a:ext cx="0" cy="129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19">
            <a:extLst>
              <a:ext uri="{FF2B5EF4-FFF2-40B4-BE49-F238E27FC236}">
                <a16:creationId xmlns:a16="http://schemas.microsoft.com/office/drawing/2014/main" id="{C692FE74-2EDC-45C7-A710-556ABAFE9717}"/>
              </a:ext>
            </a:extLst>
          </p:cNvPr>
          <p:cNvSpPr>
            <a:spLocks noChangeShapeType="1"/>
          </p:cNvSpPr>
          <p:nvPr/>
        </p:nvSpPr>
        <p:spPr bwMode="auto">
          <a:xfrm flipH="1">
            <a:off x="685800" y="6172200"/>
            <a:ext cx="7467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20">
            <a:extLst>
              <a:ext uri="{FF2B5EF4-FFF2-40B4-BE49-F238E27FC236}">
                <a16:creationId xmlns:a16="http://schemas.microsoft.com/office/drawing/2014/main" id="{A259F029-FB7D-41EA-99EB-38ACFB6332BB}"/>
              </a:ext>
            </a:extLst>
          </p:cNvPr>
          <p:cNvSpPr>
            <a:spLocks noChangeShapeType="1"/>
          </p:cNvSpPr>
          <p:nvPr/>
        </p:nvSpPr>
        <p:spPr bwMode="auto">
          <a:xfrm flipV="1">
            <a:off x="685800" y="3962400"/>
            <a:ext cx="0" cy="2209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3" name="Line 21">
            <a:extLst>
              <a:ext uri="{FF2B5EF4-FFF2-40B4-BE49-F238E27FC236}">
                <a16:creationId xmlns:a16="http://schemas.microsoft.com/office/drawing/2014/main" id="{BDA923AE-9E73-461C-A772-4595635FD5B8}"/>
              </a:ext>
            </a:extLst>
          </p:cNvPr>
          <p:cNvSpPr>
            <a:spLocks noChangeShapeType="1"/>
          </p:cNvSpPr>
          <p:nvPr/>
        </p:nvSpPr>
        <p:spPr bwMode="auto">
          <a:xfrm>
            <a:off x="7543800" y="4038600"/>
            <a:ext cx="228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4" name="Line 22">
            <a:extLst>
              <a:ext uri="{FF2B5EF4-FFF2-40B4-BE49-F238E27FC236}">
                <a16:creationId xmlns:a16="http://schemas.microsoft.com/office/drawing/2014/main" id="{021AF925-AE3E-4AFE-A88D-B09F4D382B89}"/>
              </a:ext>
            </a:extLst>
          </p:cNvPr>
          <p:cNvSpPr>
            <a:spLocks noChangeShapeType="1"/>
          </p:cNvSpPr>
          <p:nvPr/>
        </p:nvSpPr>
        <p:spPr bwMode="auto">
          <a:xfrm>
            <a:off x="4343400" y="28956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5" name="Line 23">
            <a:extLst>
              <a:ext uri="{FF2B5EF4-FFF2-40B4-BE49-F238E27FC236}">
                <a16:creationId xmlns:a16="http://schemas.microsoft.com/office/drawing/2014/main" id="{BB0BAD0D-CD3B-44B6-B3C3-CB24C8F44D3E}"/>
              </a:ext>
            </a:extLst>
          </p:cNvPr>
          <p:cNvSpPr>
            <a:spLocks noChangeShapeType="1"/>
          </p:cNvSpPr>
          <p:nvPr/>
        </p:nvSpPr>
        <p:spPr bwMode="auto">
          <a:xfrm flipH="1">
            <a:off x="4191000" y="2209800"/>
            <a:ext cx="129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24">
            <a:extLst>
              <a:ext uri="{FF2B5EF4-FFF2-40B4-BE49-F238E27FC236}">
                <a16:creationId xmlns:a16="http://schemas.microsoft.com/office/drawing/2014/main" id="{56F4C217-21A1-4052-8BB7-FE71B3979D1C}"/>
              </a:ext>
            </a:extLst>
          </p:cNvPr>
          <p:cNvSpPr>
            <a:spLocks noChangeShapeType="1"/>
          </p:cNvSpPr>
          <p:nvPr/>
        </p:nvSpPr>
        <p:spPr bwMode="auto">
          <a:xfrm>
            <a:off x="4191000" y="3352800"/>
            <a:ext cx="838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7" name="Line 25">
            <a:extLst>
              <a:ext uri="{FF2B5EF4-FFF2-40B4-BE49-F238E27FC236}">
                <a16:creationId xmlns:a16="http://schemas.microsoft.com/office/drawing/2014/main" id="{E2EDFD0E-23A3-4E62-A010-1FF5AAF28D1A}"/>
              </a:ext>
            </a:extLst>
          </p:cNvPr>
          <p:cNvSpPr>
            <a:spLocks noChangeShapeType="1"/>
          </p:cNvSpPr>
          <p:nvPr/>
        </p:nvSpPr>
        <p:spPr bwMode="auto">
          <a:xfrm>
            <a:off x="4419600" y="3276600"/>
            <a:ext cx="14478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8" name="Line 26">
            <a:extLst>
              <a:ext uri="{FF2B5EF4-FFF2-40B4-BE49-F238E27FC236}">
                <a16:creationId xmlns:a16="http://schemas.microsoft.com/office/drawing/2014/main" id="{CDD2B6A2-0881-44A4-B1B2-76849907E908}"/>
              </a:ext>
            </a:extLst>
          </p:cNvPr>
          <p:cNvSpPr>
            <a:spLocks noChangeShapeType="1"/>
          </p:cNvSpPr>
          <p:nvPr/>
        </p:nvSpPr>
        <p:spPr bwMode="auto">
          <a:xfrm flipV="1">
            <a:off x="7543800" y="1143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Line 27">
            <a:extLst>
              <a:ext uri="{FF2B5EF4-FFF2-40B4-BE49-F238E27FC236}">
                <a16:creationId xmlns:a16="http://schemas.microsoft.com/office/drawing/2014/main" id="{E0741105-28E2-4136-9FAA-5337833F2891}"/>
              </a:ext>
            </a:extLst>
          </p:cNvPr>
          <p:cNvSpPr>
            <a:spLocks noChangeShapeType="1"/>
          </p:cNvSpPr>
          <p:nvPr/>
        </p:nvSpPr>
        <p:spPr bwMode="auto">
          <a:xfrm flipH="1">
            <a:off x="914400" y="1143000"/>
            <a:ext cx="6629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0" name="Line 28">
            <a:extLst>
              <a:ext uri="{FF2B5EF4-FFF2-40B4-BE49-F238E27FC236}">
                <a16:creationId xmlns:a16="http://schemas.microsoft.com/office/drawing/2014/main" id="{D9C839C3-282F-4168-9C16-8B816476E3C3}"/>
              </a:ext>
            </a:extLst>
          </p:cNvPr>
          <p:cNvSpPr>
            <a:spLocks noChangeShapeType="1"/>
          </p:cNvSpPr>
          <p:nvPr/>
        </p:nvSpPr>
        <p:spPr bwMode="auto">
          <a:xfrm>
            <a:off x="914400" y="1143000"/>
            <a:ext cx="0" cy="1676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A6B0F85-2E8D-4D90-BEE4-B9124AFAAE65}"/>
              </a:ext>
            </a:extLst>
          </p:cNvPr>
          <p:cNvSpPr>
            <a:spLocks noGrp="1" noChangeArrowheads="1"/>
          </p:cNvSpPr>
          <p:nvPr>
            <p:ph type="title"/>
          </p:nvPr>
        </p:nvSpPr>
        <p:spPr>
          <a:xfrm>
            <a:off x="457200" y="274638"/>
            <a:ext cx="8229600" cy="792162"/>
          </a:xfrm>
        </p:spPr>
        <p:txBody>
          <a:bodyPr/>
          <a:lstStyle/>
          <a:p>
            <a:pPr eaLnBrk="1" hangingPunct="1"/>
            <a:r>
              <a:rPr lang="en-US" altLang="en-US" sz="4000"/>
              <a:t>The Process  (in theory)</a:t>
            </a:r>
          </a:p>
        </p:txBody>
      </p:sp>
      <p:sp>
        <p:nvSpPr>
          <p:cNvPr id="14339" name="Rectangle 3">
            <a:extLst>
              <a:ext uri="{FF2B5EF4-FFF2-40B4-BE49-F238E27FC236}">
                <a16:creationId xmlns:a16="http://schemas.microsoft.com/office/drawing/2014/main" id="{168E80F9-2C85-42DE-8029-A09F3C059EA4}"/>
              </a:ext>
            </a:extLst>
          </p:cNvPr>
          <p:cNvSpPr>
            <a:spLocks noGrp="1" noChangeArrowheads="1"/>
          </p:cNvSpPr>
          <p:nvPr>
            <p:ph idx="1"/>
          </p:nvPr>
        </p:nvSpPr>
        <p:spPr>
          <a:xfrm>
            <a:off x="457200" y="990600"/>
            <a:ext cx="8229600" cy="5135563"/>
          </a:xfrm>
        </p:spPr>
        <p:txBody>
          <a:bodyPr/>
          <a:lstStyle/>
          <a:p>
            <a:pPr eaLnBrk="1" hangingPunct="1">
              <a:spcBef>
                <a:spcPct val="0"/>
              </a:spcBef>
              <a:buFontTx/>
              <a:buNone/>
            </a:pPr>
            <a:endParaRPr lang="en-US" altLang="en-US" sz="1800"/>
          </a:p>
          <a:p>
            <a:pPr eaLnBrk="1" hangingPunct="1">
              <a:spcBef>
                <a:spcPct val="0"/>
              </a:spcBef>
              <a:buFontTx/>
              <a:buNone/>
            </a:pPr>
            <a:r>
              <a:rPr lang="en-US" altLang="en-US" sz="1800"/>
              <a:t>			</a:t>
            </a:r>
          </a:p>
          <a:p>
            <a:pPr eaLnBrk="1" hangingPunct="1">
              <a:spcBef>
                <a:spcPct val="0"/>
              </a:spcBef>
              <a:buFontTx/>
              <a:buNone/>
            </a:pPr>
            <a:r>
              <a:rPr lang="en-US" altLang="en-US" sz="1600" b="1"/>
              <a:t>								PM and House</a:t>
            </a:r>
          </a:p>
          <a:p>
            <a:pPr eaLnBrk="1" hangingPunct="1">
              <a:spcBef>
                <a:spcPct val="0"/>
              </a:spcBef>
              <a:buFontTx/>
              <a:buNone/>
            </a:pPr>
            <a:r>
              <a:rPr lang="en-US" altLang="en-US" sz="1600" b="1"/>
              <a:t>								serve full term</a:t>
            </a:r>
          </a:p>
          <a:p>
            <a:pPr eaLnBrk="1" hangingPunct="1">
              <a:spcBef>
                <a:spcPct val="0"/>
              </a:spcBef>
              <a:buFontTx/>
              <a:buNone/>
            </a:pPr>
            <a:endParaRPr lang="en-US" altLang="en-US" sz="1600" b="1"/>
          </a:p>
          <a:p>
            <a:pPr eaLnBrk="1" hangingPunct="1">
              <a:spcBef>
                <a:spcPct val="0"/>
              </a:spcBef>
              <a:buFontTx/>
              <a:buNone/>
            </a:pPr>
            <a:r>
              <a:rPr lang="en-US" altLang="en-US" sz="1600" b="1"/>
              <a:t>			Party</a:t>
            </a:r>
          </a:p>
          <a:p>
            <a:pPr eaLnBrk="1" hangingPunct="1">
              <a:spcBef>
                <a:spcPct val="0"/>
              </a:spcBef>
              <a:buFontTx/>
              <a:buNone/>
            </a:pPr>
            <a:r>
              <a:rPr lang="en-US" altLang="en-US" sz="1600" b="1"/>
              <a:t>			wins</a:t>
            </a:r>
          </a:p>
          <a:p>
            <a:pPr eaLnBrk="1" hangingPunct="1">
              <a:spcBef>
                <a:spcPct val="0"/>
              </a:spcBef>
              <a:buFontTx/>
              <a:buNone/>
            </a:pPr>
            <a:r>
              <a:rPr lang="en-US" altLang="en-US" sz="1600" b="1"/>
              <a:t>			majority	           House	</a:t>
            </a:r>
            <a:r>
              <a:rPr lang="en-US" altLang="en-US" sz="1600" b="1">
                <a:solidFill>
                  <a:srgbClr val="00B0F0"/>
                </a:solidFill>
              </a:rPr>
              <a:t>PM dies or</a:t>
            </a:r>
          </a:p>
          <a:p>
            <a:pPr eaLnBrk="1" hangingPunct="1">
              <a:spcBef>
                <a:spcPct val="0"/>
              </a:spcBef>
              <a:buFontTx/>
              <a:buNone/>
            </a:pPr>
            <a:r>
              <a:rPr lang="en-US" altLang="en-US" sz="1600" b="1"/>
              <a:t>General 			           elects	</a:t>
            </a:r>
            <a:r>
              <a:rPr lang="en-US" altLang="en-US" sz="1600" b="1">
                <a:solidFill>
                  <a:srgbClr val="00B0F0"/>
                </a:solidFill>
              </a:rPr>
              <a:t>resigns</a:t>
            </a:r>
          </a:p>
          <a:p>
            <a:pPr eaLnBrk="1" hangingPunct="1">
              <a:spcBef>
                <a:spcPct val="0"/>
              </a:spcBef>
              <a:buFontTx/>
              <a:buNone/>
            </a:pPr>
            <a:r>
              <a:rPr lang="en-US" altLang="en-US" sz="1600" b="1"/>
              <a:t>election			            PM		</a:t>
            </a:r>
          </a:p>
          <a:p>
            <a:pPr eaLnBrk="1" hangingPunct="1">
              <a:spcBef>
                <a:spcPct val="0"/>
              </a:spcBef>
              <a:buFontTx/>
              <a:buNone/>
            </a:pPr>
            <a:r>
              <a:rPr lang="en-US" altLang="en-US" sz="1600" b="1"/>
              <a:t>of Lower</a:t>
            </a:r>
          </a:p>
          <a:p>
            <a:pPr eaLnBrk="1" hangingPunct="1">
              <a:spcBef>
                <a:spcPct val="0"/>
              </a:spcBef>
              <a:buFontTx/>
              <a:buNone/>
            </a:pPr>
            <a:r>
              <a:rPr lang="en-US" altLang="en-US" sz="1600" b="1"/>
              <a:t>House						</a:t>
            </a:r>
          </a:p>
          <a:p>
            <a:pPr eaLnBrk="1" hangingPunct="1">
              <a:spcBef>
                <a:spcPct val="0"/>
              </a:spcBef>
              <a:buFontTx/>
              <a:buNone/>
            </a:pPr>
            <a:r>
              <a:rPr lang="en-US" altLang="en-US" sz="1600" b="1"/>
              <a:t>			</a:t>
            </a:r>
          </a:p>
        </p:txBody>
      </p:sp>
      <p:sp>
        <p:nvSpPr>
          <p:cNvPr id="14340" name="Line 4">
            <a:extLst>
              <a:ext uri="{FF2B5EF4-FFF2-40B4-BE49-F238E27FC236}">
                <a16:creationId xmlns:a16="http://schemas.microsoft.com/office/drawing/2014/main" id="{13ABD945-4B9E-4131-A3F2-02E41A7ED4BC}"/>
              </a:ext>
            </a:extLst>
          </p:cNvPr>
          <p:cNvSpPr>
            <a:spLocks noChangeShapeType="1"/>
          </p:cNvSpPr>
          <p:nvPr/>
        </p:nvSpPr>
        <p:spPr bwMode="auto">
          <a:xfrm flipV="1">
            <a:off x="1371600" y="25908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1" name="Line 7">
            <a:extLst>
              <a:ext uri="{FF2B5EF4-FFF2-40B4-BE49-F238E27FC236}">
                <a16:creationId xmlns:a16="http://schemas.microsoft.com/office/drawing/2014/main" id="{A564CEF4-1806-4D7D-8103-A8B59B05A421}"/>
              </a:ext>
            </a:extLst>
          </p:cNvPr>
          <p:cNvSpPr>
            <a:spLocks noChangeShapeType="1"/>
          </p:cNvSpPr>
          <p:nvPr/>
        </p:nvSpPr>
        <p:spPr bwMode="auto">
          <a:xfrm>
            <a:off x="2971800" y="2438400"/>
            <a:ext cx="685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2" name="Line 9">
            <a:extLst>
              <a:ext uri="{FF2B5EF4-FFF2-40B4-BE49-F238E27FC236}">
                <a16:creationId xmlns:a16="http://schemas.microsoft.com/office/drawing/2014/main" id="{F3BEC312-58F5-4A8E-A526-57115C89A92B}"/>
              </a:ext>
            </a:extLst>
          </p:cNvPr>
          <p:cNvSpPr>
            <a:spLocks noChangeShapeType="1"/>
          </p:cNvSpPr>
          <p:nvPr/>
        </p:nvSpPr>
        <p:spPr bwMode="auto">
          <a:xfrm flipV="1">
            <a:off x="3962400" y="1738313"/>
            <a:ext cx="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Line 10">
            <a:extLst>
              <a:ext uri="{FF2B5EF4-FFF2-40B4-BE49-F238E27FC236}">
                <a16:creationId xmlns:a16="http://schemas.microsoft.com/office/drawing/2014/main" id="{47CCDE4A-4D6D-4F41-97B7-5A201B131E42}"/>
              </a:ext>
            </a:extLst>
          </p:cNvPr>
          <p:cNvSpPr>
            <a:spLocks noChangeShapeType="1"/>
          </p:cNvSpPr>
          <p:nvPr/>
        </p:nvSpPr>
        <p:spPr bwMode="auto">
          <a:xfrm>
            <a:off x="3962400" y="1711325"/>
            <a:ext cx="2895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4" name="Line 11">
            <a:extLst>
              <a:ext uri="{FF2B5EF4-FFF2-40B4-BE49-F238E27FC236}">
                <a16:creationId xmlns:a16="http://schemas.microsoft.com/office/drawing/2014/main" id="{64691BE4-676C-4B45-AF8A-BA27FBDCC145}"/>
              </a:ext>
            </a:extLst>
          </p:cNvPr>
          <p:cNvSpPr>
            <a:spLocks noChangeShapeType="1"/>
          </p:cNvSpPr>
          <p:nvPr/>
        </p:nvSpPr>
        <p:spPr bwMode="auto">
          <a:xfrm flipV="1">
            <a:off x="5486400" y="2209800"/>
            <a:ext cx="0" cy="38100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 name="Line 12">
            <a:extLst>
              <a:ext uri="{FF2B5EF4-FFF2-40B4-BE49-F238E27FC236}">
                <a16:creationId xmlns:a16="http://schemas.microsoft.com/office/drawing/2014/main" id="{FD23FA6A-FFA9-4141-B5A2-8D26C6F95F50}"/>
              </a:ext>
            </a:extLst>
          </p:cNvPr>
          <p:cNvSpPr>
            <a:spLocks noChangeShapeType="1"/>
          </p:cNvSpPr>
          <p:nvPr/>
        </p:nvSpPr>
        <p:spPr bwMode="auto">
          <a:xfrm>
            <a:off x="4191000" y="2209800"/>
            <a:ext cx="0" cy="45720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6" name="Line 23">
            <a:extLst>
              <a:ext uri="{FF2B5EF4-FFF2-40B4-BE49-F238E27FC236}">
                <a16:creationId xmlns:a16="http://schemas.microsoft.com/office/drawing/2014/main" id="{CA28525D-476C-4972-BA4D-AF5F3BAC21A1}"/>
              </a:ext>
            </a:extLst>
          </p:cNvPr>
          <p:cNvSpPr>
            <a:spLocks noChangeShapeType="1"/>
          </p:cNvSpPr>
          <p:nvPr/>
        </p:nvSpPr>
        <p:spPr bwMode="auto">
          <a:xfrm flipH="1">
            <a:off x="4191000" y="2209800"/>
            <a:ext cx="12954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 name="Line 26">
            <a:extLst>
              <a:ext uri="{FF2B5EF4-FFF2-40B4-BE49-F238E27FC236}">
                <a16:creationId xmlns:a16="http://schemas.microsoft.com/office/drawing/2014/main" id="{008C0827-42AD-4317-942A-59E6A1E02681}"/>
              </a:ext>
            </a:extLst>
          </p:cNvPr>
          <p:cNvSpPr>
            <a:spLocks noChangeShapeType="1"/>
          </p:cNvSpPr>
          <p:nvPr/>
        </p:nvSpPr>
        <p:spPr bwMode="auto">
          <a:xfrm flipV="1">
            <a:off x="7543800" y="1143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Line 27">
            <a:extLst>
              <a:ext uri="{FF2B5EF4-FFF2-40B4-BE49-F238E27FC236}">
                <a16:creationId xmlns:a16="http://schemas.microsoft.com/office/drawing/2014/main" id="{453538EC-4B11-4DB9-BCF2-D407D4C4F136}"/>
              </a:ext>
            </a:extLst>
          </p:cNvPr>
          <p:cNvSpPr>
            <a:spLocks noChangeShapeType="1"/>
          </p:cNvSpPr>
          <p:nvPr/>
        </p:nvSpPr>
        <p:spPr bwMode="auto">
          <a:xfrm flipH="1">
            <a:off x="914400" y="1143000"/>
            <a:ext cx="6629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 name="Line 28">
            <a:extLst>
              <a:ext uri="{FF2B5EF4-FFF2-40B4-BE49-F238E27FC236}">
                <a16:creationId xmlns:a16="http://schemas.microsoft.com/office/drawing/2014/main" id="{9CFB5FB9-2F5A-4915-BF02-941B425B0E1E}"/>
              </a:ext>
            </a:extLst>
          </p:cNvPr>
          <p:cNvSpPr>
            <a:spLocks noChangeShapeType="1"/>
          </p:cNvSpPr>
          <p:nvPr/>
        </p:nvSpPr>
        <p:spPr bwMode="auto">
          <a:xfrm>
            <a:off x="914400" y="1143000"/>
            <a:ext cx="0" cy="1676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3" name="Straight Arrow Connector 2">
            <a:extLst>
              <a:ext uri="{FF2B5EF4-FFF2-40B4-BE49-F238E27FC236}">
                <a16:creationId xmlns:a16="http://schemas.microsoft.com/office/drawing/2014/main" id="{7DEA22E7-6B74-4AA5-AB26-FEFF2BACB7F1}"/>
              </a:ext>
            </a:extLst>
          </p:cNvPr>
          <p:cNvCxnSpPr/>
          <p:nvPr/>
        </p:nvCxnSpPr>
        <p:spPr>
          <a:xfrm>
            <a:off x="4495800" y="3200400"/>
            <a:ext cx="457200"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0CF772D-B68C-4E35-847F-AEA1382C4E62}"/>
              </a:ext>
            </a:extLst>
          </p:cNvPr>
          <p:cNvSpPr>
            <a:spLocks noGrp="1" noChangeArrowheads="1"/>
          </p:cNvSpPr>
          <p:nvPr>
            <p:ph type="title"/>
          </p:nvPr>
        </p:nvSpPr>
        <p:spPr>
          <a:xfrm>
            <a:off x="457200" y="274638"/>
            <a:ext cx="8229600" cy="792162"/>
          </a:xfrm>
        </p:spPr>
        <p:txBody>
          <a:bodyPr/>
          <a:lstStyle/>
          <a:p>
            <a:pPr eaLnBrk="1" hangingPunct="1"/>
            <a:r>
              <a:rPr lang="en-US" altLang="en-US" sz="3600" b="1">
                <a:solidFill>
                  <a:srgbClr val="FF0000"/>
                </a:solidFill>
              </a:rPr>
              <a:t>Coalition Formation </a:t>
            </a:r>
            <a:r>
              <a:rPr lang="en-US" altLang="en-US" sz="3600" b="1"/>
              <a:t>and Choosing PM</a:t>
            </a:r>
          </a:p>
        </p:txBody>
      </p:sp>
      <p:sp>
        <p:nvSpPr>
          <p:cNvPr id="15363" name="Rectangle 3">
            <a:extLst>
              <a:ext uri="{FF2B5EF4-FFF2-40B4-BE49-F238E27FC236}">
                <a16:creationId xmlns:a16="http://schemas.microsoft.com/office/drawing/2014/main" id="{9E0728DA-9C7A-42B0-8078-BE5DB9A444DB}"/>
              </a:ext>
            </a:extLst>
          </p:cNvPr>
          <p:cNvSpPr>
            <a:spLocks noGrp="1" noChangeArrowheads="1"/>
          </p:cNvSpPr>
          <p:nvPr>
            <p:ph idx="1"/>
          </p:nvPr>
        </p:nvSpPr>
        <p:spPr>
          <a:xfrm>
            <a:off x="457200" y="1066800"/>
            <a:ext cx="8229600" cy="5059363"/>
          </a:xfrm>
        </p:spPr>
        <p:txBody>
          <a:bodyPr/>
          <a:lstStyle/>
          <a:p>
            <a:pPr eaLnBrk="1" hangingPunct="1">
              <a:spcBef>
                <a:spcPct val="0"/>
              </a:spcBef>
              <a:buFontTx/>
              <a:buNone/>
            </a:pPr>
            <a:endParaRPr lang="en-US" altLang="en-US" sz="1800"/>
          </a:p>
          <a:p>
            <a:pPr eaLnBrk="1" hangingPunct="1">
              <a:spcBef>
                <a:spcPct val="0"/>
              </a:spcBef>
              <a:buFontTx/>
              <a:buNone/>
            </a:pPr>
            <a:r>
              <a:rPr lang="en-US" altLang="en-US" sz="1800"/>
              <a:t>			</a:t>
            </a:r>
            <a:r>
              <a:rPr lang="en-US" altLang="en-US" sz="1600" b="1"/>
              <a:t>					PM and House</a:t>
            </a:r>
          </a:p>
          <a:p>
            <a:pPr eaLnBrk="1" hangingPunct="1">
              <a:spcBef>
                <a:spcPct val="0"/>
              </a:spcBef>
              <a:buFontTx/>
              <a:buNone/>
            </a:pPr>
            <a:r>
              <a:rPr lang="en-US" altLang="en-US" sz="1600" b="1"/>
              <a:t>								serve full term</a:t>
            </a:r>
          </a:p>
          <a:p>
            <a:pPr eaLnBrk="1" hangingPunct="1">
              <a:spcBef>
                <a:spcPct val="0"/>
              </a:spcBef>
              <a:buFontTx/>
              <a:buNone/>
            </a:pPr>
            <a:endParaRPr lang="en-US" altLang="en-US" sz="1600" b="1"/>
          </a:p>
          <a:p>
            <a:pPr eaLnBrk="1" hangingPunct="1">
              <a:spcBef>
                <a:spcPct val="0"/>
              </a:spcBef>
              <a:buFontTx/>
              <a:buNone/>
            </a:pPr>
            <a:r>
              <a:rPr lang="en-US" altLang="en-US" sz="1600" b="1"/>
              <a:t>			Party</a:t>
            </a:r>
          </a:p>
          <a:p>
            <a:pPr eaLnBrk="1" hangingPunct="1">
              <a:spcBef>
                <a:spcPct val="0"/>
              </a:spcBef>
              <a:buFontTx/>
              <a:buNone/>
            </a:pPr>
            <a:r>
              <a:rPr lang="en-US" altLang="en-US" sz="1600" b="1"/>
              <a:t>			wins</a:t>
            </a:r>
          </a:p>
          <a:p>
            <a:pPr eaLnBrk="1" hangingPunct="1">
              <a:spcBef>
                <a:spcPct val="0"/>
              </a:spcBef>
              <a:buFontTx/>
              <a:buNone/>
            </a:pPr>
            <a:r>
              <a:rPr lang="en-US" altLang="en-US" sz="1600" b="1"/>
              <a:t>			majority	         House	</a:t>
            </a:r>
            <a:r>
              <a:rPr lang="en-US" altLang="en-US" sz="1600" b="1">
                <a:solidFill>
                  <a:srgbClr val="00B0F0"/>
                </a:solidFill>
              </a:rPr>
              <a:t>PM dies or</a:t>
            </a:r>
          </a:p>
          <a:p>
            <a:pPr eaLnBrk="1" hangingPunct="1">
              <a:spcBef>
                <a:spcPct val="0"/>
              </a:spcBef>
              <a:buFontTx/>
              <a:buNone/>
            </a:pPr>
            <a:r>
              <a:rPr lang="en-US" altLang="en-US" sz="1600" b="1"/>
              <a:t>General 			         elects		</a:t>
            </a:r>
            <a:r>
              <a:rPr lang="en-US" altLang="en-US" sz="1600" b="1">
                <a:solidFill>
                  <a:srgbClr val="00B0F0"/>
                </a:solidFill>
              </a:rPr>
              <a:t>resigns</a:t>
            </a:r>
          </a:p>
          <a:p>
            <a:pPr eaLnBrk="1" hangingPunct="1">
              <a:spcBef>
                <a:spcPct val="0"/>
              </a:spcBef>
              <a:buFontTx/>
              <a:buNone/>
            </a:pPr>
            <a:r>
              <a:rPr lang="en-US" altLang="en-US" sz="1600" b="1"/>
              <a:t>election			         PM		</a:t>
            </a:r>
          </a:p>
          <a:p>
            <a:pPr eaLnBrk="1" hangingPunct="1">
              <a:spcBef>
                <a:spcPct val="0"/>
              </a:spcBef>
              <a:buFontTx/>
              <a:buNone/>
            </a:pPr>
            <a:r>
              <a:rPr lang="en-US" altLang="en-US" sz="1600" b="1"/>
              <a:t>of Lower</a:t>
            </a:r>
          </a:p>
          <a:p>
            <a:pPr eaLnBrk="1" hangingPunct="1">
              <a:spcBef>
                <a:spcPct val="0"/>
              </a:spcBef>
              <a:buFontTx/>
              <a:buNone/>
            </a:pPr>
            <a:r>
              <a:rPr lang="en-US" altLang="en-US" sz="1600" b="1"/>
              <a:t>House						</a:t>
            </a:r>
          </a:p>
          <a:p>
            <a:pPr eaLnBrk="1" hangingPunct="1">
              <a:spcBef>
                <a:spcPct val="0"/>
              </a:spcBef>
              <a:buFontTx/>
              <a:buNone/>
            </a:pPr>
            <a:r>
              <a:rPr lang="en-US" altLang="en-US" sz="1600" b="1"/>
              <a:t>			</a:t>
            </a:r>
            <a:r>
              <a:rPr lang="en-US" altLang="en-US" sz="1600" b="1">
                <a:solidFill>
                  <a:srgbClr val="FF0000"/>
                </a:solidFill>
              </a:rPr>
              <a:t>No party wins							majority														</a:t>
            </a:r>
          </a:p>
          <a:p>
            <a:pPr eaLnBrk="1" hangingPunct="1">
              <a:spcBef>
                <a:spcPct val="0"/>
              </a:spcBef>
              <a:buFontTx/>
              <a:buNone/>
            </a:pPr>
            <a:r>
              <a:rPr lang="en-US" altLang="en-US" sz="1600" b="1">
                <a:solidFill>
                  <a:srgbClr val="FF0000"/>
                </a:solidFill>
              </a:rPr>
              <a:t>											Parties negotiate			</a:t>
            </a:r>
          </a:p>
          <a:p>
            <a:pPr eaLnBrk="1" hangingPunct="1">
              <a:spcBef>
                <a:spcPct val="0"/>
              </a:spcBef>
              <a:buFontTx/>
              <a:buNone/>
            </a:pPr>
            <a:r>
              <a:rPr lang="en-US" altLang="en-US" sz="1600" b="1">
                <a:solidFill>
                  <a:srgbClr val="FF0000"/>
                </a:solidFill>
              </a:rPr>
              <a:t>			to form coalition							(50% of seats, plus one)</a:t>
            </a:r>
          </a:p>
        </p:txBody>
      </p:sp>
      <p:sp>
        <p:nvSpPr>
          <p:cNvPr id="15364" name="Line 4">
            <a:extLst>
              <a:ext uri="{FF2B5EF4-FFF2-40B4-BE49-F238E27FC236}">
                <a16:creationId xmlns:a16="http://schemas.microsoft.com/office/drawing/2014/main" id="{8B7823E3-130D-47C7-BEB1-1FD67E5F7958}"/>
              </a:ext>
            </a:extLst>
          </p:cNvPr>
          <p:cNvSpPr>
            <a:spLocks noChangeShapeType="1"/>
          </p:cNvSpPr>
          <p:nvPr/>
        </p:nvSpPr>
        <p:spPr bwMode="auto">
          <a:xfrm flipV="1">
            <a:off x="1371600" y="25908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5" name="Line 5">
            <a:extLst>
              <a:ext uri="{FF2B5EF4-FFF2-40B4-BE49-F238E27FC236}">
                <a16:creationId xmlns:a16="http://schemas.microsoft.com/office/drawing/2014/main" id="{5FB73A76-D9EA-4A96-A913-31783B18E694}"/>
              </a:ext>
            </a:extLst>
          </p:cNvPr>
          <p:cNvSpPr>
            <a:spLocks noChangeShapeType="1"/>
          </p:cNvSpPr>
          <p:nvPr/>
        </p:nvSpPr>
        <p:spPr bwMode="auto">
          <a:xfrm>
            <a:off x="1371600" y="3276600"/>
            <a:ext cx="83820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6" name="Line 6">
            <a:extLst>
              <a:ext uri="{FF2B5EF4-FFF2-40B4-BE49-F238E27FC236}">
                <a16:creationId xmlns:a16="http://schemas.microsoft.com/office/drawing/2014/main" id="{573ECCCC-4FE8-46E0-BB2C-E94CCBB75408}"/>
              </a:ext>
            </a:extLst>
          </p:cNvPr>
          <p:cNvSpPr>
            <a:spLocks noChangeShapeType="1"/>
          </p:cNvSpPr>
          <p:nvPr/>
        </p:nvSpPr>
        <p:spPr bwMode="auto">
          <a:xfrm>
            <a:off x="2743200" y="4343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7" name="Line 7">
            <a:extLst>
              <a:ext uri="{FF2B5EF4-FFF2-40B4-BE49-F238E27FC236}">
                <a16:creationId xmlns:a16="http://schemas.microsoft.com/office/drawing/2014/main" id="{6E71FB15-A488-4CD4-BE5E-EE56B56626CC}"/>
              </a:ext>
            </a:extLst>
          </p:cNvPr>
          <p:cNvSpPr>
            <a:spLocks noChangeShapeType="1"/>
          </p:cNvSpPr>
          <p:nvPr/>
        </p:nvSpPr>
        <p:spPr bwMode="auto">
          <a:xfrm>
            <a:off x="2971800" y="2438400"/>
            <a:ext cx="685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8" name="Line 8">
            <a:extLst>
              <a:ext uri="{FF2B5EF4-FFF2-40B4-BE49-F238E27FC236}">
                <a16:creationId xmlns:a16="http://schemas.microsoft.com/office/drawing/2014/main" id="{9386070F-E84F-4942-84B7-E8CF5167EC8C}"/>
              </a:ext>
            </a:extLst>
          </p:cNvPr>
          <p:cNvSpPr>
            <a:spLocks noChangeShapeType="1"/>
          </p:cNvSpPr>
          <p:nvPr/>
        </p:nvSpPr>
        <p:spPr bwMode="auto">
          <a:xfrm flipV="1">
            <a:off x="3810000" y="3429000"/>
            <a:ext cx="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9" name="Line 9">
            <a:extLst>
              <a:ext uri="{FF2B5EF4-FFF2-40B4-BE49-F238E27FC236}">
                <a16:creationId xmlns:a16="http://schemas.microsoft.com/office/drawing/2014/main" id="{8555622F-3228-46A1-A982-4C1A38B37F0B}"/>
              </a:ext>
            </a:extLst>
          </p:cNvPr>
          <p:cNvSpPr>
            <a:spLocks noChangeShapeType="1"/>
          </p:cNvSpPr>
          <p:nvPr/>
        </p:nvSpPr>
        <p:spPr bwMode="auto">
          <a:xfrm flipV="1">
            <a:off x="3962400" y="1524000"/>
            <a:ext cx="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10">
            <a:extLst>
              <a:ext uri="{FF2B5EF4-FFF2-40B4-BE49-F238E27FC236}">
                <a16:creationId xmlns:a16="http://schemas.microsoft.com/office/drawing/2014/main" id="{E732D3A9-4D27-4327-8D81-3B5A3D036E86}"/>
              </a:ext>
            </a:extLst>
          </p:cNvPr>
          <p:cNvSpPr>
            <a:spLocks noChangeShapeType="1"/>
          </p:cNvSpPr>
          <p:nvPr/>
        </p:nvSpPr>
        <p:spPr bwMode="auto">
          <a:xfrm>
            <a:off x="3962400" y="1524000"/>
            <a:ext cx="2895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1" name="Line 11">
            <a:extLst>
              <a:ext uri="{FF2B5EF4-FFF2-40B4-BE49-F238E27FC236}">
                <a16:creationId xmlns:a16="http://schemas.microsoft.com/office/drawing/2014/main" id="{B4D40BFE-DC33-43D8-80D7-68DF82E52BAC}"/>
              </a:ext>
            </a:extLst>
          </p:cNvPr>
          <p:cNvSpPr>
            <a:spLocks noChangeShapeType="1"/>
          </p:cNvSpPr>
          <p:nvPr/>
        </p:nvSpPr>
        <p:spPr bwMode="auto">
          <a:xfrm flipV="1">
            <a:off x="5486400" y="2209800"/>
            <a:ext cx="0" cy="38100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12">
            <a:extLst>
              <a:ext uri="{FF2B5EF4-FFF2-40B4-BE49-F238E27FC236}">
                <a16:creationId xmlns:a16="http://schemas.microsoft.com/office/drawing/2014/main" id="{B7B3AF4A-A1E4-4053-B0A8-0018B9E97E6F}"/>
              </a:ext>
            </a:extLst>
          </p:cNvPr>
          <p:cNvSpPr>
            <a:spLocks noChangeShapeType="1"/>
          </p:cNvSpPr>
          <p:nvPr/>
        </p:nvSpPr>
        <p:spPr bwMode="auto">
          <a:xfrm>
            <a:off x="4191000" y="2209800"/>
            <a:ext cx="0" cy="45720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Line 22">
            <a:extLst>
              <a:ext uri="{FF2B5EF4-FFF2-40B4-BE49-F238E27FC236}">
                <a16:creationId xmlns:a16="http://schemas.microsoft.com/office/drawing/2014/main" id="{2DE8408A-012D-48E1-ABA7-9A008938B6C9}"/>
              </a:ext>
            </a:extLst>
          </p:cNvPr>
          <p:cNvSpPr>
            <a:spLocks noChangeShapeType="1"/>
          </p:cNvSpPr>
          <p:nvPr/>
        </p:nvSpPr>
        <p:spPr bwMode="auto">
          <a:xfrm>
            <a:off x="4343400" y="2895600"/>
            <a:ext cx="685800" cy="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4" name="Line 23">
            <a:extLst>
              <a:ext uri="{FF2B5EF4-FFF2-40B4-BE49-F238E27FC236}">
                <a16:creationId xmlns:a16="http://schemas.microsoft.com/office/drawing/2014/main" id="{7BBBEF0F-FEBF-4431-BE02-775C320AED0B}"/>
              </a:ext>
            </a:extLst>
          </p:cNvPr>
          <p:cNvSpPr>
            <a:spLocks noChangeShapeType="1"/>
          </p:cNvSpPr>
          <p:nvPr/>
        </p:nvSpPr>
        <p:spPr bwMode="auto">
          <a:xfrm flipH="1">
            <a:off x="4191000" y="2209800"/>
            <a:ext cx="12954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Line 26">
            <a:extLst>
              <a:ext uri="{FF2B5EF4-FFF2-40B4-BE49-F238E27FC236}">
                <a16:creationId xmlns:a16="http://schemas.microsoft.com/office/drawing/2014/main" id="{43701B28-EE6D-4B92-9F5B-61484C47ACC9}"/>
              </a:ext>
            </a:extLst>
          </p:cNvPr>
          <p:cNvSpPr>
            <a:spLocks noChangeShapeType="1"/>
          </p:cNvSpPr>
          <p:nvPr/>
        </p:nvSpPr>
        <p:spPr bwMode="auto">
          <a:xfrm flipV="1">
            <a:off x="7543800" y="1143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27">
            <a:extLst>
              <a:ext uri="{FF2B5EF4-FFF2-40B4-BE49-F238E27FC236}">
                <a16:creationId xmlns:a16="http://schemas.microsoft.com/office/drawing/2014/main" id="{481CE433-A048-4554-86DB-37570A1D959A}"/>
              </a:ext>
            </a:extLst>
          </p:cNvPr>
          <p:cNvSpPr>
            <a:spLocks noChangeShapeType="1"/>
          </p:cNvSpPr>
          <p:nvPr/>
        </p:nvSpPr>
        <p:spPr bwMode="auto">
          <a:xfrm flipH="1">
            <a:off x="914400" y="1143000"/>
            <a:ext cx="6629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28">
            <a:extLst>
              <a:ext uri="{FF2B5EF4-FFF2-40B4-BE49-F238E27FC236}">
                <a16:creationId xmlns:a16="http://schemas.microsoft.com/office/drawing/2014/main" id="{0A35C828-5DC5-45FF-ABB8-F73EC4E6A402}"/>
              </a:ext>
            </a:extLst>
          </p:cNvPr>
          <p:cNvSpPr>
            <a:spLocks noChangeShapeType="1"/>
          </p:cNvSpPr>
          <p:nvPr/>
        </p:nvSpPr>
        <p:spPr bwMode="auto">
          <a:xfrm>
            <a:off x="914400" y="1143000"/>
            <a:ext cx="0" cy="1676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F454882-948D-4F2B-A93F-CB4CCCD0D799}"/>
              </a:ext>
            </a:extLst>
          </p:cNvPr>
          <p:cNvSpPr>
            <a:spLocks noGrp="1" noChangeArrowheads="1"/>
          </p:cNvSpPr>
          <p:nvPr>
            <p:ph type="title"/>
          </p:nvPr>
        </p:nvSpPr>
        <p:spPr>
          <a:xfrm>
            <a:off x="457200" y="274638"/>
            <a:ext cx="8229600" cy="792162"/>
          </a:xfrm>
        </p:spPr>
        <p:txBody>
          <a:bodyPr/>
          <a:lstStyle/>
          <a:p>
            <a:pPr eaLnBrk="1" hangingPunct="1"/>
            <a:r>
              <a:rPr lang="en-US" altLang="en-US" sz="4000" b="1" dirty="0">
                <a:solidFill>
                  <a:srgbClr val="00FF00"/>
                </a:solidFill>
              </a:rPr>
              <a:t>No Confidence Motion</a:t>
            </a:r>
          </a:p>
        </p:txBody>
      </p:sp>
      <p:sp>
        <p:nvSpPr>
          <p:cNvPr id="16387" name="Rectangle 3">
            <a:extLst>
              <a:ext uri="{FF2B5EF4-FFF2-40B4-BE49-F238E27FC236}">
                <a16:creationId xmlns:a16="http://schemas.microsoft.com/office/drawing/2014/main" id="{2B63D51C-6D98-4611-A6DC-D97FA0A34D8E}"/>
              </a:ext>
            </a:extLst>
          </p:cNvPr>
          <p:cNvSpPr>
            <a:spLocks noGrp="1" noChangeArrowheads="1"/>
          </p:cNvSpPr>
          <p:nvPr>
            <p:ph idx="1"/>
          </p:nvPr>
        </p:nvSpPr>
        <p:spPr>
          <a:xfrm>
            <a:off x="457200" y="1066800"/>
            <a:ext cx="8229600" cy="5257800"/>
          </a:xfrm>
        </p:spPr>
        <p:txBody>
          <a:bodyPr/>
          <a:lstStyle/>
          <a:p>
            <a:pPr eaLnBrk="1" hangingPunct="1">
              <a:spcBef>
                <a:spcPct val="0"/>
              </a:spcBef>
              <a:buFontTx/>
              <a:buNone/>
            </a:pPr>
            <a:endParaRPr lang="en-US" altLang="en-US" sz="1800"/>
          </a:p>
          <a:p>
            <a:pPr eaLnBrk="1" hangingPunct="1">
              <a:spcBef>
                <a:spcPct val="0"/>
              </a:spcBef>
              <a:buFontTx/>
              <a:buNone/>
            </a:pPr>
            <a:r>
              <a:rPr lang="en-US" altLang="en-US" sz="1800"/>
              <a:t>			</a:t>
            </a:r>
            <a:r>
              <a:rPr lang="en-US" altLang="en-US" sz="1600" b="1"/>
              <a:t>					PM and House</a:t>
            </a:r>
          </a:p>
          <a:p>
            <a:pPr eaLnBrk="1" hangingPunct="1">
              <a:spcBef>
                <a:spcPct val="0"/>
              </a:spcBef>
              <a:buFontTx/>
              <a:buNone/>
            </a:pPr>
            <a:r>
              <a:rPr lang="en-US" altLang="en-US" sz="1600" b="1"/>
              <a:t>								serve full term</a:t>
            </a:r>
          </a:p>
          <a:p>
            <a:pPr eaLnBrk="1" hangingPunct="1">
              <a:spcBef>
                <a:spcPct val="0"/>
              </a:spcBef>
              <a:buFontTx/>
              <a:buNone/>
            </a:pPr>
            <a:endParaRPr lang="en-US" altLang="en-US" sz="1600" b="1"/>
          </a:p>
          <a:p>
            <a:pPr eaLnBrk="1" hangingPunct="1">
              <a:spcBef>
                <a:spcPct val="0"/>
              </a:spcBef>
              <a:buFontTx/>
              <a:buNone/>
            </a:pPr>
            <a:r>
              <a:rPr lang="en-US" altLang="en-US" sz="1600" b="1"/>
              <a:t>			Party</a:t>
            </a:r>
          </a:p>
          <a:p>
            <a:pPr eaLnBrk="1" hangingPunct="1">
              <a:spcBef>
                <a:spcPct val="0"/>
              </a:spcBef>
              <a:buFontTx/>
              <a:buNone/>
            </a:pPr>
            <a:r>
              <a:rPr lang="en-US" altLang="en-US" sz="1600" b="1"/>
              <a:t>			wins</a:t>
            </a:r>
          </a:p>
          <a:p>
            <a:pPr eaLnBrk="1" hangingPunct="1">
              <a:spcBef>
                <a:spcPct val="0"/>
              </a:spcBef>
              <a:buFontTx/>
              <a:buNone/>
            </a:pPr>
            <a:r>
              <a:rPr lang="en-US" altLang="en-US" sz="1600" b="1"/>
              <a:t>			majority	         House	</a:t>
            </a:r>
            <a:r>
              <a:rPr lang="en-US" altLang="en-US" sz="1600" b="1">
                <a:solidFill>
                  <a:srgbClr val="00B0F0"/>
                </a:solidFill>
              </a:rPr>
              <a:t>PM dies or</a:t>
            </a:r>
          </a:p>
          <a:p>
            <a:pPr eaLnBrk="1" hangingPunct="1">
              <a:spcBef>
                <a:spcPct val="0"/>
              </a:spcBef>
              <a:buFontTx/>
              <a:buNone/>
            </a:pPr>
            <a:r>
              <a:rPr lang="en-US" altLang="en-US" sz="1600" b="1"/>
              <a:t>General 			         elects		</a:t>
            </a:r>
            <a:r>
              <a:rPr lang="en-US" altLang="en-US" sz="1600" b="1">
                <a:solidFill>
                  <a:srgbClr val="00B0F0"/>
                </a:solidFill>
              </a:rPr>
              <a:t>resigns</a:t>
            </a:r>
          </a:p>
          <a:p>
            <a:pPr eaLnBrk="1" hangingPunct="1">
              <a:spcBef>
                <a:spcPct val="0"/>
              </a:spcBef>
              <a:buFontTx/>
              <a:buNone/>
            </a:pPr>
            <a:r>
              <a:rPr lang="en-US" altLang="en-US" sz="1600" b="1"/>
              <a:t>election			         PM		</a:t>
            </a:r>
          </a:p>
          <a:p>
            <a:pPr eaLnBrk="1" hangingPunct="1">
              <a:spcBef>
                <a:spcPct val="0"/>
              </a:spcBef>
              <a:buFontTx/>
              <a:buNone/>
            </a:pPr>
            <a:r>
              <a:rPr lang="en-US" altLang="en-US" sz="1600" b="1"/>
              <a:t>of Lower</a:t>
            </a:r>
          </a:p>
          <a:p>
            <a:pPr eaLnBrk="1" hangingPunct="1">
              <a:spcBef>
                <a:spcPct val="0"/>
              </a:spcBef>
              <a:buFontTx/>
              <a:buNone/>
            </a:pPr>
            <a:r>
              <a:rPr lang="en-US" altLang="en-US" sz="1600" b="1"/>
              <a:t>House						</a:t>
            </a:r>
          </a:p>
          <a:p>
            <a:pPr eaLnBrk="1" hangingPunct="1">
              <a:spcBef>
                <a:spcPct val="0"/>
              </a:spcBef>
              <a:buFontTx/>
              <a:buNone/>
            </a:pPr>
            <a:r>
              <a:rPr lang="en-US" altLang="en-US" sz="1600" b="1"/>
              <a:t>			</a:t>
            </a:r>
            <a:r>
              <a:rPr lang="en-US" altLang="en-US" sz="1600" b="1">
                <a:solidFill>
                  <a:srgbClr val="FF0000"/>
                </a:solidFill>
              </a:rPr>
              <a:t>No party wins</a:t>
            </a:r>
            <a:r>
              <a:rPr lang="en-US" altLang="en-US" sz="1600" b="1"/>
              <a:t>			</a:t>
            </a:r>
            <a:r>
              <a:rPr lang="en-US" altLang="en-US" sz="1600" b="1">
                <a:solidFill>
                  <a:srgbClr val="00FF00"/>
                </a:solidFill>
              </a:rPr>
              <a:t>No Confidence </a:t>
            </a:r>
            <a:r>
              <a:rPr lang="en-US" altLang="en-US" sz="1600" b="1"/>
              <a:t>	</a:t>
            </a:r>
            <a:r>
              <a:rPr lang="en-US" altLang="en-US" sz="1600" b="1">
                <a:solidFill>
                  <a:srgbClr val="00FF00"/>
                </a:solidFill>
              </a:rPr>
              <a:t>fails</a:t>
            </a:r>
            <a:r>
              <a:rPr lang="en-US" altLang="en-US" sz="1600" b="1"/>
              <a:t>		</a:t>
            </a:r>
            <a:r>
              <a:rPr lang="en-US" altLang="en-US" sz="1600" b="1">
                <a:solidFill>
                  <a:srgbClr val="FF0000"/>
                </a:solidFill>
              </a:rPr>
              <a:t>majority</a:t>
            </a:r>
            <a:r>
              <a:rPr lang="en-US" altLang="en-US" sz="1600" b="1"/>
              <a:t>				</a:t>
            </a:r>
            <a:r>
              <a:rPr lang="en-US" altLang="en-US" sz="1600" b="1">
                <a:solidFill>
                  <a:srgbClr val="00FF00"/>
                </a:solidFill>
              </a:rPr>
              <a:t>motion</a:t>
            </a:r>
            <a:r>
              <a:rPr lang="en-US" altLang="en-US" sz="1600" b="1"/>
              <a:t>										</a:t>
            </a:r>
          </a:p>
          <a:p>
            <a:pPr eaLnBrk="1" hangingPunct="1">
              <a:spcBef>
                <a:spcPct val="0"/>
              </a:spcBef>
              <a:buFontTx/>
              <a:buNone/>
            </a:pPr>
            <a:r>
              <a:rPr lang="en-US" altLang="en-US" sz="1600" b="1"/>
              <a:t>									</a:t>
            </a:r>
            <a:r>
              <a:rPr lang="en-US" altLang="en-US" sz="1600" b="1">
                <a:solidFill>
                  <a:srgbClr val="00FF00"/>
                </a:solidFill>
              </a:rPr>
              <a:t>passes</a:t>
            </a:r>
          </a:p>
          <a:p>
            <a:pPr eaLnBrk="1" hangingPunct="1">
              <a:spcBef>
                <a:spcPct val="0"/>
              </a:spcBef>
              <a:buFontTx/>
              <a:buNone/>
            </a:pPr>
            <a:r>
              <a:rPr lang="en-US" altLang="en-US" sz="1600" b="1"/>
              <a:t>			</a:t>
            </a:r>
            <a:r>
              <a:rPr lang="en-US" altLang="en-US" sz="1600" b="1">
                <a:solidFill>
                  <a:srgbClr val="FF0000"/>
                </a:solidFill>
              </a:rPr>
              <a:t>Parties negotiate</a:t>
            </a:r>
            <a:r>
              <a:rPr lang="en-US" altLang="en-US" sz="1600" b="1"/>
              <a:t>			</a:t>
            </a:r>
          </a:p>
          <a:p>
            <a:pPr eaLnBrk="1" hangingPunct="1">
              <a:spcBef>
                <a:spcPct val="0"/>
              </a:spcBef>
              <a:buFontTx/>
              <a:buNone/>
            </a:pPr>
            <a:r>
              <a:rPr lang="en-US" altLang="en-US" sz="1600" b="1"/>
              <a:t>			</a:t>
            </a:r>
            <a:r>
              <a:rPr lang="en-US" altLang="en-US" sz="1600" b="1">
                <a:solidFill>
                  <a:srgbClr val="FF0000"/>
                </a:solidFill>
              </a:rPr>
              <a:t>to form coalition</a:t>
            </a:r>
            <a:r>
              <a:rPr lang="en-US" altLang="en-US" sz="1600" b="1"/>
              <a:t>							</a:t>
            </a:r>
            <a:r>
              <a:rPr lang="en-US" altLang="en-US" sz="1600" b="1">
                <a:solidFill>
                  <a:srgbClr val="FF0000"/>
                </a:solidFill>
              </a:rPr>
              <a:t>(50% of seats, plus one)</a:t>
            </a:r>
          </a:p>
        </p:txBody>
      </p:sp>
      <p:sp>
        <p:nvSpPr>
          <p:cNvPr id="16388" name="Line 4">
            <a:extLst>
              <a:ext uri="{FF2B5EF4-FFF2-40B4-BE49-F238E27FC236}">
                <a16:creationId xmlns:a16="http://schemas.microsoft.com/office/drawing/2014/main" id="{D5484F42-0E92-4BF5-8972-659F5BFC7547}"/>
              </a:ext>
            </a:extLst>
          </p:cNvPr>
          <p:cNvSpPr>
            <a:spLocks noChangeShapeType="1"/>
          </p:cNvSpPr>
          <p:nvPr/>
        </p:nvSpPr>
        <p:spPr bwMode="auto">
          <a:xfrm flipV="1">
            <a:off x="1371600" y="25908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Line 5">
            <a:extLst>
              <a:ext uri="{FF2B5EF4-FFF2-40B4-BE49-F238E27FC236}">
                <a16:creationId xmlns:a16="http://schemas.microsoft.com/office/drawing/2014/main" id="{FACA1E18-0F6A-4498-9DA7-4485138D0F6E}"/>
              </a:ext>
            </a:extLst>
          </p:cNvPr>
          <p:cNvSpPr>
            <a:spLocks noChangeShapeType="1"/>
          </p:cNvSpPr>
          <p:nvPr/>
        </p:nvSpPr>
        <p:spPr bwMode="auto">
          <a:xfrm>
            <a:off x="1371600" y="3276600"/>
            <a:ext cx="8382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0" name="Line 6">
            <a:extLst>
              <a:ext uri="{FF2B5EF4-FFF2-40B4-BE49-F238E27FC236}">
                <a16:creationId xmlns:a16="http://schemas.microsoft.com/office/drawing/2014/main" id="{E525EB9D-6D95-41D7-A994-DB7AF094170F}"/>
              </a:ext>
            </a:extLst>
          </p:cNvPr>
          <p:cNvSpPr>
            <a:spLocks noChangeShapeType="1"/>
          </p:cNvSpPr>
          <p:nvPr/>
        </p:nvSpPr>
        <p:spPr bwMode="auto">
          <a:xfrm>
            <a:off x="2743200" y="4343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1" name="Line 7">
            <a:extLst>
              <a:ext uri="{FF2B5EF4-FFF2-40B4-BE49-F238E27FC236}">
                <a16:creationId xmlns:a16="http://schemas.microsoft.com/office/drawing/2014/main" id="{E5494898-456B-4C2A-9FDA-38A705DE339A}"/>
              </a:ext>
            </a:extLst>
          </p:cNvPr>
          <p:cNvSpPr>
            <a:spLocks noChangeShapeType="1"/>
          </p:cNvSpPr>
          <p:nvPr/>
        </p:nvSpPr>
        <p:spPr bwMode="auto">
          <a:xfrm>
            <a:off x="2971800" y="2438400"/>
            <a:ext cx="685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Line 8">
            <a:extLst>
              <a:ext uri="{FF2B5EF4-FFF2-40B4-BE49-F238E27FC236}">
                <a16:creationId xmlns:a16="http://schemas.microsoft.com/office/drawing/2014/main" id="{DE303D34-B30E-4F39-BF35-7AD8426A1165}"/>
              </a:ext>
            </a:extLst>
          </p:cNvPr>
          <p:cNvSpPr>
            <a:spLocks noChangeShapeType="1"/>
          </p:cNvSpPr>
          <p:nvPr/>
        </p:nvSpPr>
        <p:spPr bwMode="auto">
          <a:xfrm flipV="1">
            <a:off x="3810000" y="3429000"/>
            <a:ext cx="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3" name="Line 9">
            <a:extLst>
              <a:ext uri="{FF2B5EF4-FFF2-40B4-BE49-F238E27FC236}">
                <a16:creationId xmlns:a16="http://schemas.microsoft.com/office/drawing/2014/main" id="{A6608079-CDEF-49A2-B7A1-B5ABA570E996}"/>
              </a:ext>
            </a:extLst>
          </p:cNvPr>
          <p:cNvSpPr>
            <a:spLocks noChangeShapeType="1"/>
          </p:cNvSpPr>
          <p:nvPr/>
        </p:nvSpPr>
        <p:spPr bwMode="auto">
          <a:xfrm flipV="1">
            <a:off x="3962400" y="1524000"/>
            <a:ext cx="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10">
            <a:extLst>
              <a:ext uri="{FF2B5EF4-FFF2-40B4-BE49-F238E27FC236}">
                <a16:creationId xmlns:a16="http://schemas.microsoft.com/office/drawing/2014/main" id="{51195C45-5934-4EB9-9FBA-6B2C672E7C84}"/>
              </a:ext>
            </a:extLst>
          </p:cNvPr>
          <p:cNvSpPr>
            <a:spLocks noChangeShapeType="1"/>
          </p:cNvSpPr>
          <p:nvPr/>
        </p:nvSpPr>
        <p:spPr bwMode="auto">
          <a:xfrm>
            <a:off x="3962400" y="1524000"/>
            <a:ext cx="2895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5" name="Line 11">
            <a:extLst>
              <a:ext uri="{FF2B5EF4-FFF2-40B4-BE49-F238E27FC236}">
                <a16:creationId xmlns:a16="http://schemas.microsoft.com/office/drawing/2014/main" id="{F91A0F3F-B413-463F-91D3-EC63328C50D2}"/>
              </a:ext>
            </a:extLst>
          </p:cNvPr>
          <p:cNvSpPr>
            <a:spLocks noChangeShapeType="1"/>
          </p:cNvSpPr>
          <p:nvPr/>
        </p:nvSpPr>
        <p:spPr bwMode="auto">
          <a:xfrm flipV="1">
            <a:off x="5486400" y="2209800"/>
            <a:ext cx="0" cy="38100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Line 12">
            <a:extLst>
              <a:ext uri="{FF2B5EF4-FFF2-40B4-BE49-F238E27FC236}">
                <a16:creationId xmlns:a16="http://schemas.microsoft.com/office/drawing/2014/main" id="{2772214C-26F6-4EA2-A6FC-6263021AFE6F}"/>
              </a:ext>
            </a:extLst>
          </p:cNvPr>
          <p:cNvSpPr>
            <a:spLocks noChangeShapeType="1"/>
          </p:cNvSpPr>
          <p:nvPr/>
        </p:nvSpPr>
        <p:spPr bwMode="auto">
          <a:xfrm>
            <a:off x="4191000" y="2209800"/>
            <a:ext cx="0" cy="45720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7" name="Line 13">
            <a:extLst>
              <a:ext uri="{FF2B5EF4-FFF2-40B4-BE49-F238E27FC236}">
                <a16:creationId xmlns:a16="http://schemas.microsoft.com/office/drawing/2014/main" id="{6174D472-5A6A-4643-B64B-1B4882A3F100}"/>
              </a:ext>
            </a:extLst>
          </p:cNvPr>
          <p:cNvSpPr>
            <a:spLocks noChangeShapeType="1"/>
          </p:cNvSpPr>
          <p:nvPr/>
        </p:nvSpPr>
        <p:spPr bwMode="auto">
          <a:xfrm flipV="1">
            <a:off x="8001000" y="1981200"/>
            <a:ext cx="0" cy="17526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8" name="Line 14">
            <a:extLst>
              <a:ext uri="{FF2B5EF4-FFF2-40B4-BE49-F238E27FC236}">
                <a16:creationId xmlns:a16="http://schemas.microsoft.com/office/drawing/2014/main" id="{47B862B7-DBCC-43AF-87A4-5FCDF0FA5972}"/>
              </a:ext>
            </a:extLst>
          </p:cNvPr>
          <p:cNvSpPr>
            <a:spLocks noChangeShapeType="1"/>
          </p:cNvSpPr>
          <p:nvPr/>
        </p:nvSpPr>
        <p:spPr bwMode="auto">
          <a:xfrm>
            <a:off x="6858000" y="4267200"/>
            <a:ext cx="914400" cy="4572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Line 18">
            <a:extLst>
              <a:ext uri="{FF2B5EF4-FFF2-40B4-BE49-F238E27FC236}">
                <a16:creationId xmlns:a16="http://schemas.microsoft.com/office/drawing/2014/main" id="{DA42BFC9-B16F-49E6-A3E1-3C1A0130FC1F}"/>
              </a:ext>
            </a:extLst>
          </p:cNvPr>
          <p:cNvSpPr>
            <a:spLocks noChangeShapeType="1"/>
          </p:cNvSpPr>
          <p:nvPr/>
        </p:nvSpPr>
        <p:spPr bwMode="auto">
          <a:xfrm>
            <a:off x="8153400" y="4876800"/>
            <a:ext cx="0" cy="12954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0" name="Line 19">
            <a:extLst>
              <a:ext uri="{FF2B5EF4-FFF2-40B4-BE49-F238E27FC236}">
                <a16:creationId xmlns:a16="http://schemas.microsoft.com/office/drawing/2014/main" id="{92091B80-982B-4661-AEBB-AC05237EDB28}"/>
              </a:ext>
            </a:extLst>
          </p:cNvPr>
          <p:cNvSpPr>
            <a:spLocks noChangeShapeType="1"/>
          </p:cNvSpPr>
          <p:nvPr/>
        </p:nvSpPr>
        <p:spPr bwMode="auto">
          <a:xfrm flipH="1">
            <a:off x="685800" y="6172200"/>
            <a:ext cx="7467600" cy="0"/>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1" name="Line 20">
            <a:extLst>
              <a:ext uri="{FF2B5EF4-FFF2-40B4-BE49-F238E27FC236}">
                <a16:creationId xmlns:a16="http://schemas.microsoft.com/office/drawing/2014/main" id="{9BC2FAA4-26BA-4415-8E6C-2867E3BC4EB2}"/>
              </a:ext>
            </a:extLst>
          </p:cNvPr>
          <p:cNvSpPr>
            <a:spLocks noChangeShapeType="1"/>
          </p:cNvSpPr>
          <p:nvPr/>
        </p:nvSpPr>
        <p:spPr bwMode="auto">
          <a:xfrm flipV="1">
            <a:off x="685800" y="3962400"/>
            <a:ext cx="0" cy="22098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2" name="Line 21">
            <a:extLst>
              <a:ext uri="{FF2B5EF4-FFF2-40B4-BE49-F238E27FC236}">
                <a16:creationId xmlns:a16="http://schemas.microsoft.com/office/drawing/2014/main" id="{DEFC057D-BF31-4FFA-AD56-A98F372BED73}"/>
              </a:ext>
            </a:extLst>
          </p:cNvPr>
          <p:cNvSpPr>
            <a:spLocks noChangeShapeType="1"/>
          </p:cNvSpPr>
          <p:nvPr/>
        </p:nvSpPr>
        <p:spPr bwMode="auto">
          <a:xfrm>
            <a:off x="7543800" y="4038600"/>
            <a:ext cx="22860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Line 22">
            <a:extLst>
              <a:ext uri="{FF2B5EF4-FFF2-40B4-BE49-F238E27FC236}">
                <a16:creationId xmlns:a16="http://schemas.microsoft.com/office/drawing/2014/main" id="{1C4FE996-B383-43EC-A9E7-128D1A08674E}"/>
              </a:ext>
            </a:extLst>
          </p:cNvPr>
          <p:cNvSpPr>
            <a:spLocks noChangeShapeType="1"/>
          </p:cNvSpPr>
          <p:nvPr/>
        </p:nvSpPr>
        <p:spPr bwMode="auto">
          <a:xfrm>
            <a:off x="4343400" y="2895600"/>
            <a:ext cx="685800" cy="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4" name="Line 23">
            <a:extLst>
              <a:ext uri="{FF2B5EF4-FFF2-40B4-BE49-F238E27FC236}">
                <a16:creationId xmlns:a16="http://schemas.microsoft.com/office/drawing/2014/main" id="{A3FD0FC9-26CA-434E-B225-E90C7B856492}"/>
              </a:ext>
            </a:extLst>
          </p:cNvPr>
          <p:cNvSpPr>
            <a:spLocks noChangeShapeType="1"/>
          </p:cNvSpPr>
          <p:nvPr/>
        </p:nvSpPr>
        <p:spPr bwMode="auto">
          <a:xfrm flipH="1">
            <a:off x="4191000" y="2209800"/>
            <a:ext cx="12954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5" name="Line 25">
            <a:extLst>
              <a:ext uri="{FF2B5EF4-FFF2-40B4-BE49-F238E27FC236}">
                <a16:creationId xmlns:a16="http://schemas.microsoft.com/office/drawing/2014/main" id="{E56EB80C-4AF9-4F28-A515-EDE44673E69C}"/>
              </a:ext>
            </a:extLst>
          </p:cNvPr>
          <p:cNvSpPr>
            <a:spLocks noChangeShapeType="1"/>
          </p:cNvSpPr>
          <p:nvPr/>
        </p:nvSpPr>
        <p:spPr bwMode="auto">
          <a:xfrm>
            <a:off x="4419600" y="3276600"/>
            <a:ext cx="1447800" cy="7620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6" name="Line 26">
            <a:extLst>
              <a:ext uri="{FF2B5EF4-FFF2-40B4-BE49-F238E27FC236}">
                <a16:creationId xmlns:a16="http://schemas.microsoft.com/office/drawing/2014/main" id="{63800DA0-5A50-495A-B470-2FC8C836FFCD}"/>
              </a:ext>
            </a:extLst>
          </p:cNvPr>
          <p:cNvSpPr>
            <a:spLocks noChangeShapeType="1"/>
          </p:cNvSpPr>
          <p:nvPr/>
        </p:nvSpPr>
        <p:spPr bwMode="auto">
          <a:xfrm flipV="1">
            <a:off x="7543800" y="1143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7" name="Line 27">
            <a:extLst>
              <a:ext uri="{FF2B5EF4-FFF2-40B4-BE49-F238E27FC236}">
                <a16:creationId xmlns:a16="http://schemas.microsoft.com/office/drawing/2014/main" id="{ABEB67DE-08BA-4146-9EA5-84757DB695FF}"/>
              </a:ext>
            </a:extLst>
          </p:cNvPr>
          <p:cNvSpPr>
            <a:spLocks noChangeShapeType="1"/>
          </p:cNvSpPr>
          <p:nvPr/>
        </p:nvSpPr>
        <p:spPr bwMode="auto">
          <a:xfrm flipH="1">
            <a:off x="914400" y="1143000"/>
            <a:ext cx="6629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8" name="Line 28">
            <a:extLst>
              <a:ext uri="{FF2B5EF4-FFF2-40B4-BE49-F238E27FC236}">
                <a16:creationId xmlns:a16="http://schemas.microsoft.com/office/drawing/2014/main" id="{E52CAF6C-20D6-4F7E-8332-D7EF9456A84E}"/>
              </a:ext>
            </a:extLst>
          </p:cNvPr>
          <p:cNvSpPr>
            <a:spLocks noChangeShapeType="1"/>
          </p:cNvSpPr>
          <p:nvPr/>
        </p:nvSpPr>
        <p:spPr bwMode="auto">
          <a:xfrm>
            <a:off x="914400" y="1143000"/>
            <a:ext cx="0" cy="1676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4098" name="Rectangle 15">
            <a:extLst>
              <a:ext uri="{FF2B5EF4-FFF2-40B4-BE49-F238E27FC236}">
                <a16:creationId xmlns:a16="http://schemas.microsoft.com/office/drawing/2014/main" id="{66343D81-E272-491E-A3AC-512D5BC4C842}"/>
              </a:ext>
            </a:extLst>
          </p:cNvPr>
          <p:cNvSpPr>
            <a:spLocks noGrp="1"/>
          </p:cNvSpPr>
          <p:nvPr>
            <p:ph type="title"/>
          </p:nvPr>
        </p:nvSpPr>
        <p:spPr>
          <a:xfrm>
            <a:off x="457200" y="228600"/>
            <a:ext cx="8229600" cy="1189038"/>
          </a:xfrm>
        </p:spPr>
        <p:txBody>
          <a:bodyPr/>
          <a:lstStyle/>
          <a:p>
            <a:pPr marL="342900" indent="-342900" eaLnBrk="1" hangingPunct="1"/>
            <a:r>
              <a:rPr lang="en-US" altLang="en-US" sz="4000" b="1"/>
              <a:t/>
            </a:r>
            <a:br>
              <a:rPr lang="en-US" altLang="en-US" sz="4000" b="1"/>
            </a:br>
            <a:r>
              <a:rPr lang="en-US" altLang="en-US" sz="2800" b="1"/>
              <a:t>War Crimes Tribunal </a:t>
            </a:r>
            <a:br>
              <a:rPr lang="en-US" altLang="en-US" sz="2800" b="1"/>
            </a:br>
            <a:r>
              <a:rPr lang="en-US" altLang="en-US" sz="2800"/>
              <a:t>International Military Tribunal for the Far East</a:t>
            </a:r>
            <a:r>
              <a:rPr lang="en-US" altLang="en-US" sz="2400" b="1" i="1"/>
              <a:t>	</a:t>
            </a:r>
            <a:br>
              <a:rPr lang="en-US" altLang="en-US" sz="2400" b="1" i="1"/>
            </a:br>
            <a:endParaRPr lang="en-US" altLang="en-US" b="1"/>
          </a:p>
        </p:txBody>
      </p:sp>
      <p:sp>
        <p:nvSpPr>
          <p:cNvPr id="4099" name="Rectangle 8">
            <a:extLst>
              <a:ext uri="{FF2B5EF4-FFF2-40B4-BE49-F238E27FC236}">
                <a16:creationId xmlns:a16="http://schemas.microsoft.com/office/drawing/2014/main" id="{CB8F4B44-9CE8-4C78-8590-F569ED5CCCED}"/>
              </a:ext>
            </a:extLst>
          </p:cNvPr>
          <p:cNvSpPr>
            <a:spLocks noGrp="1"/>
          </p:cNvSpPr>
          <p:nvPr>
            <p:ph type="body" idx="1"/>
          </p:nvPr>
        </p:nvSpPr>
        <p:spPr/>
        <p:txBody>
          <a:bodyPr/>
          <a:lstStyle/>
          <a:p>
            <a:pPr eaLnBrk="1" hangingPunct="1"/>
            <a:r>
              <a:rPr lang="en-US" altLang="en-US" i="1"/>
              <a:t>Justices for IMTFE	</a:t>
            </a:r>
            <a:endParaRPr lang="en-US" altLang="en-US"/>
          </a:p>
        </p:txBody>
      </p:sp>
      <p:pic>
        <p:nvPicPr>
          <p:cNvPr id="4100" name="Picture 9" descr="archive013">
            <a:extLst>
              <a:ext uri="{FF2B5EF4-FFF2-40B4-BE49-F238E27FC236}">
                <a16:creationId xmlns:a16="http://schemas.microsoft.com/office/drawing/2014/main" id="{64AC8210-F24E-4466-827F-C5003230C86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 y="2438400"/>
            <a:ext cx="4264025" cy="3124200"/>
          </a:xfrm>
          <a:noFill/>
        </p:spPr>
      </p:pic>
      <p:sp>
        <p:nvSpPr>
          <p:cNvPr id="4101" name="Text Placeholder 1">
            <a:extLst>
              <a:ext uri="{FF2B5EF4-FFF2-40B4-BE49-F238E27FC236}">
                <a16:creationId xmlns:a16="http://schemas.microsoft.com/office/drawing/2014/main" id="{53E291DB-B1F6-4291-B355-43CBCB86EF90}"/>
              </a:ext>
            </a:extLst>
          </p:cNvPr>
          <p:cNvSpPr>
            <a:spLocks noGrp="1"/>
          </p:cNvSpPr>
          <p:nvPr>
            <p:ph type="body" sz="quarter" idx="3"/>
          </p:nvPr>
        </p:nvSpPr>
        <p:spPr/>
        <p:txBody>
          <a:bodyPr/>
          <a:lstStyle/>
          <a:p>
            <a:r>
              <a:rPr lang="en-US" altLang="en-US" i="1"/>
              <a:t>       Former PM Tojo on trial</a:t>
            </a:r>
            <a:endParaRPr lang="en-US" altLang="en-US"/>
          </a:p>
        </p:txBody>
      </p:sp>
      <p:pic>
        <p:nvPicPr>
          <p:cNvPr id="4102" name="Picture 12" descr="xin_400702281403218092217">
            <a:extLst>
              <a:ext uri="{FF2B5EF4-FFF2-40B4-BE49-F238E27FC236}">
                <a16:creationId xmlns:a16="http://schemas.microsoft.com/office/drawing/2014/main" id="{35AA353E-78A6-472E-BE18-6B9C95241B83}"/>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638800" y="2514600"/>
            <a:ext cx="2287588" cy="2971800"/>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4F71646-5313-4748-99CB-A7252E24225F}"/>
              </a:ext>
            </a:extLst>
          </p:cNvPr>
          <p:cNvSpPr>
            <a:spLocks noGrp="1" noChangeArrowheads="1"/>
          </p:cNvSpPr>
          <p:nvPr>
            <p:ph type="title"/>
          </p:nvPr>
        </p:nvSpPr>
        <p:spPr>
          <a:xfrm>
            <a:off x="457200" y="274638"/>
            <a:ext cx="8229600" cy="792162"/>
          </a:xfrm>
        </p:spPr>
        <p:txBody>
          <a:bodyPr/>
          <a:lstStyle/>
          <a:p>
            <a:pPr eaLnBrk="1" hangingPunct="1"/>
            <a:r>
              <a:rPr lang="en-US" altLang="en-US" sz="4000" b="1">
                <a:solidFill>
                  <a:srgbClr val="FF9900"/>
                </a:solidFill>
              </a:rPr>
              <a:t>PM Dissolves Lower House</a:t>
            </a:r>
          </a:p>
        </p:txBody>
      </p:sp>
      <p:sp>
        <p:nvSpPr>
          <p:cNvPr id="18435" name="Rectangle 3">
            <a:extLst>
              <a:ext uri="{FF2B5EF4-FFF2-40B4-BE49-F238E27FC236}">
                <a16:creationId xmlns:a16="http://schemas.microsoft.com/office/drawing/2014/main" id="{F7FE9D7D-B0CA-4C70-8C65-F13A9AF003A7}"/>
              </a:ext>
            </a:extLst>
          </p:cNvPr>
          <p:cNvSpPr>
            <a:spLocks noGrp="1" noChangeArrowheads="1"/>
          </p:cNvSpPr>
          <p:nvPr>
            <p:ph idx="1"/>
          </p:nvPr>
        </p:nvSpPr>
        <p:spPr>
          <a:xfrm>
            <a:off x="457200" y="990600"/>
            <a:ext cx="8229600" cy="5334000"/>
          </a:xfrm>
        </p:spPr>
        <p:txBody>
          <a:bodyPr/>
          <a:lstStyle/>
          <a:p>
            <a:pPr eaLnBrk="1" hangingPunct="1">
              <a:spcBef>
                <a:spcPct val="0"/>
              </a:spcBef>
              <a:buFontTx/>
              <a:buNone/>
            </a:pPr>
            <a:endParaRPr lang="en-US" altLang="en-US" sz="1800"/>
          </a:p>
          <a:p>
            <a:pPr eaLnBrk="1" hangingPunct="1">
              <a:spcBef>
                <a:spcPct val="0"/>
              </a:spcBef>
              <a:buFontTx/>
              <a:buNone/>
            </a:pPr>
            <a:r>
              <a:rPr lang="en-US" altLang="en-US" sz="1800"/>
              <a:t>			</a:t>
            </a:r>
            <a:r>
              <a:rPr lang="en-US" altLang="en-US" sz="1600" b="1"/>
              <a:t>					PM and House</a:t>
            </a:r>
          </a:p>
          <a:p>
            <a:pPr eaLnBrk="1" hangingPunct="1">
              <a:spcBef>
                <a:spcPct val="0"/>
              </a:spcBef>
              <a:buFontTx/>
              <a:buNone/>
            </a:pPr>
            <a:r>
              <a:rPr lang="en-US" altLang="en-US" sz="1600" b="1"/>
              <a:t>								serve full term</a:t>
            </a:r>
          </a:p>
          <a:p>
            <a:pPr eaLnBrk="1" hangingPunct="1">
              <a:spcBef>
                <a:spcPct val="0"/>
              </a:spcBef>
              <a:buFontTx/>
              <a:buNone/>
            </a:pPr>
            <a:endParaRPr lang="en-US" altLang="en-US" sz="1600" b="1"/>
          </a:p>
          <a:p>
            <a:pPr eaLnBrk="1" hangingPunct="1">
              <a:spcBef>
                <a:spcPct val="0"/>
              </a:spcBef>
              <a:buFontTx/>
              <a:buNone/>
            </a:pPr>
            <a:r>
              <a:rPr lang="en-US" altLang="en-US" sz="1600" b="1"/>
              <a:t>			Party</a:t>
            </a:r>
          </a:p>
          <a:p>
            <a:pPr eaLnBrk="1" hangingPunct="1">
              <a:spcBef>
                <a:spcPct val="0"/>
              </a:spcBef>
              <a:buFontTx/>
              <a:buNone/>
            </a:pPr>
            <a:r>
              <a:rPr lang="en-US" altLang="en-US" sz="1600" b="1"/>
              <a:t>			wins</a:t>
            </a:r>
          </a:p>
          <a:p>
            <a:pPr eaLnBrk="1" hangingPunct="1">
              <a:spcBef>
                <a:spcPct val="0"/>
              </a:spcBef>
              <a:buFontTx/>
              <a:buNone/>
            </a:pPr>
            <a:r>
              <a:rPr lang="en-US" altLang="en-US" sz="1600" b="1"/>
              <a:t>			majority	         House	</a:t>
            </a:r>
            <a:r>
              <a:rPr lang="en-US" altLang="en-US" sz="1600" b="1">
                <a:solidFill>
                  <a:srgbClr val="00B0F0"/>
                </a:solidFill>
              </a:rPr>
              <a:t>PM dies or</a:t>
            </a:r>
          </a:p>
          <a:p>
            <a:pPr eaLnBrk="1" hangingPunct="1">
              <a:spcBef>
                <a:spcPct val="0"/>
              </a:spcBef>
              <a:buFontTx/>
              <a:buNone/>
            </a:pPr>
            <a:r>
              <a:rPr lang="en-US" altLang="en-US" sz="1600" b="1"/>
              <a:t>General 			         elects		</a:t>
            </a:r>
            <a:r>
              <a:rPr lang="en-US" altLang="en-US" sz="1600" b="1">
                <a:solidFill>
                  <a:srgbClr val="00B0F0"/>
                </a:solidFill>
              </a:rPr>
              <a:t>resigns</a:t>
            </a:r>
          </a:p>
          <a:p>
            <a:pPr eaLnBrk="1" hangingPunct="1">
              <a:spcBef>
                <a:spcPct val="0"/>
              </a:spcBef>
              <a:buFontTx/>
              <a:buNone/>
            </a:pPr>
            <a:r>
              <a:rPr lang="en-US" altLang="en-US" sz="1600" b="1"/>
              <a:t>election			         PM		</a:t>
            </a:r>
          </a:p>
          <a:p>
            <a:pPr eaLnBrk="1" hangingPunct="1">
              <a:spcBef>
                <a:spcPct val="0"/>
              </a:spcBef>
              <a:buFontTx/>
              <a:buNone/>
            </a:pPr>
            <a:r>
              <a:rPr lang="en-US" altLang="en-US" sz="1600" b="1"/>
              <a:t>of Lower</a:t>
            </a:r>
          </a:p>
          <a:p>
            <a:pPr eaLnBrk="1" hangingPunct="1">
              <a:spcBef>
                <a:spcPct val="0"/>
              </a:spcBef>
              <a:buFontTx/>
              <a:buNone/>
            </a:pPr>
            <a:r>
              <a:rPr lang="en-US" altLang="en-US" sz="1600" b="1"/>
              <a:t>House						</a:t>
            </a:r>
          </a:p>
          <a:p>
            <a:pPr eaLnBrk="1" hangingPunct="1">
              <a:spcBef>
                <a:spcPct val="0"/>
              </a:spcBef>
              <a:buFontTx/>
              <a:buNone/>
            </a:pPr>
            <a:r>
              <a:rPr lang="en-US" altLang="en-US" sz="1600" b="1"/>
              <a:t>			</a:t>
            </a:r>
            <a:r>
              <a:rPr lang="en-US" altLang="en-US" sz="1600" b="1">
                <a:solidFill>
                  <a:srgbClr val="FF0000"/>
                </a:solidFill>
              </a:rPr>
              <a:t>No party wins</a:t>
            </a:r>
            <a:r>
              <a:rPr lang="en-US" altLang="en-US" sz="1600" b="1"/>
              <a:t>			</a:t>
            </a:r>
            <a:r>
              <a:rPr lang="en-US" altLang="en-US" sz="1600" b="1">
                <a:solidFill>
                  <a:srgbClr val="00FF00"/>
                </a:solidFill>
              </a:rPr>
              <a:t>No Confidence </a:t>
            </a:r>
            <a:r>
              <a:rPr lang="en-US" altLang="en-US" sz="1600" b="1"/>
              <a:t>	</a:t>
            </a:r>
            <a:r>
              <a:rPr lang="en-US" altLang="en-US" sz="1600" b="1">
                <a:solidFill>
                  <a:srgbClr val="00FF00"/>
                </a:solidFill>
              </a:rPr>
              <a:t>fails</a:t>
            </a:r>
            <a:r>
              <a:rPr lang="en-US" altLang="en-US" sz="1600" b="1"/>
              <a:t>		</a:t>
            </a:r>
            <a:r>
              <a:rPr lang="en-US" altLang="en-US" sz="1600" b="1">
                <a:solidFill>
                  <a:srgbClr val="FF0000"/>
                </a:solidFill>
              </a:rPr>
              <a:t>majority</a:t>
            </a:r>
            <a:r>
              <a:rPr lang="en-US" altLang="en-US" sz="1600" b="1"/>
              <a:t>				</a:t>
            </a:r>
            <a:r>
              <a:rPr lang="en-US" altLang="en-US" sz="1600" b="1">
                <a:solidFill>
                  <a:srgbClr val="00FF00"/>
                </a:solidFill>
              </a:rPr>
              <a:t>motion</a:t>
            </a:r>
            <a:r>
              <a:rPr lang="en-US" altLang="en-US" sz="1600" b="1"/>
              <a:t>										</a:t>
            </a:r>
          </a:p>
          <a:p>
            <a:pPr eaLnBrk="1" hangingPunct="1">
              <a:spcBef>
                <a:spcPct val="0"/>
              </a:spcBef>
              <a:buFontTx/>
              <a:buNone/>
            </a:pPr>
            <a:r>
              <a:rPr lang="en-US" altLang="en-US" sz="1600" b="1"/>
              <a:t>									</a:t>
            </a:r>
            <a:r>
              <a:rPr lang="en-US" altLang="en-US" sz="1600" b="1">
                <a:solidFill>
                  <a:srgbClr val="00FF00"/>
                </a:solidFill>
              </a:rPr>
              <a:t>passes</a:t>
            </a:r>
          </a:p>
          <a:p>
            <a:pPr eaLnBrk="1" hangingPunct="1">
              <a:spcBef>
                <a:spcPct val="0"/>
              </a:spcBef>
              <a:buFontTx/>
              <a:buNone/>
            </a:pPr>
            <a:r>
              <a:rPr lang="en-US" altLang="en-US" sz="1600" b="1"/>
              <a:t>			</a:t>
            </a:r>
            <a:r>
              <a:rPr lang="en-US" altLang="en-US" sz="1600" b="1">
                <a:solidFill>
                  <a:srgbClr val="FF0000"/>
                </a:solidFill>
              </a:rPr>
              <a:t>Parties negotiate</a:t>
            </a:r>
            <a:r>
              <a:rPr lang="en-US" altLang="en-US" sz="1600" b="1"/>
              <a:t>		</a:t>
            </a:r>
            <a:r>
              <a:rPr lang="en-US" altLang="en-US" sz="1600" b="1">
                <a:solidFill>
                  <a:srgbClr val="FF9900"/>
                </a:solidFill>
              </a:rPr>
              <a:t>PM dissolves</a:t>
            </a:r>
            <a:r>
              <a:rPr lang="en-US" altLang="en-US" sz="1600" b="1"/>
              <a:t>	</a:t>
            </a:r>
          </a:p>
          <a:p>
            <a:pPr eaLnBrk="1" hangingPunct="1">
              <a:spcBef>
                <a:spcPct val="0"/>
              </a:spcBef>
              <a:buFontTx/>
              <a:buNone/>
            </a:pPr>
            <a:r>
              <a:rPr lang="en-US" altLang="en-US" sz="1600" b="1"/>
              <a:t>			</a:t>
            </a:r>
            <a:r>
              <a:rPr lang="en-US" altLang="en-US" sz="1600" b="1">
                <a:solidFill>
                  <a:srgbClr val="FF0000"/>
                </a:solidFill>
              </a:rPr>
              <a:t>to form coalition</a:t>
            </a:r>
            <a:r>
              <a:rPr lang="en-US" altLang="en-US" sz="1600" b="1"/>
              <a:t>		</a:t>
            </a:r>
            <a:r>
              <a:rPr lang="en-US" altLang="en-US" sz="1600" b="1">
                <a:solidFill>
                  <a:srgbClr val="FF9900"/>
                </a:solidFill>
              </a:rPr>
              <a:t>House</a:t>
            </a:r>
          </a:p>
          <a:p>
            <a:pPr eaLnBrk="1" hangingPunct="1">
              <a:spcBef>
                <a:spcPct val="0"/>
              </a:spcBef>
              <a:buFontTx/>
              <a:buNone/>
            </a:pPr>
            <a:r>
              <a:rPr lang="en-US" altLang="en-US" sz="1600" b="1"/>
              <a:t>			</a:t>
            </a:r>
            <a:r>
              <a:rPr lang="en-US" altLang="en-US" sz="1600" b="1">
                <a:solidFill>
                  <a:srgbClr val="FF0000"/>
                </a:solidFill>
              </a:rPr>
              <a:t>(50% of seats, plus one)</a:t>
            </a:r>
          </a:p>
        </p:txBody>
      </p:sp>
      <p:sp>
        <p:nvSpPr>
          <p:cNvPr id="18436" name="Line 4">
            <a:extLst>
              <a:ext uri="{FF2B5EF4-FFF2-40B4-BE49-F238E27FC236}">
                <a16:creationId xmlns:a16="http://schemas.microsoft.com/office/drawing/2014/main" id="{37868D77-2193-4098-B3AF-B0F2A5305942}"/>
              </a:ext>
            </a:extLst>
          </p:cNvPr>
          <p:cNvSpPr>
            <a:spLocks noChangeShapeType="1"/>
          </p:cNvSpPr>
          <p:nvPr/>
        </p:nvSpPr>
        <p:spPr bwMode="auto">
          <a:xfrm flipV="1">
            <a:off x="1371600" y="25908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7" name="Line 5">
            <a:extLst>
              <a:ext uri="{FF2B5EF4-FFF2-40B4-BE49-F238E27FC236}">
                <a16:creationId xmlns:a16="http://schemas.microsoft.com/office/drawing/2014/main" id="{016D0AB7-F7B9-4F5A-AD0E-9DB7D66F0C2D}"/>
              </a:ext>
            </a:extLst>
          </p:cNvPr>
          <p:cNvSpPr>
            <a:spLocks noChangeShapeType="1"/>
          </p:cNvSpPr>
          <p:nvPr/>
        </p:nvSpPr>
        <p:spPr bwMode="auto">
          <a:xfrm>
            <a:off x="1371600" y="3276600"/>
            <a:ext cx="8382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Line 6">
            <a:extLst>
              <a:ext uri="{FF2B5EF4-FFF2-40B4-BE49-F238E27FC236}">
                <a16:creationId xmlns:a16="http://schemas.microsoft.com/office/drawing/2014/main" id="{5D6F5D0A-01BD-49E7-BC26-0F79F57B219A}"/>
              </a:ext>
            </a:extLst>
          </p:cNvPr>
          <p:cNvSpPr>
            <a:spLocks noChangeShapeType="1"/>
          </p:cNvSpPr>
          <p:nvPr/>
        </p:nvSpPr>
        <p:spPr bwMode="auto">
          <a:xfrm>
            <a:off x="2743200" y="4343400"/>
            <a:ext cx="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9" name="Line 7">
            <a:extLst>
              <a:ext uri="{FF2B5EF4-FFF2-40B4-BE49-F238E27FC236}">
                <a16:creationId xmlns:a16="http://schemas.microsoft.com/office/drawing/2014/main" id="{2868E218-923F-4EA1-8CAD-40B12886FC54}"/>
              </a:ext>
            </a:extLst>
          </p:cNvPr>
          <p:cNvSpPr>
            <a:spLocks noChangeShapeType="1"/>
          </p:cNvSpPr>
          <p:nvPr/>
        </p:nvSpPr>
        <p:spPr bwMode="auto">
          <a:xfrm>
            <a:off x="2971800" y="2438400"/>
            <a:ext cx="6858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0" name="Line 8">
            <a:extLst>
              <a:ext uri="{FF2B5EF4-FFF2-40B4-BE49-F238E27FC236}">
                <a16:creationId xmlns:a16="http://schemas.microsoft.com/office/drawing/2014/main" id="{25B68DA3-8BF1-4AFD-B6E2-06488D204CA6}"/>
              </a:ext>
            </a:extLst>
          </p:cNvPr>
          <p:cNvSpPr>
            <a:spLocks noChangeShapeType="1"/>
          </p:cNvSpPr>
          <p:nvPr/>
        </p:nvSpPr>
        <p:spPr bwMode="auto">
          <a:xfrm flipV="1">
            <a:off x="3810000" y="3429000"/>
            <a:ext cx="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1" name="Line 9">
            <a:extLst>
              <a:ext uri="{FF2B5EF4-FFF2-40B4-BE49-F238E27FC236}">
                <a16:creationId xmlns:a16="http://schemas.microsoft.com/office/drawing/2014/main" id="{415799EC-B16D-43A6-8A54-6CFAF2E5C6A5}"/>
              </a:ext>
            </a:extLst>
          </p:cNvPr>
          <p:cNvSpPr>
            <a:spLocks noChangeShapeType="1"/>
          </p:cNvSpPr>
          <p:nvPr/>
        </p:nvSpPr>
        <p:spPr bwMode="auto">
          <a:xfrm flipV="1">
            <a:off x="3962400" y="1524000"/>
            <a:ext cx="0"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2" name="Line 10">
            <a:extLst>
              <a:ext uri="{FF2B5EF4-FFF2-40B4-BE49-F238E27FC236}">
                <a16:creationId xmlns:a16="http://schemas.microsoft.com/office/drawing/2014/main" id="{744683D2-071F-4817-B09A-B65B5E9214BF}"/>
              </a:ext>
            </a:extLst>
          </p:cNvPr>
          <p:cNvSpPr>
            <a:spLocks noChangeShapeType="1"/>
          </p:cNvSpPr>
          <p:nvPr/>
        </p:nvSpPr>
        <p:spPr bwMode="auto">
          <a:xfrm>
            <a:off x="3962400" y="1524000"/>
            <a:ext cx="2895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3" name="Line 11">
            <a:extLst>
              <a:ext uri="{FF2B5EF4-FFF2-40B4-BE49-F238E27FC236}">
                <a16:creationId xmlns:a16="http://schemas.microsoft.com/office/drawing/2014/main" id="{74562CAE-7913-4D6D-BEE7-AA7706331E98}"/>
              </a:ext>
            </a:extLst>
          </p:cNvPr>
          <p:cNvSpPr>
            <a:spLocks noChangeShapeType="1"/>
          </p:cNvSpPr>
          <p:nvPr/>
        </p:nvSpPr>
        <p:spPr bwMode="auto">
          <a:xfrm flipV="1">
            <a:off x="5486400" y="2209800"/>
            <a:ext cx="0" cy="38100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4" name="Line 12">
            <a:extLst>
              <a:ext uri="{FF2B5EF4-FFF2-40B4-BE49-F238E27FC236}">
                <a16:creationId xmlns:a16="http://schemas.microsoft.com/office/drawing/2014/main" id="{69B49710-9B05-4055-A1B9-8DF811075056}"/>
              </a:ext>
            </a:extLst>
          </p:cNvPr>
          <p:cNvSpPr>
            <a:spLocks noChangeShapeType="1"/>
          </p:cNvSpPr>
          <p:nvPr/>
        </p:nvSpPr>
        <p:spPr bwMode="auto">
          <a:xfrm>
            <a:off x="4191000" y="2171700"/>
            <a:ext cx="0" cy="45720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5" name="Line 13">
            <a:extLst>
              <a:ext uri="{FF2B5EF4-FFF2-40B4-BE49-F238E27FC236}">
                <a16:creationId xmlns:a16="http://schemas.microsoft.com/office/drawing/2014/main" id="{E22F2559-EB49-4446-BB97-709E97421FCC}"/>
              </a:ext>
            </a:extLst>
          </p:cNvPr>
          <p:cNvSpPr>
            <a:spLocks noChangeShapeType="1"/>
          </p:cNvSpPr>
          <p:nvPr/>
        </p:nvSpPr>
        <p:spPr bwMode="auto">
          <a:xfrm flipV="1">
            <a:off x="8001000" y="1981200"/>
            <a:ext cx="0" cy="17526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6" name="Line 14">
            <a:extLst>
              <a:ext uri="{FF2B5EF4-FFF2-40B4-BE49-F238E27FC236}">
                <a16:creationId xmlns:a16="http://schemas.microsoft.com/office/drawing/2014/main" id="{00AD6DDF-9DBE-466C-8542-DD6BE32C2035}"/>
              </a:ext>
            </a:extLst>
          </p:cNvPr>
          <p:cNvSpPr>
            <a:spLocks noChangeShapeType="1"/>
          </p:cNvSpPr>
          <p:nvPr/>
        </p:nvSpPr>
        <p:spPr bwMode="auto">
          <a:xfrm>
            <a:off x="6858000" y="4267200"/>
            <a:ext cx="914400" cy="4572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7" name="Line 15">
            <a:extLst>
              <a:ext uri="{FF2B5EF4-FFF2-40B4-BE49-F238E27FC236}">
                <a16:creationId xmlns:a16="http://schemas.microsoft.com/office/drawing/2014/main" id="{210DFF25-C7AF-4147-80FB-D935423FBC04}"/>
              </a:ext>
            </a:extLst>
          </p:cNvPr>
          <p:cNvSpPr>
            <a:spLocks noChangeShapeType="1"/>
          </p:cNvSpPr>
          <p:nvPr/>
        </p:nvSpPr>
        <p:spPr bwMode="auto">
          <a:xfrm>
            <a:off x="5410200" y="5410200"/>
            <a:ext cx="0" cy="533400"/>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8" name="Line 16">
            <a:extLst>
              <a:ext uri="{FF2B5EF4-FFF2-40B4-BE49-F238E27FC236}">
                <a16:creationId xmlns:a16="http://schemas.microsoft.com/office/drawing/2014/main" id="{6098791E-564D-4CAA-A0EA-5585C86DF568}"/>
              </a:ext>
            </a:extLst>
          </p:cNvPr>
          <p:cNvSpPr>
            <a:spLocks noChangeShapeType="1"/>
          </p:cNvSpPr>
          <p:nvPr/>
        </p:nvSpPr>
        <p:spPr bwMode="auto">
          <a:xfrm flipH="1">
            <a:off x="914400" y="5943600"/>
            <a:ext cx="4495800" cy="0"/>
          </a:xfrm>
          <a:prstGeom prst="line">
            <a:avLst/>
          </a:prstGeom>
          <a:noFill/>
          <a:ln w="5715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9" name="Line 17">
            <a:extLst>
              <a:ext uri="{FF2B5EF4-FFF2-40B4-BE49-F238E27FC236}">
                <a16:creationId xmlns:a16="http://schemas.microsoft.com/office/drawing/2014/main" id="{4270EF3B-4F21-4878-91D4-6251F7D90CA3}"/>
              </a:ext>
            </a:extLst>
          </p:cNvPr>
          <p:cNvSpPr>
            <a:spLocks noChangeShapeType="1"/>
          </p:cNvSpPr>
          <p:nvPr/>
        </p:nvSpPr>
        <p:spPr bwMode="auto">
          <a:xfrm flipV="1">
            <a:off x="914400" y="3962400"/>
            <a:ext cx="0" cy="19812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0" name="Line 18">
            <a:extLst>
              <a:ext uri="{FF2B5EF4-FFF2-40B4-BE49-F238E27FC236}">
                <a16:creationId xmlns:a16="http://schemas.microsoft.com/office/drawing/2014/main" id="{8B36A3EB-9401-4D48-94B9-1DED94E6D479}"/>
              </a:ext>
            </a:extLst>
          </p:cNvPr>
          <p:cNvSpPr>
            <a:spLocks noChangeShapeType="1"/>
          </p:cNvSpPr>
          <p:nvPr/>
        </p:nvSpPr>
        <p:spPr bwMode="auto">
          <a:xfrm>
            <a:off x="8153400" y="4876800"/>
            <a:ext cx="0" cy="12954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19">
            <a:extLst>
              <a:ext uri="{FF2B5EF4-FFF2-40B4-BE49-F238E27FC236}">
                <a16:creationId xmlns:a16="http://schemas.microsoft.com/office/drawing/2014/main" id="{2E241A3E-743E-44D7-B5B1-27FA7D9F99DF}"/>
              </a:ext>
            </a:extLst>
          </p:cNvPr>
          <p:cNvSpPr>
            <a:spLocks noChangeShapeType="1"/>
          </p:cNvSpPr>
          <p:nvPr/>
        </p:nvSpPr>
        <p:spPr bwMode="auto">
          <a:xfrm flipH="1">
            <a:off x="685800" y="6172200"/>
            <a:ext cx="7467600" cy="0"/>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2" name="Line 20">
            <a:extLst>
              <a:ext uri="{FF2B5EF4-FFF2-40B4-BE49-F238E27FC236}">
                <a16:creationId xmlns:a16="http://schemas.microsoft.com/office/drawing/2014/main" id="{4E9D1D58-13E3-47E8-BB79-48EF717FCC62}"/>
              </a:ext>
            </a:extLst>
          </p:cNvPr>
          <p:cNvSpPr>
            <a:spLocks noChangeShapeType="1"/>
          </p:cNvSpPr>
          <p:nvPr/>
        </p:nvSpPr>
        <p:spPr bwMode="auto">
          <a:xfrm flipV="1">
            <a:off x="685800" y="3962400"/>
            <a:ext cx="0" cy="22098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3" name="Line 21">
            <a:extLst>
              <a:ext uri="{FF2B5EF4-FFF2-40B4-BE49-F238E27FC236}">
                <a16:creationId xmlns:a16="http://schemas.microsoft.com/office/drawing/2014/main" id="{076AB3E6-8846-4073-B11D-9F7047A946C6}"/>
              </a:ext>
            </a:extLst>
          </p:cNvPr>
          <p:cNvSpPr>
            <a:spLocks noChangeShapeType="1"/>
          </p:cNvSpPr>
          <p:nvPr/>
        </p:nvSpPr>
        <p:spPr bwMode="auto">
          <a:xfrm>
            <a:off x="7543800" y="4038600"/>
            <a:ext cx="228600" cy="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4" name="Line 22">
            <a:extLst>
              <a:ext uri="{FF2B5EF4-FFF2-40B4-BE49-F238E27FC236}">
                <a16:creationId xmlns:a16="http://schemas.microsoft.com/office/drawing/2014/main" id="{576BE182-B7B1-4950-8AFC-071CE0EFFF24}"/>
              </a:ext>
            </a:extLst>
          </p:cNvPr>
          <p:cNvSpPr>
            <a:spLocks noChangeShapeType="1"/>
          </p:cNvSpPr>
          <p:nvPr/>
        </p:nvSpPr>
        <p:spPr bwMode="auto">
          <a:xfrm>
            <a:off x="4343400" y="2895600"/>
            <a:ext cx="685800" cy="0"/>
          </a:xfrm>
          <a:prstGeom prst="line">
            <a:avLst/>
          </a:prstGeom>
          <a:noFill/>
          <a:ln w="3810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5" name="Line 23">
            <a:extLst>
              <a:ext uri="{FF2B5EF4-FFF2-40B4-BE49-F238E27FC236}">
                <a16:creationId xmlns:a16="http://schemas.microsoft.com/office/drawing/2014/main" id="{E48AFCEE-1BFA-4686-AAEF-058D355B029C}"/>
              </a:ext>
            </a:extLst>
          </p:cNvPr>
          <p:cNvSpPr>
            <a:spLocks noChangeShapeType="1"/>
          </p:cNvSpPr>
          <p:nvPr/>
        </p:nvSpPr>
        <p:spPr bwMode="auto">
          <a:xfrm flipH="1">
            <a:off x="4191000" y="2189163"/>
            <a:ext cx="1295400" cy="0"/>
          </a:xfrm>
          <a:prstGeom prst="line">
            <a:avLst/>
          </a:prstGeom>
          <a:noFill/>
          <a:ln w="38100">
            <a:solidFill>
              <a:srgbClr val="00B0F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6" name="Line 24">
            <a:extLst>
              <a:ext uri="{FF2B5EF4-FFF2-40B4-BE49-F238E27FC236}">
                <a16:creationId xmlns:a16="http://schemas.microsoft.com/office/drawing/2014/main" id="{229FF5B5-E7C4-462A-9A35-6CA5D4E99DF4}"/>
              </a:ext>
            </a:extLst>
          </p:cNvPr>
          <p:cNvSpPr>
            <a:spLocks noChangeShapeType="1"/>
          </p:cNvSpPr>
          <p:nvPr/>
        </p:nvSpPr>
        <p:spPr bwMode="auto">
          <a:xfrm>
            <a:off x="4191000" y="3352800"/>
            <a:ext cx="838200" cy="137160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7" name="Line 25">
            <a:extLst>
              <a:ext uri="{FF2B5EF4-FFF2-40B4-BE49-F238E27FC236}">
                <a16:creationId xmlns:a16="http://schemas.microsoft.com/office/drawing/2014/main" id="{8F43724C-1D4F-452E-80A7-FC4E8A48DEE6}"/>
              </a:ext>
            </a:extLst>
          </p:cNvPr>
          <p:cNvSpPr>
            <a:spLocks noChangeShapeType="1"/>
          </p:cNvSpPr>
          <p:nvPr/>
        </p:nvSpPr>
        <p:spPr bwMode="auto">
          <a:xfrm>
            <a:off x="4419600" y="3276600"/>
            <a:ext cx="1447800" cy="7620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8" name="Line 26">
            <a:extLst>
              <a:ext uri="{FF2B5EF4-FFF2-40B4-BE49-F238E27FC236}">
                <a16:creationId xmlns:a16="http://schemas.microsoft.com/office/drawing/2014/main" id="{50BA29ED-12CA-4DC8-86EB-366808BFAB8F}"/>
              </a:ext>
            </a:extLst>
          </p:cNvPr>
          <p:cNvSpPr>
            <a:spLocks noChangeShapeType="1"/>
          </p:cNvSpPr>
          <p:nvPr/>
        </p:nvSpPr>
        <p:spPr bwMode="auto">
          <a:xfrm flipV="1">
            <a:off x="7543800" y="1143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9" name="Line 27">
            <a:extLst>
              <a:ext uri="{FF2B5EF4-FFF2-40B4-BE49-F238E27FC236}">
                <a16:creationId xmlns:a16="http://schemas.microsoft.com/office/drawing/2014/main" id="{C0639C5C-8E0F-499A-9261-F72D38B2DFFC}"/>
              </a:ext>
            </a:extLst>
          </p:cNvPr>
          <p:cNvSpPr>
            <a:spLocks noChangeShapeType="1"/>
          </p:cNvSpPr>
          <p:nvPr/>
        </p:nvSpPr>
        <p:spPr bwMode="auto">
          <a:xfrm flipH="1">
            <a:off x="914400" y="1143000"/>
            <a:ext cx="6629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60" name="Line 28">
            <a:extLst>
              <a:ext uri="{FF2B5EF4-FFF2-40B4-BE49-F238E27FC236}">
                <a16:creationId xmlns:a16="http://schemas.microsoft.com/office/drawing/2014/main" id="{2B310862-4F21-4A5F-8B7B-AC004E667368}"/>
              </a:ext>
            </a:extLst>
          </p:cNvPr>
          <p:cNvSpPr>
            <a:spLocks noChangeShapeType="1"/>
          </p:cNvSpPr>
          <p:nvPr/>
        </p:nvSpPr>
        <p:spPr bwMode="auto">
          <a:xfrm>
            <a:off x="914400" y="1143000"/>
            <a:ext cx="0" cy="1676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ED8C7-B11D-4082-8384-EC61CE933EB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FB58612-6057-40ED-A2C2-7571564CE4B6}"/>
              </a:ext>
            </a:extLst>
          </p:cNvPr>
          <p:cNvSpPr>
            <a:spLocks noGrp="1"/>
          </p:cNvSpPr>
          <p:nvPr>
            <p:ph idx="1"/>
          </p:nvPr>
        </p:nvSpPr>
        <p:spPr/>
        <p:txBody>
          <a:bodyPr/>
          <a:lstStyle/>
          <a:p>
            <a:pPr marL="0" indent="0">
              <a:buNone/>
            </a:pPr>
            <a:r>
              <a:rPr lang="en-US" dirty="0">
                <a:latin typeface="Arial Black" panose="020B0A04020102020204" pitchFamily="34" charset="0"/>
              </a:rPr>
              <a:t>Suga Yoshihide		Kishida Fumio</a:t>
            </a:r>
          </a:p>
          <a:p>
            <a:pPr marL="0" indent="0">
              <a:buNone/>
            </a:pPr>
            <a:r>
              <a:rPr lang="en-US" dirty="0">
                <a:latin typeface="Arial Black" panose="020B0A04020102020204" pitchFamily="34" charset="0"/>
              </a:rPr>
              <a:t>2020-2021			2021--</a:t>
            </a:r>
          </a:p>
        </p:txBody>
      </p:sp>
      <p:pic>
        <p:nvPicPr>
          <p:cNvPr id="4" name="Picture 3">
            <a:extLst>
              <a:ext uri="{FF2B5EF4-FFF2-40B4-BE49-F238E27FC236}">
                <a16:creationId xmlns:a16="http://schemas.microsoft.com/office/drawing/2014/main" id="{AEF7EB25-0129-4F87-A687-CB2E493364B6}"/>
              </a:ext>
            </a:extLst>
          </p:cNvPr>
          <p:cNvPicPr>
            <a:picLocks noChangeAspect="1"/>
          </p:cNvPicPr>
          <p:nvPr/>
        </p:nvPicPr>
        <p:blipFill>
          <a:blip r:embed="rId2"/>
          <a:stretch>
            <a:fillRect/>
          </a:stretch>
        </p:blipFill>
        <p:spPr>
          <a:xfrm>
            <a:off x="5181600" y="2971799"/>
            <a:ext cx="2590800" cy="3154363"/>
          </a:xfrm>
          <a:prstGeom prst="rect">
            <a:avLst/>
          </a:prstGeom>
        </p:spPr>
      </p:pic>
      <p:pic>
        <p:nvPicPr>
          <p:cNvPr id="5" name="Picture 4">
            <a:extLst>
              <a:ext uri="{FF2B5EF4-FFF2-40B4-BE49-F238E27FC236}">
                <a16:creationId xmlns:a16="http://schemas.microsoft.com/office/drawing/2014/main" id="{6BD4CE74-A82B-4CF1-8E6F-F6FFC89415C3}"/>
              </a:ext>
            </a:extLst>
          </p:cNvPr>
          <p:cNvPicPr>
            <a:picLocks noChangeAspect="1"/>
          </p:cNvPicPr>
          <p:nvPr/>
        </p:nvPicPr>
        <p:blipFill>
          <a:blip r:embed="rId3"/>
          <a:stretch>
            <a:fillRect/>
          </a:stretch>
        </p:blipFill>
        <p:spPr>
          <a:xfrm>
            <a:off x="838200" y="2971799"/>
            <a:ext cx="2362200" cy="3154363"/>
          </a:xfrm>
          <a:prstGeom prst="rect">
            <a:avLst/>
          </a:prstGeom>
        </p:spPr>
      </p:pic>
    </p:spTree>
    <p:extLst>
      <p:ext uri="{BB962C8B-B14F-4D97-AF65-F5344CB8AC3E}">
        <p14:creationId xmlns:p14="http://schemas.microsoft.com/office/powerpoint/2010/main" val="28350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701F-7742-41F5-8D4D-7746A4423C15}"/>
              </a:ext>
            </a:extLst>
          </p:cNvPr>
          <p:cNvSpPr>
            <a:spLocks noGrp="1"/>
          </p:cNvSpPr>
          <p:nvPr>
            <p:ph type="title"/>
          </p:nvPr>
        </p:nvSpPr>
        <p:spPr>
          <a:xfrm>
            <a:off x="457200" y="274638"/>
            <a:ext cx="8229600" cy="563562"/>
          </a:xfrm>
        </p:spPr>
        <p:txBody>
          <a:bodyPr/>
          <a:lstStyle/>
          <a:p>
            <a:r>
              <a:rPr lang="en-US" sz="4000" dirty="0">
                <a:latin typeface="Arial Black" panose="020B0A04020102020204" pitchFamily="34" charset="0"/>
                <a:hlinkClick r:id="rId2"/>
              </a:rPr>
              <a:t>October 2021 Election</a:t>
            </a:r>
            <a:endParaRPr lang="en-US" sz="40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A02B8CD8-D5BB-4528-935F-47D7C4FDAD2D}"/>
              </a:ext>
            </a:extLst>
          </p:cNvPr>
          <p:cNvSpPr>
            <a:spLocks noGrp="1"/>
          </p:cNvSpPr>
          <p:nvPr>
            <p:ph idx="1"/>
          </p:nvPr>
        </p:nvSpPr>
        <p:spPr>
          <a:xfrm>
            <a:off x="304800" y="1371600"/>
            <a:ext cx="8414657" cy="5211762"/>
          </a:xfrm>
        </p:spPr>
        <p:txBody>
          <a:bodyPr/>
          <a:lstStyle/>
          <a:p>
            <a:pPr marL="0" indent="0">
              <a:buNone/>
            </a:pPr>
            <a:endParaRPr lang="en-US" b="0" i="0" u="sng" dirty="0">
              <a:solidFill>
                <a:srgbClr val="0000FF"/>
              </a:solidFill>
              <a:effectLst/>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r>
              <a:rPr lang="en-US" sz="2400" b="0" i="0" dirty="0">
                <a:effectLst/>
                <a:latin typeface="Arial Black" panose="020B0A04020102020204" pitchFamily="34" charset="0"/>
              </a:rPr>
              <a:t>LDP: </a:t>
            </a:r>
            <a:r>
              <a:rPr lang="en-US" sz="2000" b="0" i="0" dirty="0">
                <a:effectLst/>
                <a:latin typeface="Arial Black" panose="020B0A04020102020204" pitchFamily="34" charset="0"/>
              </a:rPr>
              <a:t>261(284)</a:t>
            </a:r>
          </a:p>
          <a:p>
            <a:pPr marL="0" indent="0">
              <a:buNone/>
            </a:pPr>
            <a:r>
              <a:rPr lang="en-US" sz="2400" dirty="0">
                <a:latin typeface="Arial Black" panose="020B0A04020102020204" pitchFamily="34" charset="0"/>
              </a:rPr>
              <a:t>CDP: </a:t>
            </a:r>
            <a:r>
              <a:rPr lang="en-US" sz="2000" dirty="0">
                <a:latin typeface="Arial Black" panose="020B0A04020102020204" pitchFamily="34" charset="0"/>
              </a:rPr>
              <a:t>96 (New)</a:t>
            </a:r>
          </a:p>
          <a:p>
            <a:pPr marL="0" indent="0">
              <a:buNone/>
            </a:pPr>
            <a:r>
              <a:rPr lang="en-US" sz="2400" b="0" i="0" dirty="0">
                <a:effectLst/>
                <a:latin typeface="Arial Black" panose="020B0A04020102020204" pitchFamily="34" charset="0"/>
              </a:rPr>
              <a:t>JIP: </a:t>
            </a:r>
            <a:r>
              <a:rPr lang="en-US" sz="2000" b="0" i="0" dirty="0">
                <a:effectLst/>
                <a:latin typeface="Arial Black" panose="020B0A04020102020204" pitchFamily="34" charset="0"/>
              </a:rPr>
              <a:t>41 (11)</a:t>
            </a:r>
          </a:p>
          <a:p>
            <a:pPr marL="0" indent="0">
              <a:buNone/>
            </a:pPr>
            <a:r>
              <a:rPr lang="en-US" sz="2400" dirty="0" err="1">
                <a:latin typeface="Arial Black" panose="020B0A04020102020204" pitchFamily="34" charset="0"/>
              </a:rPr>
              <a:t>Komeito</a:t>
            </a:r>
            <a:r>
              <a:rPr lang="en-US" sz="2400" dirty="0">
                <a:latin typeface="Arial Black" panose="020B0A04020102020204" pitchFamily="34" charset="0"/>
              </a:rPr>
              <a:t>: </a:t>
            </a:r>
            <a:r>
              <a:rPr lang="en-US" sz="2000" dirty="0">
                <a:latin typeface="Arial Black" panose="020B0A04020102020204" pitchFamily="34" charset="0"/>
              </a:rPr>
              <a:t>32 (29)</a:t>
            </a:r>
          </a:p>
          <a:p>
            <a:pPr marL="0" indent="0">
              <a:buNone/>
            </a:pPr>
            <a:endParaRPr lang="en-US" sz="2000" b="0" i="0" dirty="0">
              <a:effectLst/>
              <a:latin typeface="Arial Black" panose="020B0A04020102020204" pitchFamily="34" charset="0"/>
            </a:endParaRPr>
          </a:p>
          <a:p>
            <a:pPr marL="0" indent="0">
              <a:buNone/>
            </a:pPr>
            <a:endParaRPr lang="en-US" sz="2400" b="0" i="0" dirty="0">
              <a:effectLst/>
              <a:latin typeface="Arial Black" panose="020B0A04020102020204" pitchFamily="34" charset="0"/>
              <a:hlinkClick r:id="rId3">
                <a:extLst>
                  <a:ext uri="{A12FA001-AC4F-418D-AE19-62706E023703}">
                    <ahyp:hlinkClr xmlns:ahyp="http://schemas.microsoft.com/office/drawing/2018/hyperlinkcolor" xmlns="" val="tx"/>
                  </a:ext>
                </a:extLst>
              </a:hlinkClick>
            </a:endParaRPr>
          </a:p>
          <a:p>
            <a:endParaRPr lang="en-US" u="sng" dirty="0">
              <a:solidFill>
                <a:srgbClr val="0000FF"/>
              </a:solidFill>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b="0" i="0" u="sng" dirty="0">
              <a:solidFill>
                <a:srgbClr val="0000FF"/>
              </a:solidFill>
              <a:effectLst/>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u="sng" dirty="0">
              <a:solidFill>
                <a:srgbClr val="0000FF"/>
              </a:solidFill>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b="0" i="0" u="sng" dirty="0">
              <a:solidFill>
                <a:srgbClr val="0000FF"/>
              </a:solidFill>
              <a:effectLst/>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u="sng" dirty="0">
              <a:solidFill>
                <a:srgbClr val="0000FF"/>
              </a:solidFill>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b="0" i="0" u="sng" dirty="0">
              <a:solidFill>
                <a:srgbClr val="0000FF"/>
              </a:solidFill>
              <a:effectLst/>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u="sng" dirty="0">
              <a:solidFill>
                <a:srgbClr val="0000FF"/>
              </a:solidFill>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b="0" i="0" u="sng" dirty="0">
              <a:solidFill>
                <a:srgbClr val="0000FF"/>
              </a:solidFill>
              <a:effectLst/>
              <a:latin typeface="Arial" panose="020B0604020202020204" pitchFamily="34" charset="0"/>
              <a:hlinkClick r:id="rId3">
                <a:extLst>
                  <a:ext uri="{A12FA001-AC4F-418D-AE19-62706E023703}">
                    <ahyp:hlinkClr xmlns:ahyp="http://schemas.microsoft.com/office/drawing/2018/hyperlinkcolor" xmlns="" val="tx"/>
                  </a:ext>
                </a:extLst>
              </a:hlinkClick>
            </a:endParaRPr>
          </a:p>
          <a:p>
            <a:pPr marL="0" indent="0">
              <a:buNone/>
            </a:pPr>
            <a:endParaRPr lang="en-US" sz="1800" b="0" i="0" u="sng" dirty="0">
              <a:solidFill>
                <a:srgbClr val="0000FF"/>
              </a:solidFill>
              <a:effectLst/>
              <a:latin typeface="Arial" panose="020B0604020202020204" pitchFamily="34" charset="0"/>
              <a:hlinkClick r:id="rId3">
                <a:extLst>
                  <a:ext uri="{A12FA001-AC4F-418D-AE19-62706E023703}">
                    <ahyp:hlinkClr xmlns:ahyp="http://schemas.microsoft.com/office/drawing/2018/hyperlinkcolor" xmlns="" val="tx"/>
                  </a:ext>
                </a:extLst>
              </a:hlinkClick>
            </a:endParaRPr>
          </a:p>
        </p:txBody>
      </p:sp>
      <p:pic>
        <p:nvPicPr>
          <p:cNvPr id="4" name="Picture 3">
            <a:extLst>
              <a:ext uri="{FF2B5EF4-FFF2-40B4-BE49-F238E27FC236}">
                <a16:creationId xmlns:a16="http://schemas.microsoft.com/office/drawing/2014/main" id="{C93F1099-E421-429C-8BF9-D05E47D3CA8E}"/>
              </a:ext>
            </a:extLst>
          </p:cNvPr>
          <p:cNvPicPr>
            <a:picLocks noChangeAspect="1"/>
          </p:cNvPicPr>
          <p:nvPr/>
        </p:nvPicPr>
        <p:blipFill>
          <a:blip r:embed="rId4"/>
          <a:stretch>
            <a:fillRect/>
          </a:stretch>
        </p:blipFill>
        <p:spPr>
          <a:xfrm>
            <a:off x="3096718" y="1524000"/>
            <a:ext cx="5715000" cy="4525963"/>
          </a:xfrm>
          <a:prstGeom prst="rect">
            <a:avLst/>
          </a:prstGeom>
        </p:spPr>
      </p:pic>
    </p:spTree>
    <p:extLst>
      <p:ext uri="{BB962C8B-B14F-4D97-AF65-F5344CB8AC3E}">
        <p14:creationId xmlns:p14="http://schemas.microsoft.com/office/powerpoint/2010/main" val="2223000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A5F97-794B-4A2D-A740-8FF93806CD1A}"/>
              </a:ext>
            </a:extLst>
          </p:cNvPr>
          <p:cNvSpPr>
            <a:spLocks noGrp="1"/>
          </p:cNvSpPr>
          <p:nvPr>
            <p:ph type="title"/>
          </p:nvPr>
        </p:nvSpPr>
        <p:spPr>
          <a:xfrm>
            <a:off x="457200" y="274638"/>
            <a:ext cx="8229600" cy="715962"/>
          </a:xfrm>
        </p:spPr>
        <p:txBody>
          <a:bodyPr/>
          <a:lstStyle/>
          <a:p>
            <a:r>
              <a:rPr lang="en-US" sz="3600" dirty="0">
                <a:latin typeface="Arial Black" panose="020B0A04020102020204" pitchFamily="34" charset="0"/>
              </a:rPr>
              <a:t>2021 Lower House </a:t>
            </a:r>
            <a:r>
              <a:rPr lang="en-US" sz="3600" dirty="0" smtClean="0">
                <a:latin typeface="Arial Black" panose="020B0A04020102020204" pitchFamily="34" charset="0"/>
              </a:rPr>
              <a:t>Results</a:t>
            </a:r>
            <a:br>
              <a:rPr lang="en-US" sz="3600" dirty="0" smtClean="0">
                <a:latin typeface="Arial Black" panose="020B0A04020102020204" pitchFamily="34" charset="0"/>
              </a:rPr>
            </a:br>
            <a:r>
              <a:rPr lang="en-US" sz="2400" dirty="0" smtClean="0">
                <a:latin typeface="Arial Black" panose="020B0A04020102020204" pitchFamily="34" charset="0"/>
              </a:rPr>
              <a:t>(reference only)</a:t>
            </a:r>
            <a:endParaRPr lang="en-US" sz="3600" dirty="0">
              <a:latin typeface="Arial Black" panose="020B0A04020102020204" pitchFamily="34" charset="0"/>
            </a:endParaRPr>
          </a:p>
        </p:txBody>
      </p:sp>
      <p:sp>
        <p:nvSpPr>
          <p:cNvPr id="5" name="Content Placeholder 4">
            <a:extLst>
              <a:ext uri="{FF2B5EF4-FFF2-40B4-BE49-F238E27FC236}">
                <a16:creationId xmlns:a16="http://schemas.microsoft.com/office/drawing/2014/main" id="{409600E0-14F6-4D28-AB3A-3D487D276A6B}"/>
              </a:ext>
            </a:extLst>
          </p:cNvPr>
          <p:cNvSpPr>
            <a:spLocks noGrp="1"/>
          </p:cNvSpPr>
          <p:nvPr>
            <p:ph idx="1"/>
          </p:nvPr>
        </p:nvSpPr>
        <p:spPr/>
        <p:txBody>
          <a:bodyPr/>
          <a:lstStyle/>
          <a:p>
            <a:pPr marL="0" indent="0">
              <a:buNone/>
            </a:pPr>
            <a:endParaRPr lang="en-US" dirty="0"/>
          </a:p>
        </p:txBody>
      </p:sp>
      <p:graphicFrame>
        <p:nvGraphicFramePr>
          <p:cNvPr id="7" name="Table 7">
            <a:extLst>
              <a:ext uri="{FF2B5EF4-FFF2-40B4-BE49-F238E27FC236}">
                <a16:creationId xmlns:a16="http://schemas.microsoft.com/office/drawing/2014/main" id="{C68573A7-7C4E-4B24-A398-CF9F60904FC8}"/>
              </a:ext>
            </a:extLst>
          </p:cNvPr>
          <p:cNvGraphicFramePr>
            <a:graphicFrameLocks noGrp="1"/>
          </p:cNvGraphicFramePr>
          <p:nvPr>
            <p:extLst>
              <p:ext uri="{D42A27DB-BD31-4B8C-83A1-F6EECF244321}">
                <p14:modId xmlns:p14="http://schemas.microsoft.com/office/powerpoint/2010/main" val="293347736"/>
              </p:ext>
            </p:extLst>
          </p:nvPr>
        </p:nvGraphicFramePr>
        <p:xfrm>
          <a:off x="419100" y="1211421"/>
          <a:ext cx="8305800" cy="5303520"/>
        </p:xfrm>
        <a:graphic>
          <a:graphicData uri="http://schemas.openxmlformats.org/drawingml/2006/table">
            <a:tbl>
              <a:tblPr firstRow="1" bandRow="1">
                <a:tableStyleId>{5C22544A-7EE6-4342-B048-85BDC9FD1C3A}</a:tableStyleId>
              </a:tblPr>
              <a:tblGrid>
                <a:gridCol w="2198594">
                  <a:extLst>
                    <a:ext uri="{9D8B030D-6E8A-4147-A177-3AD203B41FA5}">
                      <a16:colId xmlns:a16="http://schemas.microsoft.com/office/drawing/2014/main" val="3660319097"/>
                    </a:ext>
                  </a:extLst>
                </a:gridCol>
                <a:gridCol w="1832162">
                  <a:extLst>
                    <a:ext uri="{9D8B030D-6E8A-4147-A177-3AD203B41FA5}">
                      <a16:colId xmlns:a16="http://schemas.microsoft.com/office/drawing/2014/main" val="816254877"/>
                    </a:ext>
                  </a:extLst>
                </a:gridCol>
                <a:gridCol w="2137522">
                  <a:extLst>
                    <a:ext uri="{9D8B030D-6E8A-4147-A177-3AD203B41FA5}">
                      <a16:colId xmlns:a16="http://schemas.microsoft.com/office/drawing/2014/main" val="2851250943"/>
                    </a:ext>
                  </a:extLst>
                </a:gridCol>
                <a:gridCol w="2137522">
                  <a:extLst>
                    <a:ext uri="{9D8B030D-6E8A-4147-A177-3AD203B41FA5}">
                      <a16:colId xmlns:a16="http://schemas.microsoft.com/office/drawing/2014/main" val="2893574414"/>
                    </a:ext>
                  </a:extLst>
                </a:gridCol>
              </a:tblGrid>
              <a:tr h="911718">
                <a:tc>
                  <a:txBody>
                    <a:bodyPr/>
                    <a:lstStyle/>
                    <a:p>
                      <a:r>
                        <a:rPr lang="en-US" dirty="0"/>
                        <a:t>Party</a:t>
                      </a:r>
                    </a:p>
                  </a:txBody>
                  <a:tcPr/>
                </a:tc>
                <a:tc>
                  <a:txBody>
                    <a:bodyPr/>
                    <a:lstStyle/>
                    <a:p>
                      <a:r>
                        <a:rPr lang="en-US" dirty="0"/>
                        <a:t>Single Member District Seats</a:t>
                      </a:r>
                    </a:p>
                  </a:txBody>
                  <a:tcPr/>
                </a:tc>
                <a:tc>
                  <a:txBody>
                    <a:bodyPr/>
                    <a:lstStyle/>
                    <a:p>
                      <a:r>
                        <a:rPr lang="en-US" dirty="0"/>
                        <a:t>Proportional Representation Seats</a:t>
                      </a:r>
                    </a:p>
                  </a:txBody>
                  <a:tcPr/>
                </a:tc>
                <a:tc>
                  <a:txBody>
                    <a:bodyPr/>
                    <a:lstStyle/>
                    <a:p>
                      <a:r>
                        <a:rPr lang="en-US" dirty="0"/>
                        <a:t>Total</a:t>
                      </a:r>
                    </a:p>
                  </a:txBody>
                  <a:tcPr/>
                </a:tc>
                <a:extLst>
                  <a:ext uri="{0D108BD9-81ED-4DB2-BD59-A6C34878D82A}">
                    <a16:rowId xmlns:a16="http://schemas.microsoft.com/office/drawing/2014/main" val="3809240419"/>
                  </a:ext>
                </a:extLst>
              </a:tr>
              <a:tr h="334297">
                <a:tc>
                  <a:txBody>
                    <a:bodyPr/>
                    <a:lstStyle/>
                    <a:p>
                      <a:r>
                        <a:rPr lang="en-US" sz="1600" dirty="0">
                          <a:latin typeface="Arial Black" panose="020B0A04020102020204" pitchFamily="34" charset="0"/>
                        </a:rPr>
                        <a:t>LDP</a:t>
                      </a:r>
                    </a:p>
                  </a:txBody>
                  <a:tcPr/>
                </a:tc>
                <a:tc>
                  <a:txBody>
                    <a:bodyPr/>
                    <a:lstStyle/>
                    <a:p>
                      <a:r>
                        <a:rPr lang="en-US" sz="1600" dirty="0">
                          <a:latin typeface="Arial Black" panose="020B0A04020102020204" pitchFamily="34" charset="0"/>
                        </a:rPr>
                        <a:t>189</a:t>
                      </a:r>
                    </a:p>
                  </a:txBody>
                  <a:tcPr/>
                </a:tc>
                <a:tc>
                  <a:txBody>
                    <a:bodyPr/>
                    <a:lstStyle/>
                    <a:p>
                      <a:r>
                        <a:rPr lang="en-US" sz="1600" dirty="0">
                          <a:latin typeface="Arial Black" panose="020B0A04020102020204" pitchFamily="34" charset="0"/>
                        </a:rPr>
                        <a:t>72</a:t>
                      </a:r>
                    </a:p>
                  </a:txBody>
                  <a:tcPr/>
                </a:tc>
                <a:tc>
                  <a:txBody>
                    <a:bodyPr/>
                    <a:lstStyle/>
                    <a:p>
                      <a:r>
                        <a:rPr lang="en-US" sz="1600" dirty="0">
                          <a:latin typeface="Arial Black" panose="020B0A04020102020204" pitchFamily="34" charset="0"/>
                        </a:rPr>
                        <a:t>261</a:t>
                      </a:r>
                    </a:p>
                  </a:txBody>
                  <a:tcPr/>
                </a:tc>
                <a:extLst>
                  <a:ext uri="{0D108BD9-81ED-4DB2-BD59-A6C34878D82A}">
                    <a16:rowId xmlns:a16="http://schemas.microsoft.com/office/drawing/2014/main" val="3525594319"/>
                  </a:ext>
                </a:extLst>
              </a:tr>
              <a:tr h="820546">
                <a:tc>
                  <a:txBody>
                    <a:bodyPr/>
                    <a:lstStyle/>
                    <a:p>
                      <a:r>
                        <a:rPr lang="en-US" sz="1600" dirty="0">
                          <a:latin typeface="Arial Black" panose="020B0A04020102020204" pitchFamily="34" charset="0"/>
                        </a:rPr>
                        <a:t>Constitutional Democratic Party (CDP)</a:t>
                      </a:r>
                    </a:p>
                  </a:txBody>
                  <a:tcPr/>
                </a:tc>
                <a:tc>
                  <a:txBody>
                    <a:bodyPr/>
                    <a:lstStyle/>
                    <a:p>
                      <a:r>
                        <a:rPr lang="en-US" sz="1600" dirty="0">
                          <a:latin typeface="Arial Black" panose="020B0A04020102020204" pitchFamily="34" charset="0"/>
                        </a:rPr>
                        <a:t>57</a:t>
                      </a:r>
                    </a:p>
                  </a:txBody>
                  <a:tcPr/>
                </a:tc>
                <a:tc>
                  <a:txBody>
                    <a:bodyPr/>
                    <a:lstStyle/>
                    <a:p>
                      <a:r>
                        <a:rPr lang="en-US" sz="1600" dirty="0">
                          <a:latin typeface="Arial Black" panose="020B0A04020102020204" pitchFamily="34" charset="0"/>
                        </a:rPr>
                        <a:t>39</a:t>
                      </a:r>
                    </a:p>
                  </a:txBody>
                  <a:tcPr/>
                </a:tc>
                <a:tc>
                  <a:txBody>
                    <a:bodyPr/>
                    <a:lstStyle/>
                    <a:p>
                      <a:r>
                        <a:rPr lang="en-US" sz="1600" dirty="0">
                          <a:latin typeface="Arial Black" panose="020B0A04020102020204" pitchFamily="34" charset="0"/>
                        </a:rPr>
                        <a:t>96</a:t>
                      </a:r>
                    </a:p>
                  </a:txBody>
                  <a:tcPr/>
                </a:tc>
                <a:extLst>
                  <a:ext uri="{0D108BD9-81ED-4DB2-BD59-A6C34878D82A}">
                    <a16:rowId xmlns:a16="http://schemas.microsoft.com/office/drawing/2014/main" val="577929820"/>
                  </a:ext>
                </a:extLst>
              </a:tr>
              <a:tr h="577421">
                <a:tc>
                  <a:txBody>
                    <a:bodyPr/>
                    <a:lstStyle/>
                    <a:p>
                      <a:r>
                        <a:rPr lang="en-US" sz="1600" dirty="0">
                          <a:latin typeface="Arial Black" panose="020B0A04020102020204" pitchFamily="34" charset="0"/>
                        </a:rPr>
                        <a:t>Japan Innovation Party (JIP)</a:t>
                      </a:r>
                    </a:p>
                  </a:txBody>
                  <a:tcPr/>
                </a:tc>
                <a:tc>
                  <a:txBody>
                    <a:bodyPr/>
                    <a:lstStyle/>
                    <a:p>
                      <a:r>
                        <a:rPr lang="en-US" sz="1600" dirty="0">
                          <a:latin typeface="Arial Black" panose="020B0A04020102020204" pitchFamily="34" charset="0"/>
                        </a:rPr>
                        <a:t>16</a:t>
                      </a:r>
                    </a:p>
                  </a:txBody>
                  <a:tcPr/>
                </a:tc>
                <a:tc>
                  <a:txBody>
                    <a:bodyPr/>
                    <a:lstStyle/>
                    <a:p>
                      <a:r>
                        <a:rPr lang="en-US" sz="1600" dirty="0">
                          <a:latin typeface="Arial Black" panose="020B0A04020102020204" pitchFamily="34" charset="0"/>
                        </a:rPr>
                        <a:t>25</a:t>
                      </a:r>
                    </a:p>
                  </a:txBody>
                  <a:tcPr/>
                </a:tc>
                <a:tc>
                  <a:txBody>
                    <a:bodyPr/>
                    <a:lstStyle/>
                    <a:p>
                      <a:r>
                        <a:rPr lang="en-US" sz="1600" dirty="0">
                          <a:latin typeface="Arial Black" panose="020B0A04020102020204" pitchFamily="34" charset="0"/>
                        </a:rPr>
                        <a:t>41</a:t>
                      </a:r>
                    </a:p>
                  </a:txBody>
                  <a:tcPr/>
                </a:tc>
                <a:extLst>
                  <a:ext uri="{0D108BD9-81ED-4DB2-BD59-A6C34878D82A}">
                    <a16:rowId xmlns:a16="http://schemas.microsoft.com/office/drawing/2014/main" val="2058171800"/>
                  </a:ext>
                </a:extLst>
              </a:tr>
              <a:tr h="334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Black" panose="020B0A04020102020204" pitchFamily="34" charset="0"/>
                        </a:rPr>
                        <a:t>Komeito</a:t>
                      </a:r>
                      <a:endParaRPr lang="en-US" sz="1600" dirty="0">
                        <a:latin typeface="Arial Black" panose="020B0A04020102020204" pitchFamily="34" charset="0"/>
                      </a:endParaRPr>
                    </a:p>
                  </a:txBody>
                  <a:tcPr/>
                </a:tc>
                <a:tc>
                  <a:txBody>
                    <a:bodyPr/>
                    <a:lstStyle/>
                    <a:p>
                      <a:r>
                        <a:rPr lang="en-US" sz="1600" dirty="0">
                          <a:latin typeface="Arial Black" panose="020B0A04020102020204" pitchFamily="34" charset="0"/>
                        </a:rPr>
                        <a:t>9</a:t>
                      </a:r>
                    </a:p>
                  </a:txBody>
                  <a:tcPr/>
                </a:tc>
                <a:tc>
                  <a:txBody>
                    <a:bodyPr/>
                    <a:lstStyle/>
                    <a:p>
                      <a:r>
                        <a:rPr lang="en-US" sz="1600" dirty="0">
                          <a:latin typeface="Arial Black" panose="020B0A04020102020204" pitchFamily="34" charset="0"/>
                        </a:rPr>
                        <a:t>23</a:t>
                      </a:r>
                    </a:p>
                  </a:txBody>
                  <a:tcPr/>
                </a:tc>
                <a:tc>
                  <a:txBody>
                    <a:bodyPr/>
                    <a:lstStyle/>
                    <a:p>
                      <a:r>
                        <a:rPr lang="en-US" sz="1600" dirty="0">
                          <a:latin typeface="Arial Black" panose="020B0A04020102020204" pitchFamily="34" charset="0"/>
                        </a:rPr>
                        <a:t>32</a:t>
                      </a:r>
                    </a:p>
                  </a:txBody>
                  <a:tcPr/>
                </a:tc>
                <a:extLst>
                  <a:ext uri="{0D108BD9-81ED-4DB2-BD59-A6C34878D82A}">
                    <a16:rowId xmlns:a16="http://schemas.microsoft.com/office/drawing/2014/main" val="198966331"/>
                  </a:ext>
                </a:extLst>
              </a:tr>
              <a:tr h="577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Black" panose="020B0A04020102020204" pitchFamily="34" charset="0"/>
                        </a:rPr>
                        <a:t>Democratic Party for the People</a:t>
                      </a:r>
                    </a:p>
                  </a:txBody>
                  <a:tcPr/>
                </a:tc>
                <a:tc>
                  <a:txBody>
                    <a:bodyPr/>
                    <a:lstStyle/>
                    <a:p>
                      <a:r>
                        <a:rPr lang="en-US" sz="1600" dirty="0">
                          <a:latin typeface="Arial Black" panose="020B0A04020102020204" pitchFamily="34" charset="0"/>
                        </a:rPr>
                        <a:t>6</a:t>
                      </a:r>
                    </a:p>
                  </a:txBody>
                  <a:tcPr/>
                </a:tc>
                <a:tc>
                  <a:txBody>
                    <a:bodyPr/>
                    <a:lstStyle/>
                    <a:p>
                      <a:r>
                        <a:rPr lang="en-US" sz="1600" dirty="0">
                          <a:latin typeface="Arial Black" panose="020B0A04020102020204" pitchFamily="34" charset="0"/>
                        </a:rPr>
                        <a:t>5</a:t>
                      </a:r>
                    </a:p>
                  </a:txBody>
                  <a:tcPr/>
                </a:tc>
                <a:tc>
                  <a:txBody>
                    <a:bodyPr/>
                    <a:lstStyle/>
                    <a:p>
                      <a:r>
                        <a:rPr lang="en-US" sz="1600" dirty="0">
                          <a:latin typeface="Arial Black" panose="020B0A04020102020204" pitchFamily="34" charset="0"/>
                        </a:rPr>
                        <a:t>11</a:t>
                      </a:r>
                    </a:p>
                  </a:txBody>
                  <a:tcPr/>
                </a:tc>
                <a:extLst>
                  <a:ext uri="{0D108BD9-81ED-4DB2-BD59-A6C34878D82A}">
                    <a16:rowId xmlns:a16="http://schemas.microsoft.com/office/drawing/2014/main" val="4244113124"/>
                  </a:ext>
                </a:extLst>
              </a:tr>
              <a:tr h="577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Black" panose="020B0A04020102020204" pitchFamily="34" charset="0"/>
                        </a:rPr>
                        <a:t>Japan Communist Party</a:t>
                      </a:r>
                    </a:p>
                  </a:txBody>
                  <a:tcPr/>
                </a:tc>
                <a:tc>
                  <a:txBody>
                    <a:bodyPr/>
                    <a:lstStyle/>
                    <a:p>
                      <a:r>
                        <a:rPr lang="en-US" sz="1600" dirty="0">
                          <a:latin typeface="Arial Black" panose="020B0A04020102020204" pitchFamily="34" charset="0"/>
                        </a:rPr>
                        <a:t>1</a:t>
                      </a:r>
                    </a:p>
                  </a:txBody>
                  <a:tcPr/>
                </a:tc>
                <a:tc>
                  <a:txBody>
                    <a:bodyPr/>
                    <a:lstStyle/>
                    <a:p>
                      <a:r>
                        <a:rPr lang="en-US" sz="1600" dirty="0">
                          <a:latin typeface="Arial Black" panose="020B0A04020102020204" pitchFamily="34" charset="0"/>
                        </a:rPr>
                        <a:t>9</a:t>
                      </a:r>
                    </a:p>
                  </a:txBody>
                  <a:tcPr/>
                </a:tc>
                <a:tc>
                  <a:txBody>
                    <a:bodyPr/>
                    <a:lstStyle/>
                    <a:p>
                      <a:r>
                        <a:rPr lang="en-US" sz="1600" dirty="0">
                          <a:latin typeface="Arial Black" panose="020B0A04020102020204" pitchFamily="34" charset="0"/>
                        </a:rPr>
                        <a:t>10</a:t>
                      </a:r>
                    </a:p>
                  </a:txBody>
                  <a:tcPr/>
                </a:tc>
                <a:extLst>
                  <a:ext uri="{0D108BD9-81ED-4DB2-BD59-A6C34878D82A}">
                    <a16:rowId xmlns:a16="http://schemas.microsoft.com/office/drawing/2014/main" val="3948816508"/>
                  </a:ext>
                </a:extLst>
              </a:tr>
              <a:tr h="577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Black" panose="020B0A04020102020204" pitchFamily="34" charset="0"/>
                        </a:rPr>
                        <a:t>Reiwa </a:t>
                      </a:r>
                      <a:r>
                        <a:rPr lang="en-US" sz="1600" dirty="0" err="1">
                          <a:latin typeface="Arial Black" panose="020B0A04020102020204" pitchFamily="34" charset="0"/>
                        </a:rPr>
                        <a:t>Shinsengumi</a:t>
                      </a:r>
                      <a:endParaRPr lang="en-US" sz="1600" dirty="0">
                        <a:latin typeface="Arial Black" panose="020B0A04020102020204" pitchFamily="34" charset="0"/>
                      </a:endParaRPr>
                    </a:p>
                  </a:txBody>
                  <a:tcPr/>
                </a:tc>
                <a:tc>
                  <a:txBody>
                    <a:bodyPr/>
                    <a:lstStyle/>
                    <a:p>
                      <a:r>
                        <a:rPr lang="en-US" sz="1600" dirty="0">
                          <a:latin typeface="Arial Black" panose="020B0A04020102020204" pitchFamily="34" charset="0"/>
                        </a:rPr>
                        <a:t>0</a:t>
                      </a:r>
                    </a:p>
                  </a:txBody>
                  <a:tcPr/>
                </a:tc>
                <a:tc>
                  <a:txBody>
                    <a:bodyPr/>
                    <a:lstStyle/>
                    <a:p>
                      <a:r>
                        <a:rPr lang="en-US" sz="1600" dirty="0">
                          <a:latin typeface="Arial Black" panose="020B0A04020102020204" pitchFamily="34" charset="0"/>
                        </a:rPr>
                        <a:t>3</a:t>
                      </a:r>
                    </a:p>
                  </a:txBody>
                  <a:tcPr/>
                </a:tc>
                <a:tc>
                  <a:txBody>
                    <a:bodyPr/>
                    <a:lstStyle/>
                    <a:p>
                      <a:r>
                        <a:rPr lang="en-US" sz="1600" dirty="0">
                          <a:latin typeface="Arial Black" panose="020B0A04020102020204" pitchFamily="34" charset="0"/>
                        </a:rPr>
                        <a:t>3</a:t>
                      </a:r>
                    </a:p>
                  </a:txBody>
                  <a:tcPr/>
                </a:tc>
                <a:extLst>
                  <a:ext uri="{0D108BD9-81ED-4DB2-BD59-A6C34878D82A}">
                    <a16:rowId xmlns:a16="http://schemas.microsoft.com/office/drawing/2014/main" val="2196067706"/>
                  </a:ext>
                </a:extLst>
              </a:tr>
              <a:tr h="577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Black" panose="020B0A04020102020204" pitchFamily="34" charset="0"/>
                        </a:rPr>
                        <a:t>Social Democratic Party</a:t>
                      </a:r>
                    </a:p>
                  </a:txBody>
                  <a:tcPr/>
                </a:tc>
                <a:tc>
                  <a:txBody>
                    <a:bodyPr/>
                    <a:lstStyle/>
                    <a:p>
                      <a:r>
                        <a:rPr lang="en-US" sz="1600" dirty="0">
                          <a:latin typeface="Arial Black" panose="020B0A04020102020204" pitchFamily="34" charset="0"/>
                        </a:rPr>
                        <a:t>1</a:t>
                      </a:r>
                    </a:p>
                  </a:txBody>
                  <a:tcPr/>
                </a:tc>
                <a:tc>
                  <a:txBody>
                    <a:bodyPr/>
                    <a:lstStyle/>
                    <a:p>
                      <a:r>
                        <a:rPr lang="en-US" sz="1600" dirty="0">
                          <a:latin typeface="Arial Black" panose="020B0A04020102020204" pitchFamily="34" charset="0"/>
                        </a:rPr>
                        <a:t>0</a:t>
                      </a:r>
                    </a:p>
                  </a:txBody>
                  <a:tcPr/>
                </a:tc>
                <a:tc>
                  <a:txBody>
                    <a:bodyPr/>
                    <a:lstStyle/>
                    <a:p>
                      <a:r>
                        <a:rPr lang="en-US" sz="1600" dirty="0">
                          <a:latin typeface="Arial Black" panose="020B0A04020102020204" pitchFamily="34" charset="0"/>
                        </a:rPr>
                        <a:t>1</a:t>
                      </a:r>
                    </a:p>
                  </a:txBody>
                  <a:tcPr/>
                </a:tc>
                <a:extLst>
                  <a:ext uri="{0D108BD9-81ED-4DB2-BD59-A6C34878D82A}">
                    <a16:rowId xmlns:a16="http://schemas.microsoft.com/office/drawing/2014/main" val="2277359404"/>
                  </a:ext>
                </a:extLst>
              </a:tr>
            </a:tbl>
          </a:graphicData>
        </a:graphic>
      </p:graphicFrame>
    </p:spTree>
    <p:extLst>
      <p:ext uri="{BB962C8B-B14F-4D97-AF65-F5344CB8AC3E}">
        <p14:creationId xmlns:p14="http://schemas.microsoft.com/office/powerpoint/2010/main" val="127635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058A50FB-43D6-4714-BCCA-8DD17F2A1B6C}"/>
              </a:ext>
            </a:extLst>
          </p:cNvPr>
          <p:cNvSpPr>
            <a:spLocks noGrp="1" noChangeArrowheads="1"/>
          </p:cNvSpPr>
          <p:nvPr>
            <p:ph type="title"/>
          </p:nvPr>
        </p:nvSpPr>
        <p:spPr>
          <a:xfrm>
            <a:off x="457200" y="274638"/>
            <a:ext cx="8229600" cy="715962"/>
          </a:xfrm>
        </p:spPr>
        <p:txBody>
          <a:bodyPr/>
          <a:lstStyle/>
          <a:p>
            <a:pPr eaLnBrk="1" hangingPunct="1"/>
            <a:r>
              <a:rPr lang="en-US" altLang="en-US" sz="4000" b="1" dirty="0"/>
              <a:t>Prime Ministers</a:t>
            </a:r>
          </a:p>
        </p:txBody>
      </p:sp>
      <p:pic>
        <p:nvPicPr>
          <p:cNvPr id="19459" name="Picture 9" descr="souri61">
            <a:extLst>
              <a:ext uri="{FF2B5EF4-FFF2-40B4-BE49-F238E27FC236}">
                <a16:creationId xmlns:a16="http://schemas.microsoft.com/office/drawing/2014/main" id="{ED91E686-EAE7-4CC3-A8AE-110B859F2E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800" t="13622" r="16800" b="15567"/>
          <a:stretch>
            <a:fillRect/>
          </a:stretch>
        </p:blipFill>
        <p:spPr>
          <a:xfrm>
            <a:off x="4756638" y="2819400"/>
            <a:ext cx="2057400" cy="2667000"/>
          </a:xfrm>
          <a:noFill/>
        </p:spPr>
      </p:pic>
      <p:sp>
        <p:nvSpPr>
          <p:cNvPr id="19460" name="Rectangle 7">
            <a:extLst>
              <a:ext uri="{FF2B5EF4-FFF2-40B4-BE49-F238E27FC236}">
                <a16:creationId xmlns:a16="http://schemas.microsoft.com/office/drawing/2014/main" id="{7FF1B06D-A0D0-4C22-AEA3-63998508096F}"/>
              </a:ext>
            </a:extLst>
          </p:cNvPr>
          <p:cNvSpPr>
            <a:spLocks noGrp="1" noChangeArrowheads="1"/>
          </p:cNvSpPr>
          <p:nvPr>
            <p:ph type="body" idx="4294967295"/>
          </p:nvPr>
        </p:nvSpPr>
        <p:spPr>
          <a:xfrm>
            <a:off x="381000" y="1219200"/>
            <a:ext cx="8534400" cy="5410200"/>
          </a:xfrm>
        </p:spPr>
        <p:txBody>
          <a:bodyPr/>
          <a:lstStyle/>
          <a:p>
            <a:pPr eaLnBrk="1" hangingPunct="1"/>
            <a:r>
              <a:rPr lang="en-US" altLang="en-US" sz="2800" dirty="0">
                <a:hlinkClick r:id="rId3"/>
              </a:rPr>
              <a:t>Office of the PM</a:t>
            </a:r>
            <a:endParaRPr lang="en-US" altLang="en-US" sz="2800" dirty="0"/>
          </a:p>
          <a:p>
            <a:pPr eaLnBrk="1" hangingPunct="1"/>
            <a:r>
              <a:rPr lang="en-US" altLang="en-US" sz="2800" dirty="0">
                <a:hlinkClick r:id="rId4"/>
              </a:rPr>
              <a:t>Japanese PMs Since 1990s</a:t>
            </a:r>
            <a:r>
              <a:rPr lang="en-US" altLang="en-US" sz="2800" dirty="0"/>
              <a:t>	</a:t>
            </a:r>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endParaRPr lang="en-US" altLang="en-US" sz="2800" dirty="0"/>
          </a:p>
          <a:p>
            <a:pPr eaLnBrk="1" hangingPunct="1">
              <a:buFontTx/>
              <a:buNone/>
            </a:pPr>
            <a:endParaRPr lang="en-US" altLang="en-US" sz="1800" dirty="0"/>
          </a:p>
          <a:p>
            <a:pPr eaLnBrk="1" hangingPunct="1">
              <a:buFontTx/>
              <a:buNone/>
            </a:pPr>
            <a:r>
              <a:rPr lang="en-US" altLang="en-US" sz="1800" dirty="0"/>
              <a:t>    </a:t>
            </a:r>
            <a:r>
              <a:rPr lang="en-US" altLang="en-US" sz="1800" b="1" dirty="0"/>
              <a:t>Yoshida Shigeru            Ikeda </a:t>
            </a:r>
            <a:r>
              <a:rPr lang="en-US" altLang="en-US" sz="1800" b="1" dirty="0" err="1"/>
              <a:t>Hayato</a:t>
            </a:r>
            <a:r>
              <a:rPr lang="en-US" altLang="en-US" sz="1800" b="1" dirty="0"/>
              <a:t>	       	Sato </a:t>
            </a:r>
            <a:r>
              <a:rPr lang="en-US" altLang="en-US" sz="1800" b="1" dirty="0" err="1"/>
              <a:t>Eisuke</a:t>
            </a:r>
            <a:r>
              <a:rPr lang="en-US" altLang="en-US" sz="1800" b="1" dirty="0"/>
              <a:t>    	           Nakasone           1946-7, 48-54	               1960-64	                  1964-1972	           Yasuhiro 		  					            	           1982-7 	</a:t>
            </a:r>
          </a:p>
        </p:txBody>
      </p:sp>
      <p:pic>
        <p:nvPicPr>
          <p:cNvPr id="19461" name="Picture 7" descr="http://upload.wikimedia.org/wikipedia/commons/5/56/Shigeru_Yoshida_smiling2.jpg">
            <a:extLst>
              <a:ext uri="{FF2B5EF4-FFF2-40B4-BE49-F238E27FC236}">
                <a16:creationId xmlns:a16="http://schemas.microsoft.com/office/drawing/2014/main" id="{8EBF9E37-C4D5-4E28-9523-EF1BD205228A}"/>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257908" y="2819400"/>
            <a:ext cx="2057400" cy="2667000"/>
          </a:xfrm>
          <a:noFill/>
        </p:spPr>
      </p:pic>
      <p:pic>
        <p:nvPicPr>
          <p:cNvPr id="19462" name="Picture 12" descr="souri71">
            <a:extLst>
              <a:ext uri="{FF2B5EF4-FFF2-40B4-BE49-F238E27FC236}">
                <a16:creationId xmlns:a16="http://schemas.microsoft.com/office/drawing/2014/main" id="{C087CB25-E3FF-4126-8550-523A99DFDA83}"/>
              </a:ext>
            </a:extLst>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l="16800" t="13622" r="16800" b="17514"/>
          <a:stretch>
            <a:fillRect/>
          </a:stretch>
        </p:blipFill>
        <p:spPr>
          <a:xfrm>
            <a:off x="6922476" y="2819400"/>
            <a:ext cx="1992924" cy="2667000"/>
          </a:xfrm>
          <a:noFill/>
        </p:spPr>
      </p:pic>
      <p:pic>
        <p:nvPicPr>
          <p:cNvPr id="19463" name="Picture 15" descr="souri58">
            <a:extLst>
              <a:ext uri="{FF2B5EF4-FFF2-40B4-BE49-F238E27FC236}">
                <a16:creationId xmlns:a16="http://schemas.microsoft.com/office/drawing/2014/main" id="{39D12598-091C-49A0-A147-B01EDE7FD1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800" t="13622" r="16800" b="13622"/>
          <a:stretch>
            <a:fillRect/>
          </a:stretch>
        </p:blipFill>
        <p:spPr bwMode="auto">
          <a:xfrm>
            <a:off x="2529254" y="28194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4425BA3-D19A-472B-A1F8-AF5313A07E6D}"/>
              </a:ext>
            </a:extLst>
          </p:cNvPr>
          <p:cNvSpPr>
            <a:spLocks noGrp="1" noChangeArrowheads="1"/>
          </p:cNvSpPr>
          <p:nvPr>
            <p:ph type="title"/>
          </p:nvPr>
        </p:nvSpPr>
        <p:spPr>
          <a:xfrm>
            <a:off x="457200" y="274638"/>
            <a:ext cx="8229600" cy="715962"/>
          </a:xfrm>
        </p:spPr>
        <p:txBody>
          <a:bodyPr/>
          <a:lstStyle/>
          <a:p>
            <a:pPr eaLnBrk="1" hangingPunct="1"/>
            <a:r>
              <a:rPr lang="en-US" altLang="en-US" b="1" dirty="0">
                <a:hlinkClick r:id="rId2"/>
              </a:rPr>
              <a:t>Cabinet and Ministries</a:t>
            </a:r>
            <a:endParaRPr lang="en-US" altLang="en-US" b="1" dirty="0"/>
          </a:p>
        </p:txBody>
      </p:sp>
      <p:sp>
        <p:nvSpPr>
          <p:cNvPr id="20483" name="Rectangle 3">
            <a:extLst>
              <a:ext uri="{FF2B5EF4-FFF2-40B4-BE49-F238E27FC236}">
                <a16:creationId xmlns:a16="http://schemas.microsoft.com/office/drawing/2014/main" id="{8354CAB7-C6BD-42A7-831C-8D54192C75C4}"/>
              </a:ext>
            </a:extLst>
          </p:cNvPr>
          <p:cNvSpPr>
            <a:spLocks noGrp="1" noChangeArrowheads="1"/>
          </p:cNvSpPr>
          <p:nvPr>
            <p:ph idx="1"/>
          </p:nvPr>
        </p:nvSpPr>
        <p:spPr>
          <a:xfrm>
            <a:off x="457200" y="1219200"/>
            <a:ext cx="8229600" cy="5364162"/>
          </a:xfrm>
        </p:spPr>
        <p:txBody>
          <a:bodyPr/>
          <a:lstStyle/>
          <a:p>
            <a:pPr lvl="1" eaLnBrk="1" hangingPunct="1"/>
            <a:r>
              <a:rPr lang="en-US" altLang="en-US" dirty="0">
                <a:hlinkClick r:id="rId3"/>
              </a:rPr>
              <a:t>Cabinet Office</a:t>
            </a:r>
            <a:endParaRPr lang="en-US" altLang="en-US" dirty="0">
              <a:hlinkClick r:id="rId4"/>
            </a:endParaRPr>
          </a:p>
          <a:p>
            <a:pPr lvl="1" eaLnBrk="1" hangingPunct="1"/>
            <a:r>
              <a:rPr lang="en-US" altLang="en-US" dirty="0">
                <a:hlinkClick r:id="rId4"/>
              </a:rPr>
              <a:t>Ministry of Foreign Affairs</a:t>
            </a:r>
            <a:r>
              <a:rPr lang="en-US" altLang="en-US" dirty="0"/>
              <a:t> </a:t>
            </a:r>
            <a:endParaRPr lang="en-US" altLang="en-US" dirty="0">
              <a:hlinkClick r:id="rId5"/>
            </a:endParaRPr>
          </a:p>
          <a:p>
            <a:pPr lvl="1" eaLnBrk="1" hangingPunct="1"/>
            <a:r>
              <a:rPr lang="en-US" altLang="en-US" dirty="0">
                <a:hlinkClick r:id="rId5"/>
              </a:rPr>
              <a:t>Ministry of Economy, Trade, and Industry</a:t>
            </a:r>
            <a:r>
              <a:rPr lang="en-US" altLang="en-US" dirty="0"/>
              <a:t> (formerly MITI) </a:t>
            </a:r>
            <a:endParaRPr lang="en-US" altLang="en-US" dirty="0">
              <a:hlinkClick r:id="rId6"/>
            </a:endParaRPr>
          </a:p>
          <a:p>
            <a:pPr lvl="1" eaLnBrk="1" hangingPunct="1"/>
            <a:r>
              <a:rPr lang="en-US" altLang="en-US" dirty="0">
                <a:hlinkClick r:id="rId6"/>
              </a:rPr>
              <a:t>Ministry of Finance</a:t>
            </a:r>
            <a:endParaRPr lang="en-US" altLang="en-US" dirty="0">
              <a:hlinkClick r:id="rId7"/>
            </a:endParaRPr>
          </a:p>
          <a:p>
            <a:pPr lvl="1" eaLnBrk="1" hangingPunct="1"/>
            <a:r>
              <a:rPr lang="en-US" altLang="en-US" dirty="0">
                <a:hlinkClick r:id="rId7"/>
              </a:rPr>
              <a:t>Ministry of Defense</a:t>
            </a:r>
            <a:endParaRPr lang="en-US" altLang="en-US" dirty="0">
              <a:hlinkClick r:id="rId8"/>
            </a:endParaRPr>
          </a:p>
          <a:p>
            <a:pPr lvl="1" eaLnBrk="1" hangingPunct="1"/>
            <a:r>
              <a:rPr lang="en-US" altLang="en-US" dirty="0">
                <a:hlinkClick r:id="rId8"/>
              </a:rPr>
              <a:t>Ministry of Health, </a:t>
            </a:r>
            <a:r>
              <a:rPr lang="en-US" altLang="en-US" dirty="0" err="1">
                <a:hlinkClick r:id="rId8"/>
              </a:rPr>
              <a:t>Labour</a:t>
            </a:r>
            <a:r>
              <a:rPr lang="en-US" altLang="en-US" dirty="0">
                <a:hlinkClick r:id="rId8"/>
              </a:rPr>
              <a:t>, and Welfare</a:t>
            </a:r>
            <a:endParaRPr lang="en-US" altLang="en-US" dirty="0"/>
          </a:p>
          <a:p>
            <a:pPr lvl="1" eaLnBrk="1" hangingPunct="1"/>
            <a:endParaRPr lang="en-US" altLang="en-US" dirty="0"/>
          </a:p>
          <a:p>
            <a:pPr lvl="1" eaLnBrk="1" hangingPunct="1"/>
            <a:r>
              <a:rPr lang="en-US" altLang="en-US" b="1" dirty="0"/>
              <a:t>Power of ministries vs power of politicians</a:t>
            </a:r>
          </a:p>
          <a:p>
            <a:pPr lvl="2" eaLnBrk="1" hangingPunct="1"/>
            <a:r>
              <a:rPr lang="en-US" altLang="en-US" b="1" dirty="0"/>
              <a:t>From post-war to 2000s</a:t>
            </a:r>
          </a:p>
          <a:p>
            <a:pPr marL="457200" lvl="1" indent="0" eaLnBrk="1" hangingPunct="1">
              <a:buNone/>
            </a:pPr>
            <a:endParaRPr lang="en-US" altLang="en-US" b="1" i="1" u="sng"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EF790FB-1CA0-4694-B9EC-9F2E4EB1F2ED}"/>
              </a:ext>
            </a:extLst>
          </p:cNvPr>
          <p:cNvSpPr>
            <a:spLocks noGrp="1"/>
          </p:cNvSpPr>
          <p:nvPr>
            <p:ph type="title"/>
          </p:nvPr>
        </p:nvSpPr>
        <p:spPr/>
        <p:txBody>
          <a:bodyPr/>
          <a:lstStyle/>
          <a:p>
            <a:pPr eaLnBrk="1" hangingPunct="1"/>
            <a:r>
              <a:rPr lang="en-US" altLang="en-US" sz="4000" b="1" dirty="0">
                <a:latin typeface="Arial" panose="020B0604020202020204" pitchFamily="34" charset="0"/>
              </a:rPr>
              <a:t>Business-Government Relations</a:t>
            </a:r>
          </a:p>
        </p:txBody>
      </p:sp>
      <p:sp>
        <p:nvSpPr>
          <p:cNvPr id="21507" name="Rectangle 3">
            <a:extLst>
              <a:ext uri="{FF2B5EF4-FFF2-40B4-BE49-F238E27FC236}">
                <a16:creationId xmlns:a16="http://schemas.microsoft.com/office/drawing/2014/main" id="{81984416-CF5E-4C20-A026-EA8F9929EAA3}"/>
              </a:ext>
            </a:extLst>
          </p:cNvPr>
          <p:cNvSpPr>
            <a:spLocks noGrp="1"/>
          </p:cNvSpPr>
          <p:nvPr>
            <p:ph type="body" sz="half" idx="1"/>
          </p:nvPr>
        </p:nvSpPr>
        <p:spPr/>
        <p:txBody>
          <a:bodyPr/>
          <a:lstStyle/>
          <a:p>
            <a:pPr eaLnBrk="1" hangingPunct="1"/>
            <a:r>
              <a:rPr lang="en-US" altLang="en-US" b="1" dirty="0">
                <a:latin typeface="Arial" panose="020B0604020202020204" pitchFamily="34" charset="0"/>
              </a:rPr>
              <a:t>Economic Philosophy</a:t>
            </a:r>
          </a:p>
          <a:p>
            <a:pPr lvl="1" eaLnBrk="1" hangingPunct="1"/>
            <a:r>
              <a:rPr lang="en-US" altLang="en-US" b="1" dirty="0">
                <a:latin typeface="Arial" panose="020B0604020202020204" pitchFamily="34" charset="0"/>
              </a:rPr>
              <a:t>Nationalism</a:t>
            </a:r>
          </a:p>
          <a:p>
            <a:pPr lvl="1" eaLnBrk="1" hangingPunct="1"/>
            <a:r>
              <a:rPr lang="en-US" altLang="en-US" b="1" dirty="0">
                <a:latin typeface="Arial" panose="020B0604020202020204" pitchFamily="34" charset="0"/>
              </a:rPr>
              <a:t>Protectionism</a:t>
            </a:r>
          </a:p>
          <a:p>
            <a:pPr eaLnBrk="1" hangingPunct="1"/>
            <a:r>
              <a:rPr lang="en-US" altLang="en-US" b="1" dirty="0">
                <a:latin typeface="Arial" panose="020B0604020202020204" pitchFamily="34" charset="0"/>
              </a:rPr>
              <a:t>Partnership</a:t>
            </a:r>
          </a:p>
          <a:p>
            <a:pPr eaLnBrk="1" hangingPunct="1"/>
            <a:r>
              <a:rPr lang="en-US" altLang="en-US" b="1" dirty="0">
                <a:latin typeface="Arial" panose="020B0604020202020204" pitchFamily="34" charset="0"/>
              </a:rPr>
              <a:t>Yoshida Doctrine</a:t>
            </a:r>
          </a:p>
          <a:p>
            <a:pPr eaLnBrk="1" hangingPunct="1"/>
            <a:r>
              <a:rPr lang="en-US" altLang="en-US" b="1" dirty="0">
                <a:latin typeface="Arial" panose="020B0604020202020204" pitchFamily="34" charset="0"/>
              </a:rPr>
              <a:t>“</a:t>
            </a:r>
            <a:r>
              <a:rPr lang="en-US" altLang="ja-JP" b="1" dirty="0" err="1">
                <a:latin typeface="Arial" panose="020B0604020202020204" pitchFamily="34" charset="0"/>
              </a:rPr>
              <a:t>GNPism</a:t>
            </a:r>
            <a:r>
              <a:rPr lang="en-US" altLang="en-US" b="1" dirty="0">
                <a:latin typeface="Arial" panose="020B0604020202020204" pitchFamily="34" charset="0"/>
              </a:rPr>
              <a:t>”</a:t>
            </a:r>
            <a:endParaRPr lang="en-US" altLang="ja-JP" b="1" dirty="0">
              <a:latin typeface="Arial" panose="020B0604020202020204" pitchFamily="34" charset="0"/>
            </a:endParaRPr>
          </a:p>
          <a:p>
            <a:pPr eaLnBrk="1" hangingPunct="1"/>
            <a:endParaRPr lang="en-US" altLang="en-US" b="1" dirty="0">
              <a:latin typeface="Arial" panose="020B0604020202020204" pitchFamily="34" charset="0"/>
            </a:endParaRPr>
          </a:p>
        </p:txBody>
      </p:sp>
      <p:sp>
        <p:nvSpPr>
          <p:cNvPr id="21508" name="Rectangle 7">
            <a:extLst>
              <a:ext uri="{FF2B5EF4-FFF2-40B4-BE49-F238E27FC236}">
                <a16:creationId xmlns:a16="http://schemas.microsoft.com/office/drawing/2014/main" id="{DCF87506-0CCB-436C-9F42-0786ED37F937}"/>
              </a:ext>
            </a:extLst>
          </p:cNvPr>
          <p:cNvSpPr>
            <a:spLocks noGrp="1"/>
          </p:cNvSpPr>
          <p:nvPr>
            <p:ph type="body" sz="half" idx="2"/>
          </p:nvPr>
        </p:nvSpPr>
        <p:spPr/>
        <p:txBody>
          <a:bodyPr/>
          <a:lstStyle/>
          <a:p>
            <a:pPr eaLnBrk="1" hangingPunct="1"/>
            <a:r>
              <a:rPr lang="en-US" altLang="en-US" b="1">
                <a:latin typeface="Arial" panose="020B0604020202020204" pitchFamily="34" charset="0"/>
              </a:rPr>
              <a:t>Yoshida Shigeru</a:t>
            </a:r>
          </a:p>
          <a:p>
            <a:pPr eaLnBrk="1" hangingPunct="1"/>
            <a:r>
              <a:rPr lang="en-US" altLang="en-US" b="1">
                <a:latin typeface="Arial" panose="020B0604020202020204" pitchFamily="34" charset="0"/>
              </a:rPr>
              <a:t>PM 1946-7, 1948-54</a:t>
            </a:r>
          </a:p>
        </p:txBody>
      </p:sp>
      <p:pic>
        <p:nvPicPr>
          <p:cNvPr id="21509" name="Picture 5" descr="Shigeru_Yoshida_smiling2">
            <a:hlinkClick r:id="rId2"/>
            <a:extLst>
              <a:ext uri="{FF2B5EF4-FFF2-40B4-BE49-F238E27FC236}">
                <a16:creationId xmlns:a16="http://schemas.microsoft.com/office/drawing/2014/main" id="{E61573FC-14E6-42A6-9185-0119C13E95D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53000" y="2667000"/>
            <a:ext cx="3349625" cy="39624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9894FF9-966F-49A5-AB39-E30980EE2757}"/>
              </a:ext>
            </a:extLst>
          </p:cNvPr>
          <p:cNvSpPr>
            <a:spLocks noGrp="1"/>
          </p:cNvSpPr>
          <p:nvPr>
            <p:ph type="title"/>
          </p:nvPr>
        </p:nvSpPr>
        <p:spPr/>
        <p:txBody>
          <a:bodyPr/>
          <a:lstStyle/>
          <a:p>
            <a:pPr eaLnBrk="1" hangingPunct="1"/>
            <a:r>
              <a:rPr lang="en-US" altLang="en-US" b="1">
                <a:latin typeface="Arial" panose="020B0604020202020204" pitchFamily="34" charset="0"/>
              </a:rPr>
              <a:t>Administrative Guidance</a:t>
            </a:r>
          </a:p>
        </p:txBody>
      </p:sp>
      <p:sp>
        <p:nvSpPr>
          <p:cNvPr id="8195" name="Rectangle 3">
            <a:extLst>
              <a:ext uri="{FF2B5EF4-FFF2-40B4-BE49-F238E27FC236}">
                <a16:creationId xmlns:a16="http://schemas.microsoft.com/office/drawing/2014/main" id="{DC62CB7E-D643-4243-BDA0-1F7F06A9B5CF}"/>
              </a:ext>
            </a:extLst>
          </p:cNvPr>
          <p:cNvSpPr>
            <a:spLocks noGrp="1" noChangeArrowheads="1"/>
          </p:cNvSpPr>
          <p:nvPr>
            <p:ph type="body" idx="1"/>
          </p:nvPr>
        </p:nvSpPr>
        <p:spPr/>
        <p:txBody>
          <a:bodyPr/>
          <a:lstStyle/>
          <a:p>
            <a:pPr marL="0" indent="0" eaLnBrk="1" hangingPunct="1">
              <a:buFontTx/>
              <a:buNone/>
              <a:defRPr/>
            </a:pPr>
            <a:r>
              <a:rPr lang="en-US" altLang="en-US" b="1" dirty="0">
                <a:ea typeface="+mn-ea"/>
                <a:hlinkClick r:id="rId2"/>
              </a:rPr>
              <a:t>Ministry of Economy, Trade, and Industry</a:t>
            </a:r>
            <a:endParaRPr lang="en-US" altLang="en-US" b="1" dirty="0">
              <a:ea typeface="+mn-ea"/>
            </a:endParaRPr>
          </a:p>
          <a:p>
            <a:pPr eaLnBrk="1" hangingPunct="1">
              <a:buFontTx/>
              <a:buNone/>
              <a:defRPr/>
            </a:pPr>
            <a:r>
              <a:rPr lang="en-US" altLang="en-US" sz="2800" b="1" dirty="0">
                <a:ea typeface="+mn-ea"/>
              </a:rPr>
              <a:t>formerly Ministry of </a:t>
            </a:r>
          </a:p>
          <a:p>
            <a:pPr eaLnBrk="1" hangingPunct="1">
              <a:buFontTx/>
              <a:buNone/>
              <a:defRPr/>
            </a:pPr>
            <a:r>
              <a:rPr lang="en-US" altLang="en-US" sz="2800" b="1" dirty="0">
                <a:ea typeface="+mn-ea"/>
              </a:rPr>
              <a:t>International Trade </a:t>
            </a:r>
          </a:p>
          <a:p>
            <a:pPr eaLnBrk="1" hangingPunct="1">
              <a:buFontTx/>
              <a:buNone/>
              <a:defRPr/>
            </a:pPr>
            <a:r>
              <a:rPr lang="en-US" altLang="en-US" sz="2800" b="1" dirty="0">
                <a:ea typeface="+mn-ea"/>
              </a:rPr>
              <a:t>and Industry </a:t>
            </a:r>
          </a:p>
          <a:p>
            <a:pPr eaLnBrk="1" hangingPunct="1">
              <a:buFontTx/>
              <a:buNone/>
              <a:defRPr/>
            </a:pPr>
            <a:r>
              <a:rPr lang="en-US" altLang="en-US" sz="2800" b="1" dirty="0">
                <a:ea typeface="+mn-ea"/>
              </a:rPr>
              <a:t>(MITI)</a:t>
            </a:r>
          </a:p>
          <a:p>
            <a:pPr eaLnBrk="1" hangingPunct="1">
              <a:buFont typeface="Arial" charset="0"/>
              <a:buChar char="•"/>
              <a:defRPr/>
            </a:pPr>
            <a:r>
              <a:rPr lang="en-US" altLang="en-US" dirty="0">
                <a:ea typeface="+mn-ea"/>
              </a:rPr>
              <a:t>The Visible Hand?</a:t>
            </a:r>
          </a:p>
        </p:txBody>
      </p:sp>
      <p:pic>
        <p:nvPicPr>
          <p:cNvPr id="22532" name="Picture 5" descr="METI_logo">
            <a:extLst>
              <a:ext uri="{FF2B5EF4-FFF2-40B4-BE49-F238E27FC236}">
                <a16:creationId xmlns:a16="http://schemas.microsoft.com/office/drawing/2014/main" id="{BF7C7D2D-543B-41E4-A244-EF316BA13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14600"/>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F531709-E063-412B-99CF-137D195E28AA}"/>
              </a:ext>
            </a:extLst>
          </p:cNvPr>
          <p:cNvSpPr>
            <a:spLocks noGrp="1" noChangeArrowheads="1"/>
          </p:cNvSpPr>
          <p:nvPr>
            <p:ph type="title"/>
          </p:nvPr>
        </p:nvSpPr>
        <p:spPr>
          <a:xfrm>
            <a:off x="457200" y="274638"/>
            <a:ext cx="8229600" cy="792162"/>
          </a:xfrm>
        </p:spPr>
        <p:txBody>
          <a:bodyPr/>
          <a:lstStyle/>
          <a:p>
            <a:pPr eaLnBrk="1" hangingPunct="1"/>
            <a:r>
              <a:rPr lang="en-US" altLang="en-US" sz="3600" b="1" dirty="0"/>
              <a:t>Iron Triangle</a:t>
            </a:r>
          </a:p>
        </p:txBody>
      </p:sp>
      <p:sp>
        <p:nvSpPr>
          <p:cNvPr id="25603" name="Rectangle 3">
            <a:extLst>
              <a:ext uri="{FF2B5EF4-FFF2-40B4-BE49-F238E27FC236}">
                <a16:creationId xmlns:a16="http://schemas.microsoft.com/office/drawing/2014/main" id="{3C40718F-EE70-4DEF-B009-B8B1F04628A9}"/>
              </a:ext>
            </a:extLst>
          </p:cNvPr>
          <p:cNvSpPr>
            <a:spLocks noGrp="1" noChangeArrowheads="1"/>
          </p:cNvSpPr>
          <p:nvPr>
            <p:ph idx="1"/>
          </p:nvPr>
        </p:nvSpPr>
        <p:spPr>
          <a:xfrm>
            <a:off x="457200" y="1143000"/>
            <a:ext cx="8229600" cy="4983163"/>
          </a:xfrm>
        </p:spPr>
        <p:txBody>
          <a:bodyPr/>
          <a:lstStyle/>
          <a:p>
            <a:pPr algn="ctr" eaLnBrk="1" hangingPunct="1">
              <a:buFontTx/>
              <a:buNone/>
            </a:pPr>
            <a:endParaRPr lang="en-US" altLang="en-US" sz="2800" b="1" dirty="0"/>
          </a:p>
          <a:p>
            <a:pPr algn="ctr" eaLnBrk="1" hangingPunct="1">
              <a:buFontTx/>
              <a:buNone/>
            </a:pPr>
            <a:r>
              <a:rPr lang="en-US" altLang="en-US" sz="2800" b="1" dirty="0"/>
              <a:t>Liberal </a:t>
            </a:r>
          </a:p>
          <a:p>
            <a:pPr algn="ctr" eaLnBrk="1" hangingPunct="1">
              <a:buFontTx/>
              <a:buNone/>
            </a:pPr>
            <a:r>
              <a:rPr lang="en-US" altLang="en-US" sz="2800" b="1" dirty="0"/>
              <a:t>Democratic Party</a:t>
            </a:r>
          </a:p>
          <a:p>
            <a:pPr algn="ctr" eaLnBrk="1" hangingPunct="1">
              <a:buFontTx/>
              <a:buNone/>
            </a:pPr>
            <a:endParaRPr lang="en-US" altLang="en-US" b="1" dirty="0"/>
          </a:p>
          <a:p>
            <a:pPr algn="ctr" eaLnBrk="1" hangingPunct="1">
              <a:buFontTx/>
              <a:buNone/>
            </a:pPr>
            <a:endParaRPr lang="en-US" altLang="en-US" b="1" dirty="0"/>
          </a:p>
          <a:p>
            <a:pPr eaLnBrk="1" hangingPunct="1">
              <a:buFontTx/>
              <a:buNone/>
            </a:pPr>
            <a:endParaRPr lang="en-US" altLang="en-US" b="1" dirty="0"/>
          </a:p>
          <a:p>
            <a:pPr eaLnBrk="1" hangingPunct="1">
              <a:buFontTx/>
              <a:buNone/>
            </a:pPr>
            <a:endParaRPr lang="en-US" altLang="en-US" b="1" dirty="0"/>
          </a:p>
          <a:p>
            <a:pPr eaLnBrk="1" hangingPunct="1">
              <a:buFontTx/>
              <a:buNone/>
            </a:pPr>
            <a:r>
              <a:rPr lang="en-US" altLang="en-US" sz="2800" b="1" dirty="0"/>
              <a:t>Business</a:t>
            </a:r>
            <a:r>
              <a:rPr lang="en-US" altLang="en-US" b="1" dirty="0"/>
              <a:t>					     </a:t>
            </a:r>
            <a:r>
              <a:rPr lang="en-US" altLang="en-US" sz="2800" b="1" dirty="0"/>
              <a:t>Ministries</a:t>
            </a:r>
            <a:endParaRPr lang="en-US" altLang="en-US" b="1" dirty="0"/>
          </a:p>
        </p:txBody>
      </p:sp>
      <p:sp>
        <p:nvSpPr>
          <p:cNvPr id="25604" name="Line 4">
            <a:extLst>
              <a:ext uri="{FF2B5EF4-FFF2-40B4-BE49-F238E27FC236}">
                <a16:creationId xmlns:a16="http://schemas.microsoft.com/office/drawing/2014/main" id="{F490C473-A11B-4E6B-AA0C-912E7019205E}"/>
              </a:ext>
            </a:extLst>
          </p:cNvPr>
          <p:cNvSpPr>
            <a:spLocks noChangeShapeType="1"/>
          </p:cNvSpPr>
          <p:nvPr/>
        </p:nvSpPr>
        <p:spPr bwMode="auto">
          <a:xfrm flipV="1">
            <a:off x="1562100" y="2757488"/>
            <a:ext cx="2743200" cy="23622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Line 5">
            <a:extLst>
              <a:ext uri="{FF2B5EF4-FFF2-40B4-BE49-F238E27FC236}">
                <a16:creationId xmlns:a16="http://schemas.microsoft.com/office/drawing/2014/main" id="{D926D87E-E15E-475F-869E-B20A79F1E12E}"/>
              </a:ext>
            </a:extLst>
          </p:cNvPr>
          <p:cNvSpPr>
            <a:spLocks noChangeShapeType="1"/>
          </p:cNvSpPr>
          <p:nvPr/>
        </p:nvSpPr>
        <p:spPr bwMode="auto">
          <a:xfrm>
            <a:off x="4724400" y="2743200"/>
            <a:ext cx="2667000" cy="23622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6">
            <a:extLst>
              <a:ext uri="{FF2B5EF4-FFF2-40B4-BE49-F238E27FC236}">
                <a16:creationId xmlns:a16="http://schemas.microsoft.com/office/drawing/2014/main" id="{98D532CE-B10E-4F3E-8F20-ABF4C318B20E}"/>
              </a:ext>
            </a:extLst>
          </p:cNvPr>
          <p:cNvSpPr>
            <a:spLocks noChangeShapeType="1"/>
          </p:cNvSpPr>
          <p:nvPr/>
        </p:nvSpPr>
        <p:spPr bwMode="auto">
          <a:xfrm>
            <a:off x="2362200" y="5410200"/>
            <a:ext cx="3886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a:extLst>
              <a:ext uri="{FF2B5EF4-FFF2-40B4-BE49-F238E27FC236}">
                <a16:creationId xmlns:a16="http://schemas.microsoft.com/office/drawing/2014/main" id="{BC113E57-449A-4AD7-8C75-C07C842C122E}"/>
              </a:ext>
            </a:extLst>
          </p:cNvPr>
          <p:cNvSpPr/>
          <p:nvPr/>
        </p:nvSpPr>
        <p:spPr>
          <a:xfrm>
            <a:off x="228600" y="2286000"/>
            <a:ext cx="22860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Business contributes to campaigns;</a:t>
            </a:r>
          </a:p>
          <a:p>
            <a:pPr algn="ctr">
              <a:defRPr/>
            </a:pPr>
            <a:r>
              <a:rPr lang="en-US" b="1" dirty="0">
                <a:solidFill>
                  <a:schemeClr val="tx1"/>
                </a:solidFill>
              </a:rPr>
              <a:t>LDP passes business-friendly legislation and massive public works projects</a:t>
            </a:r>
          </a:p>
        </p:txBody>
      </p:sp>
      <p:sp>
        <p:nvSpPr>
          <p:cNvPr id="3" name="Rectangle 2">
            <a:extLst>
              <a:ext uri="{FF2B5EF4-FFF2-40B4-BE49-F238E27FC236}">
                <a16:creationId xmlns:a16="http://schemas.microsoft.com/office/drawing/2014/main" id="{752F601A-0F9F-4B19-B713-55A799A4EDE0}"/>
              </a:ext>
            </a:extLst>
          </p:cNvPr>
          <p:cNvSpPr/>
          <p:nvPr/>
        </p:nvSpPr>
        <p:spPr>
          <a:xfrm>
            <a:off x="6629400" y="2286000"/>
            <a:ext cx="2133600" cy="1638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Ministries write legislation that helps LDP popularity;</a:t>
            </a:r>
          </a:p>
          <a:p>
            <a:pPr algn="ctr">
              <a:defRPr/>
            </a:pPr>
            <a:r>
              <a:rPr lang="en-US" b="1" dirty="0">
                <a:solidFill>
                  <a:schemeClr val="tx1"/>
                </a:solidFill>
              </a:rPr>
              <a:t>LDP gives jobs to retired bureaucrats</a:t>
            </a:r>
          </a:p>
        </p:txBody>
      </p:sp>
      <p:sp>
        <p:nvSpPr>
          <p:cNvPr id="4" name="Rectangle 3">
            <a:extLst>
              <a:ext uri="{FF2B5EF4-FFF2-40B4-BE49-F238E27FC236}">
                <a16:creationId xmlns:a16="http://schemas.microsoft.com/office/drawing/2014/main" id="{5E8ADCDC-A31E-4289-8D6B-0D2448A10059}"/>
              </a:ext>
            </a:extLst>
          </p:cNvPr>
          <p:cNvSpPr/>
          <p:nvPr/>
        </p:nvSpPr>
        <p:spPr>
          <a:xfrm>
            <a:off x="2133600" y="5715000"/>
            <a:ext cx="48768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Ministries write legislation that helps business; Business gives high-paying jobs to retiring bureaucrats (</a:t>
            </a:r>
            <a:r>
              <a:rPr lang="en-US" b="1" dirty="0" err="1">
                <a:solidFill>
                  <a:schemeClr val="tx1"/>
                </a:solidFill>
              </a:rPr>
              <a:t>amakudari</a:t>
            </a:r>
            <a:r>
              <a:rPr lang="en-US" b="1" dirty="0">
                <a:solidFill>
                  <a:schemeClr val="tx1"/>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AC384B4-1C9D-4C98-A18B-63DA677C3222}"/>
              </a:ext>
            </a:extLst>
          </p:cNvPr>
          <p:cNvSpPr>
            <a:spLocks noGrp="1" noChangeArrowheads="1"/>
          </p:cNvSpPr>
          <p:nvPr>
            <p:ph type="title"/>
          </p:nvPr>
        </p:nvSpPr>
        <p:spPr>
          <a:xfrm>
            <a:off x="457200" y="274638"/>
            <a:ext cx="8229600" cy="715962"/>
          </a:xfrm>
        </p:spPr>
        <p:txBody>
          <a:bodyPr/>
          <a:lstStyle/>
          <a:p>
            <a:pPr eaLnBrk="1" hangingPunct="1"/>
            <a:r>
              <a:rPr lang="en-US" altLang="en-US" b="1" dirty="0"/>
              <a:t>1955 System</a:t>
            </a:r>
          </a:p>
        </p:txBody>
      </p:sp>
      <p:sp>
        <p:nvSpPr>
          <p:cNvPr id="21507" name="Rectangle 3">
            <a:extLst>
              <a:ext uri="{FF2B5EF4-FFF2-40B4-BE49-F238E27FC236}">
                <a16:creationId xmlns:a16="http://schemas.microsoft.com/office/drawing/2014/main" id="{AE6400B0-0E17-4C52-8A38-537B15BE1828}"/>
              </a:ext>
            </a:extLst>
          </p:cNvPr>
          <p:cNvSpPr>
            <a:spLocks noGrp="1" noChangeArrowheads="1"/>
          </p:cNvSpPr>
          <p:nvPr>
            <p:ph idx="1"/>
          </p:nvPr>
        </p:nvSpPr>
        <p:spPr>
          <a:xfrm>
            <a:off x="457200" y="1219200"/>
            <a:ext cx="8229600" cy="4906963"/>
          </a:xfrm>
        </p:spPr>
        <p:txBody>
          <a:bodyPr/>
          <a:lstStyle/>
          <a:p>
            <a:pPr eaLnBrk="1" hangingPunct="1"/>
            <a:r>
              <a:rPr lang="en-US" altLang="en-US" b="1" dirty="0">
                <a:hlinkClick r:id="rId2"/>
              </a:rPr>
              <a:t>LDP: Liberal Democratic Party</a:t>
            </a:r>
            <a:endParaRPr lang="en-US" altLang="en-US" b="1" dirty="0"/>
          </a:p>
          <a:p>
            <a:pPr eaLnBrk="1" hangingPunct="1"/>
            <a:r>
              <a:rPr lang="en-US" altLang="en-US" b="1" dirty="0"/>
              <a:t>JSP/SDP: Social Democratic Party</a:t>
            </a:r>
          </a:p>
          <a:p>
            <a:pPr eaLnBrk="1" hangingPunct="1">
              <a:buFontTx/>
              <a:buNone/>
            </a:pPr>
            <a:endParaRPr lang="en-US" altLang="en-US" b="1" dirty="0"/>
          </a:p>
          <a:p>
            <a:pPr eaLnBrk="1" hangingPunct="1"/>
            <a:r>
              <a:rPr lang="en-US" altLang="en-US" b="1" dirty="0"/>
              <a:t>LDP in power from </a:t>
            </a:r>
          </a:p>
          <a:p>
            <a:pPr lvl="1" eaLnBrk="1" hangingPunct="1"/>
            <a:r>
              <a:rPr lang="en-US" altLang="en-US" b="1" dirty="0"/>
              <a:t>1955-1993</a:t>
            </a:r>
          </a:p>
          <a:p>
            <a:pPr lvl="1" eaLnBrk="1" hangingPunct="1"/>
            <a:r>
              <a:rPr lang="en-US" altLang="en-US" b="1" dirty="0"/>
              <a:t>1994-2009</a:t>
            </a:r>
          </a:p>
          <a:p>
            <a:pPr lvl="1" eaLnBrk="1" hangingPunct="1"/>
            <a:r>
              <a:rPr lang="en-US" altLang="en-US" b="1" dirty="0"/>
              <a:t>2012-present</a:t>
            </a:r>
          </a:p>
          <a:p>
            <a:pPr marL="0" indent="0" eaLnBrk="1" hangingPunct="1">
              <a:buNone/>
            </a:pPr>
            <a:endParaRPr lang="en-US" altLang="en-US" sz="2000" b="1" dirty="0"/>
          </a:p>
          <a:p>
            <a:pPr marL="0" indent="0" eaLnBrk="1" hangingPunct="1">
              <a:buNone/>
            </a:pPr>
            <a:r>
              <a:rPr lang="en-US" altLang="en-US" sz="2000" b="1" dirty="0"/>
              <a:t>Slide originally recorded in 2015 so </a:t>
            </a:r>
            <a:r>
              <a:rPr lang="en-US" altLang="en-US" sz="2000" b="1"/>
              <a:t>ignore me </a:t>
            </a:r>
            <a:r>
              <a:rPr lang="en-US" altLang="en-US" sz="2000" b="1" dirty="0"/>
              <a:t>when I talk about how many years the LDP has been in power for the last 60 years; it’s 65 in 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877E05BE-248E-4B4F-B763-DCF917BC18D8}"/>
              </a:ext>
            </a:extLst>
          </p:cNvPr>
          <p:cNvSpPr>
            <a:spLocks noGrp="1" noChangeArrowheads="1"/>
          </p:cNvSpPr>
          <p:nvPr>
            <p:ph type="title"/>
          </p:nvPr>
        </p:nvSpPr>
        <p:spPr>
          <a:xfrm>
            <a:off x="457200" y="274638"/>
            <a:ext cx="8229600" cy="792162"/>
          </a:xfrm>
        </p:spPr>
        <p:txBody>
          <a:bodyPr/>
          <a:lstStyle/>
          <a:p>
            <a:pPr eaLnBrk="1" hangingPunct="1"/>
            <a:r>
              <a:rPr lang="en-US" altLang="en-US" b="1"/>
              <a:t>End of the Japanese Empire</a:t>
            </a:r>
          </a:p>
        </p:txBody>
      </p:sp>
      <p:sp>
        <p:nvSpPr>
          <p:cNvPr id="2" name="Content Placeholder 1">
            <a:extLst>
              <a:ext uri="{FF2B5EF4-FFF2-40B4-BE49-F238E27FC236}">
                <a16:creationId xmlns:a16="http://schemas.microsoft.com/office/drawing/2014/main" id="{9F3FC4E8-23AE-4578-9714-E608C127E9DA}"/>
              </a:ext>
            </a:extLst>
          </p:cNvPr>
          <p:cNvSpPr>
            <a:spLocks noGrp="1"/>
          </p:cNvSpPr>
          <p:nvPr>
            <p:ph idx="1"/>
          </p:nvPr>
        </p:nvSpPr>
        <p:spPr>
          <a:xfrm>
            <a:off x="457200" y="1219200"/>
            <a:ext cx="8229600" cy="5181600"/>
          </a:xfrm>
        </p:spPr>
        <p:txBody>
          <a:bodyPr/>
          <a:lstStyle/>
          <a:p>
            <a:endParaRPr lang="en-US" dirty="0"/>
          </a:p>
          <a:p>
            <a:endParaRPr lang="en-US" dirty="0"/>
          </a:p>
          <a:p>
            <a:endParaRPr lang="en-US" dirty="0"/>
          </a:p>
          <a:p>
            <a:endParaRPr lang="en-US" dirty="0"/>
          </a:p>
          <a:p>
            <a:endParaRPr lang="en-US"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From: By Kokiri at English Wikipedia, modifications by </a:t>
            </a:r>
            <a:r>
              <a:rPr lang="en-US" sz="1200" dirty="0" err="1"/>
              <a:t>Huhsunqu</a:t>
            </a:r>
            <a:r>
              <a:rPr lang="en-US" sz="1200" dirty="0"/>
              <a:t> and Markalexander100. - This file was derived from: Japanese Empire.png, CC BY-SA 3.0, https://commons.wikimedia.org/w/index.php?curid=472828</a:t>
            </a:r>
          </a:p>
        </p:txBody>
      </p:sp>
      <p:pic>
        <p:nvPicPr>
          <p:cNvPr id="3" name="Picture 2">
            <a:extLst>
              <a:ext uri="{FF2B5EF4-FFF2-40B4-BE49-F238E27FC236}">
                <a16:creationId xmlns:a16="http://schemas.microsoft.com/office/drawing/2014/main" id="{8F0A8BD9-1D43-4E7D-B61E-A6351B1176E3}"/>
              </a:ext>
            </a:extLst>
          </p:cNvPr>
          <p:cNvPicPr>
            <a:picLocks noChangeAspect="1"/>
          </p:cNvPicPr>
          <p:nvPr/>
        </p:nvPicPr>
        <p:blipFill>
          <a:blip r:embed="rId2"/>
          <a:stretch>
            <a:fillRect/>
          </a:stretch>
        </p:blipFill>
        <p:spPr>
          <a:xfrm>
            <a:off x="990600" y="1219200"/>
            <a:ext cx="7391400" cy="45259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F05115E-0284-4AD5-8B35-2E78B8D6CB97}"/>
              </a:ext>
            </a:extLst>
          </p:cNvPr>
          <p:cNvSpPr>
            <a:spLocks noGrp="1"/>
          </p:cNvSpPr>
          <p:nvPr>
            <p:ph type="title"/>
          </p:nvPr>
        </p:nvSpPr>
        <p:spPr/>
        <p:txBody>
          <a:bodyPr/>
          <a:lstStyle/>
          <a:p>
            <a:r>
              <a:rPr lang="en-US" altLang="en-US" b="1" dirty="0">
                <a:hlinkClick r:id="rId2"/>
              </a:rPr>
              <a:t>LDP: Liberal Democratic Party</a:t>
            </a:r>
            <a:endParaRPr lang="en-US" altLang="en-US" dirty="0"/>
          </a:p>
        </p:txBody>
      </p:sp>
      <p:sp>
        <p:nvSpPr>
          <p:cNvPr id="24579" name="Content Placeholder 4">
            <a:extLst>
              <a:ext uri="{FF2B5EF4-FFF2-40B4-BE49-F238E27FC236}">
                <a16:creationId xmlns:a16="http://schemas.microsoft.com/office/drawing/2014/main" id="{5AADC082-17BD-4245-BD2C-A0214CD76DB0}"/>
              </a:ext>
            </a:extLst>
          </p:cNvPr>
          <p:cNvSpPr>
            <a:spLocks noGrp="1"/>
          </p:cNvSpPr>
          <p:nvPr>
            <p:ph idx="1"/>
          </p:nvPr>
        </p:nvSpPr>
        <p:spPr/>
        <p:txBody>
          <a:bodyPr/>
          <a:lstStyle/>
          <a:p>
            <a:endParaRPr lang="en-US" altLang="en-US" b="1"/>
          </a:p>
          <a:p>
            <a:endParaRPr lang="en-US" altLang="en-US" b="1"/>
          </a:p>
          <a:p>
            <a:endParaRPr lang="en-US" altLang="en-US" b="1"/>
          </a:p>
          <a:p>
            <a:r>
              <a:rPr lang="en-US" altLang="en-US" b="1"/>
              <a:t>PM Abe Shinzo</a:t>
            </a:r>
          </a:p>
        </p:txBody>
      </p:sp>
      <p:pic>
        <p:nvPicPr>
          <p:cNvPr id="24580" name="Content Placeholder 3" descr="Liberal Democratic Party of JAPAN">
            <a:extLst>
              <a:ext uri="{FF2B5EF4-FFF2-40B4-BE49-F238E27FC236}">
                <a16:creationId xmlns:a16="http://schemas.microsoft.com/office/drawing/2014/main" id="{AC674220-9DE1-4C3E-98AD-9513FA83D7B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5486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a:extLst>
              <a:ext uri="{FF2B5EF4-FFF2-40B4-BE49-F238E27FC236}">
                <a16:creationId xmlns:a16="http://schemas.microsoft.com/office/drawing/2014/main" id="{886FBE56-EA47-429F-83B6-69233997A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038600"/>
            <a:ext cx="8153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D7A8-3BB2-4872-8DDC-CA64358D70D2}"/>
              </a:ext>
            </a:extLst>
          </p:cNvPr>
          <p:cNvSpPr>
            <a:spLocks noGrp="1"/>
          </p:cNvSpPr>
          <p:nvPr>
            <p:ph type="title"/>
          </p:nvPr>
        </p:nvSpPr>
        <p:spPr/>
        <p:txBody>
          <a:bodyPr/>
          <a:lstStyle/>
          <a:p>
            <a:r>
              <a:rPr lang="en-US" sz="3200" dirty="0">
                <a:latin typeface="Arial Black" panose="020B0A04020102020204" pitchFamily="34" charset="0"/>
              </a:rPr>
              <a:t>Social Democratic Party of Japan</a:t>
            </a:r>
          </a:p>
        </p:txBody>
      </p:sp>
      <p:sp>
        <p:nvSpPr>
          <p:cNvPr id="3" name="Content Placeholder 2">
            <a:extLst>
              <a:ext uri="{FF2B5EF4-FFF2-40B4-BE49-F238E27FC236}">
                <a16:creationId xmlns:a16="http://schemas.microsoft.com/office/drawing/2014/main" id="{17160D3F-5765-4926-BB62-63D58BA7261E}"/>
              </a:ext>
            </a:extLst>
          </p:cNvPr>
          <p:cNvSpPr>
            <a:spLocks noGrp="1"/>
          </p:cNvSpPr>
          <p:nvPr>
            <p:ph idx="1"/>
          </p:nvPr>
        </p:nvSpPr>
        <p:spPr/>
        <p:txBody>
          <a:bodyPr/>
          <a:lstStyle/>
          <a:p>
            <a:r>
              <a:rPr lang="en-US" b="1" dirty="0"/>
              <a:t>Japan Socialist Party 1955-1991</a:t>
            </a:r>
          </a:p>
          <a:p>
            <a:r>
              <a:rPr lang="en-US" b="1" dirty="0"/>
              <a:t>Social Democratic Party of Japan </a:t>
            </a:r>
          </a:p>
          <a:p>
            <a:pPr lvl="1"/>
            <a:r>
              <a:rPr lang="en-US" b="1" dirty="0"/>
              <a:t>1991-present</a:t>
            </a:r>
          </a:p>
        </p:txBody>
      </p:sp>
      <p:pic>
        <p:nvPicPr>
          <p:cNvPr id="4" name="Picture 3">
            <a:extLst>
              <a:ext uri="{FF2B5EF4-FFF2-40B4-BE49-F238E27FC236}">
                <a16:creationId xmlns:a16="http://schemas.microsoft.com/office/drawing/2014/main" id="{3FD35A48-1189-42CD-8ACF-723BA6EF1A95}"/>
              </a:ext>
            </a:extLst>
          </p:cNvPr>
          <p:cNvPicPr>
            <a:picLocks noChangeAspect="1"/>
          </p:cNvPicPr>
          <p:nvPr/>
        </p:nvPicPr>
        <p:blipFill>
          <a:blip r:embed="rId2"/>
          <a:stretch>
            <a:fillRect/>
          </a:stretch>
        </p:blipFill>
        <p:spPr>
          <a:xfrm>
            <a:off x="4114800" y="3539332"/>
            <a:ext cx="4019550" cy="2586831"/>
          </a:xfrm>
          <a:prstGeom prst="rect">
            <a:avLst/>
          </a:prstGeom>
        </p:spPr>
      </p:pic>
    </p:spTree>
    <p:extLst>
      <p:ext uri="{BB962C8B-B14F-4D97-AF65-F5344CB8AC3E}">
        <p14:creationId xmlns:p14="http://schemas.microsoft.com/office/powerpoint/2010/main" val="2038507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208865E-1007-4924-AA17-AB5FAFA72E53}"/>
              </a:ext>
            </a:extLst>
          </p:cNvPr>
          <p:cNvSpPr>
            <a:spLocks noGrp="1"/>
          </p:cNvSpPr>
          <p:nvPr>
            <p:ph type="title"/>
          </p:nvPr>
        </p:nvSpPr>
        <p:spPr/>
        <p:txBody>
          <a:bodyPr/>
          <a:lstStyle/>
          <a:p>
            <a:r>
              <a:rPr lang="en-US" altLang="en-US" b="1"/>
              <a:t>1 and ½ Party System?</a:t>
            </a:r>
          </a:p>
        </p:txBody>
      </p:sp>
      <p:sp>
        <p:nvSpPr>
          <p:cNvPr id="22531" name="Content Placeholder 2">
            <a:extLst>
              <a:ext uri="{FF2B5EF4-FFF2-40B4-BE49-F238E27FC236}">
                <a16:creationId xmlns:a16="http://schemas.microsoft.com/office/drawing/2014/main" id="{1B1E4078-0FBE-4CB6-926C-DAC326F9F6DC}"/>
              </a:ext>
            </a:extLst>
          </p:cNvPr>
          <p:cNvSpPr>
            <a:spLocks noGrp="1"/>
          </p:cNvSpPr>
          <p:nvPr>
            <p:ph idx="1"/>
          </p:nvPr>
        </p:nvSpPr>
        <p:spPr/>
        <p:txBody>
          <a:bodyPr/>
          <a:lstStyle/>
          <a:p>
            <a:r>
              <a:rPr lang="en-US" altLang="en-US" sz="3600" b="1"/>
              <a:t>“Consensus Politics”</a:t>
            </a:r>
          </a:p>
          <a:p>
            <a:r>
              <a:rPr lang="en-US" altLang="en-US" sz="3600" b="1"/>
              <a:t>LDP to lead</a:t>
            </a:r>
          </a:p>
          <a:p>
            <a:r>
              <a:rPr lang="en-US" altLang="en-US" sz="3600" b="1"/>
              <a:t>JSP/SDPJ to keep it in check, balanced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F44303C-8E08-479F-82E5-0970B5CCC8FD}"/>
              </a:ext>
            </a:extLst>
          </p:cNvPr>
          <p:cNvSpPr>
            <a:spLocks noGrp="1" noChangeArrowheads="1"/>
          </p:cNvSpPr>
          <p:nvPr>
            <p:ph type="title"/>
          </p:nvPr>
        </p:nvSpPr>
        <p:spPr>
          <a:xfrm>
            <a:off x="457200" y="274638"/>
            <a:ext cx="8229600" cy="715962"/>
          </a:xfrm>
        </p:spPr>
        <p:txBody>
          <a:bodyPr/>
          <a:lstStyle/>
          <a:p>
            <a:pPr eaLnBrk="1" hangingPunct="1"/>
            <a:r>
              <a:rPr lang="en-US" altLang="en-US" sz="4000" b="1"/>
              <a:t>Party Strength in Lower House</a:t>
            </a:r>
          </a:p>
        </p:txBody>
      </p:sp>
      <p:pic>
        <p:nvPicPr>
          <p:cNvPr id="2" name="Recorded Sound">
            <a:hlinkClick r:id="" action="ppaction://media"/>
            <a:extLst>
              <a:ext uri="{FF2B5EF4-FFF2-40B4-BE49-F238E27FC236}">
                <a16:creationId xmlns:a16="http://schemas.microsoft.com/office/drawing/2014/main" id="{E132EEB9-11D2-46EC-A779-F6204A8FD3F8}"/>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A3ECB0CF-6547-4DFA-8CCD-BCDF2A0DF120}"/>
              </a:ext>
            </a:extLst>
          </p:cNvPr>
          <p:cNvPicPr>
            <a:picLocks noGrp="1" noChangeAspect="1"/>
          </p:cNvPicPr>
          <p:nvPr>
            <p:ph idx="1"/>
          </p:nvPr>
        </p:nvPicPr>
        <p:blipFill>
          <a:blip r:embed="rId5"/>
          <a:stretch>
            <a:fillRect/>
          </a:stretch>
        </p:blipFill>
        <p:spPr>
          <a:xfrm>
            <a:off x="1096979" y="1729396"/>
            <a:ext cx="6950042" cy="426757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96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8BDCFCA-8A39-4A8B-87A9-A508464BC5D3}"/>
              </a:ext>
            </a:extLst>
          </p:cNvPr>
          <p:cNvSpPr>
            <a:spLocks noGrp="1" noChangeArrowheads="1"/>
          </p:cNvSpPr>
          <p:nvPr>
            <p:ph type="title"/>
          </p:nvPr>
        </p:nvSpPr>
        <p:spPr/>
        <p:txBody>
          <a:bodyPr/>
          <a:lstStyle/>
          <a:p>
            <a:pPr eaLnBrk="1" hangingPunct="1"/>
            <a:r>
              <a:rPr lang="en-US" altLang="en-US" b="1" dirty="0"/>
              <a:t>Explaining LDP Domination </a:t>
            </a:r>
            <a:endParaRPr lang="en-US" altLang="en-US" sz="3200" dirty="0"/>
          </a:p>
        </p:txBody>
      </p:sp>
      <p:sp>
        <p:nvSpPr>
          <p:cNvPr id="27651" name="Rectangle 3">
            <a:extLst>
              <a:ext uri="{FF2B5EF4-FFF2-40B4-BE49-F238E27FC236}">
                <a16:creationId xmlns:a16="http://schemas.microsoft.com/office/drawing/2014/main" id="{323709FC-88C7-4EC3-B725-DA044CFD49CD}"/>
              </a:ext>
            </a:extLst>
          </p:cNvPr>
          <p:cNvSpPr>
            <a:spLocks noGrp="1" noChangeArrowheads="1"/>
          </p:cNvSpPr>
          <p:nvPr>
            <p:ph idx="1"/>
          </p:nvPr>
        </p:nvSpPr>
        <p:spPr/>
        <p:txBody>
          <a:bodyPr/>
          <a:lstStyle/>
          <a:p>
            <a:pPr marL="609600" indent="-609600" eaLnBrk="1" hangingPunct="1">
              <a:buFontTx/>
              <a:buAutoNum type="arabicPeriod"/>
            </a:pPr>
            <a:r>
              <a:rPr lang="en-US" altLang="en-US" b="1" dirty="0"/>
              <a:t>Iron Triangle</a:t>
            </a:r>
          </a:p>
          <a:p>
            <a:pPr marL="609600" indent="-609600" eaLnBrk="1" hangingPunct="1">
              <a:buFontTx/>
              <a:buAutoNum type="arabicPeriod"/>
            </a:pPr>
            <a:r>
              <a:rPr lang="en-US" altLang="en-US" b="1" dirty="0"/>
              <a:t>Factions: </a:t>
            </a:r>
            <a:r>
              <a:rPr lang="en-US" altLang="en-US" b="1" dirty="0" err="1"/>
              <a:t>Habatsu</a:t>
            </a:r>
            <a:endParaRPr lang="en-US" altLang="en-US" b="1" dirty="0"/>
          </a:p>
          <a:p>
            <a:pPr marL="609600" indent="-609600" eaLnBrk="1" hangingPunct="1">
              <a:buFontTx/>
              <a:buAutoNum type="arabicPeriod"/>
            </a:pPr>
            <a:r>
              <a:rPr lang="en-US" altLang="en-US" b="1" dirty="0"/>
              <a:t>Campaign Money</a:t>
            </a:r>
          </a:p>
          <a:p>
            <a:pPr marL="990600" lvl="1" indent="-533400" eaLnBrk="1" hangingPunct="1">
              <a:buFontTx/>
              <a:buAutoNum type="arabicPeriod"/>
            </a:pPr>
            <a:r>
              <a:rPr lang="en-US" altLang="en-US" b="1" dirty="0"/>
              <a:t>Construction, rice</a:t>
            </a:r>
          </a:p>
          <a:p>
            <a:pPr marL="609600" indent="-609600" eaLnBrk="1" hangingPunct="1">
              <a:buFontTx/>
              <a:buAutoNum type="arabicPeriod"/>
            </a:pPr>
            <a:r>
              <a:rPr lang="en-US" altLang="en-US" b="1" dirty="0"/>
              <a:t>Opposition Weakness and policies</a:t>
            </a:r>
          </a:p>
          <a:p>
            <a:pPr marL="990600" lvl="1" indent="-533400" eaLnBrk="1" hangingPunct="1">
              <a:buFontTx/>
              <a:buAutoNum type="arabicPeriod"/>
            </a:pPr>
            <a:r>
              <a:rPr lang="en-US" altLang="en-US" b="1" dirty="0"/>
              <a:t>Marxism, anti-US alliance</a:t>
            </a:r>
          </a:p>
          <a:p>
            <a:pPr marL="609600" indent="-609600" eaLnBrk="1" hangingPunct="1">
              <a:buFontTx/>
              <a:buAutoNum type="arabicPeriod"/>
            </a:pPr>
            <a:r>
              <a:rPr lang="en-US" altLang="en-US" b="1" dirty="0"/>
              <a:t>Rural Vote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F32BDB3-AE37-4C50-94A3-1C662780F972}"/>
              </a:ext>
            </a:extLst>
          </p:cNvPr>
          <p:cNvSpPr>
            <a:spLocks noGrp="1" noChangeArrowheads="1"/>
          </p:cNvSpPr>
          <p:nvPr>
            <p:ph type="title"/>
          </p:nvPr>
        </p:nvSpPr>
        <p:spPr>
          <a:xfrm>
            <a:off x="457200" y="274638"/>
            <a:ext cx="8229600" cy="792162"/>
          </a:xfrm>
        </p:spPr>
        <p:txBody>
          <a:bodyPr/>
          <a:lstStyle/>
          <a:p>
            <a:pPr eaLnBrk="1" hangingPunct="1"/>
            <a:r>
              <a:rPr lang="en-US" altLang="en-US" b="1"/>
              <a:t>Explaining LDP Domination?</a:t>
            </a:r>
          </a:p>
        </p:txBody>
      </p:sp>
      <p:pic>
        <p:nvPicPr>
          <p:cNvPr id="29699" name="Picture 5" descr="Japan_gdp_growth">
            <a:hlinkClick r:id="rId2"/>
            <a:extLst>
              <a:ext uri="{FF2B5EF4-FFF2-40B4-BE49-F238E27FC236}">
                <a16:creationId xmlns:a16="http://schemas.microsoft.com/office/drawing/2014/main" id="{7CC28D16-A620-4A5D-AB59-C74723EA74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828800"/>
            <a:ext cx="7315200" cy="4114800"/>
          </a:xfrm>
        </p:spPr>
      </p:pic>
      <p:sp>
        <p:nvSpPr>
          <p:cNvPr id="29700" name="Rectangle 3">
            <a:extLst>
              <a:ext uri="{FF2B5EF4-FFF2-40B4-BE49-F238E27FC236}">
                <a16:creationId xmlns:a16="http://schemas.microsoft.com/office/drawing/2014/main" id="{9682E843-9E82-4689-8815-3A3FFEF64C62}"/>
              </a:ext>
            </a:extLst>
          </p:cNvPr>
          <p:cNvSpPr>
            <a:spLocks noGrp="1" noChangeArrowheads="1"/>
          </p:cNvSpPr>
          <p:nvPr>
            <p:ph type="body" idx="4294967295"/>
          </p:nvPr>
        </p:nvSpPr>
        <p:spPr>
          <a:xfrm>
            <a:off x="457200" y="1066800"/>
            <a:ext cx="7772400" cy="5562600"/>
          </a:xfrm>
        </p:spPr>
        <p:txBody>
          <a:bodyPr/>
          <a:lstStyle/>
          <a:p>
            <a:pPr marL="609600" indent="-609600" eaLnBrk="1" hangingPunct="1">
              <a:lnSpc>
                <a:spcPct val="90000"/>
              </a:lnSpc>
              <a:buFontTx/>
              <a:buNone/>
            </a:pPr>
            <a:r>
              <a:rPr lang="en-US" altLang="en-US" b="1" dirty="0"/>
              <a:t>6. Japanese Economic Success</a:t>
            </a:r>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dirty="0"/>
          </a:p>
          <a:p>
            <a:pPr marL="609600" indent="-609600" eaLnBrk="1" hangingPunct="1">
              <a:lnSpc>
                <a:spcPct val="90000"/>
              </a:lnSpc>
              <a:buFontTx/>
              <a:buNone/>
            </a:pPr>
            <a:endParaRPr lang="en-US" altLang="en-US" sz="1800" dirty="0"/>
          </a:p>
          <a:p>
            <a:pPr marL="609600" indent="-609600" eaLnBrk="1" hangingPunct="1">
              <a:lnSpc>
                <a:spcPct val="90000"/>
              </a:lnSpc>
              <a:buFontTx/>
              <a:buNone/>
            </a:pPr>
            <a:r>
              <a:rPr lang="en-US" altLang="en-US" sz="1800" dirty="0"/>
              <a:t>From: http://benmuse.typepad.com/ben_muse/2005/11/changes_in_inco.html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ED07DE2-E030-4870-BFCC-D0C7172BFFAE}"/>
              </a:ext>
            </a:extLst>
          </p:cNvPr>
          <p:cNvSpPr>
            <a:spLocks noGrp="1" noChangeArrowheads="1"/>
          </p:cNvSpPr>
          <p:nvPr>
            <p:ph type="title"/>
          </p:nvPr>
        </p:nvSpPr>
        <p:spPr/>
        <p:txBody>
          <a:bodyPr/>
          <a:lstStyle/>
          <a:p>
            <a:pPr eaLnBrk="1" hangingPunct="1"/>
            <a:r>
              <a:rPr lang="en-US" altLang="en-US" b="1"/>
              <a:t>Tokyo 1945</a:t>
            </a:r>
          </a:p>
        </p:txBody>
      </p:sp>
      <p:sp>
        <p:nvSpPr>
          <p:cNvPr id="30723" name="Rectangle 3">
            <a:extLst>
              <a:ext uri="{FF2B5EF4-FFF2-40B4-BE49-F238E27FC236}">
                <a16:creationId xmlns:a16="http://schemas.microsoft.com/office/drawing/2014/main" id="{3AD91ECE-C982-4BD8-AA8A-24B241976CD1}"/>
              </a:ext>
            </a:extLst>
          </p:cNvPr>
          <p:cNvSpPr>
            <a:spLocks noGrp="1" noChangeArrowheads="1"/>
          </p:cNvSpPr>
          <p:nvPr>
            <p:ph idx="1"/>
          </p:nvPr>
        </p:nvSpPr>
        <p:spPr/>
        <p:txBody>
          <a:bodyPr/>
          <a:lstStyle/>
          <a:p>
            <a:pPr eaLnBrk="1" hangingPunct="1"/>
            <a:endParaRPr lang="en-US" altLang="en-US"/>
          </a:p>
        </p:txBody>
      </p:sp>
      <p:pic>
        <p:nvPicPr>
          <p:cNvPr id="30724" name="Picture 4" descr="0310-01">
            <a:extLst>
              <a:ext uri="{FF2B5EF4-FFF2-40B4-BE49-F238E27FC236}">
                <a16:creationId xmlns:a16="http://schemas.microsoft.com/office/drawing/2014/main" id="{F09E5298-3B07-422F-B6B1-44889F04B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00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56365A7-5D92-4E11-9FED-B95854525C28}"/>
              </a:ext>
            </a:extLst>
          </p:cNvPr>
          <p:cNvSpPr>
            <a:spLocks noGrp="1" noChangeArrowheads="1"/>
          </p:cNvSpPr>
          <p:nvPr>
            <p:ph type="title"/>
          </p:nvPr>
        </p:nvSpPr>
        <p:spPr>
          <a:xfrm>
            <a:off x="457200" y="274638"/>
            <a:ext cx="8229600" cy="792162"/>
          </a:xfrm>
        </p:spPr>
        <p:txBody>
          <a:bodyPr/>
          <a:lstStyle/>
          <a:p>
            <a:pPr eaLnBrk="1" hangingPunct="1"/>
            <a:r>
              <a:rPr lang="en-US" altLang="en-US" sz="3600" b="1" dirty="0">
                <a:latin typeface="Arial Black" panose="020B0A04020102020204" pitchFamily="34" charset="0"/>
              </a:rPr>
              <a:t>Tokyo 50-60 Years later</a:t>
            </a:r>
          </a:p>
        </p:txBody>
      </p:sp>
      <p:pic>
        <p:nvPicPr>
          <p:cNvPr id="4" name="Picture 3">
            <a:extLst>
              <a:ext uri="{FF2B5EF4-FFF2-40B4-BE49-F238E27FC236}">
                <a16:creationId xmlns:a16="http://schemas.microsoft.com/office/drawing/2014/main" id="{8514605E-C7F3-4E45-867D-E68538707F34}"/>
              </a:ext>
            </a:extLst>
          </p:cNvPr>
          <p:cNvPicPr>
            <a:picLocks noChangeAspect="1"/>
          </p:cNvPicPr>
          <p:nvPr/>
        </p:nvPicPr>
        <p:blipFill>
          <a:blip r:embed="rId2"/>
          <a:stretch>
            <a:fillRect/>
          </a:stretch>
        </p:blipFill>
        <p:spPr>
          <a:xfrm>
            <a:off x="3733800" y="4308228"/>
            <a:ext cx="4953000" cy="2332771"/>
          </a:xfrm>
          <a:prstGeom prst="rect">
            <a:avLst/>
          </a:prstGeom>
        </p:spPr>
      </p:pic>
      <p:pic>
        <p:nvPicPr>
          <p:cNvPr id="5" name="Picture 4">
            <a:extLst>
              <a:ext uri="{FF2B5EF4-FFF2-40B4-BE49-F238E27FC236}">
                <a16:creationId xmlns:a16="http://schemas.microsoft.com/office/drawing/2014/main" id="{006E637C-A07F-4165-B6EB-A12F104C4235}"/>
              </a:ext>
            </a:extLst>
          </p:cNvPr>
          <p:cNvPicPr>
            <a:picLocks noChangeAspect="1"/>
          </p:cNvPicPr>
          <p:nvPr/>
        </p:nvPicPr>
        <p:blipFill>
          <a:blip r:embed="rId3"/>
          <a:stretch>
            <a:fillRect/>
          </a:stretch>
        </p:blipFill>
        <p:spPr>
          <a:xfrm>
            <a:off x="5427785" y="1233392"/>
            <a:ext cx="3276600" cy="2500408"/>
          </a:xfrm>
          <a:prstGeom prst="rect">
            <a:avLst/>
          </a:prstGeom>
        </p:spPr>
      </p:pic>
      <p:pic>
        <p:nvPicPr>
          <p:cNvPr id="6" name="Picture 5">
            <a:extLst>
              <a:ext uri="{FF2B5EF4-FFF2-40B4-BE49-F238E27FC236}">
                <a16:creationId xmlns:a16="http://schemas.microsoft.com/office/drawing/2014/main" id="{1F211C15-04AF-48E4-9BE4-93307FCB6361}"/>
              </a:ext>
            </a:extLst>
          </p:cNvPr>
          <p:cNvPicPr>
            <a:picLocks noChangeAspect="1"/>
          </p:cNvPicPr>
          <p:nvPr/>
        </p:nvPicPr>
        <p:blipFill rotWithShape="1">
          <a:blip r:embed="rId4"/>
          <a:srcRect l="45833"/>
          <a:stretch/>
        </p:blipFill>
        <p:spPr>
          <a:xfrm>
            <a:off x="457200" y="3618994"/>
            <a:ext cx="2667000" cy="3057174"/>
          </a:xfrm>
          <a:prstGeom prst="rect">
            <a:avLst/>
          </a:prstGeom>
        </p:spPr>
      </p:pic>
      <p:pic>
        <p:nvPicPr>
          <p:cNvPr id="9" name="Content Placeholder 8">
            <a:extLst>
              <a:ext uri="{FF2B5EF4-FFF2-40B4-BE49-F238E27FC236}">
                <a16:creationId xmlns:a16="http://schemas.microsoft.com/office/drawing/2014/main" id="{7C0F61F7-8F20-47D1-B615-717D77721B9E}"/>
              </a:ext>
            </a:extLst>
          </p:cNvPr>
          <p:cNvPicPr>
            <a:picLocks noGrp="1" noChangeAspect="1"/>
          </p:cNvPicPr>
          <p:nvPr>
            <p:ph idx="1"/>
          </p:nvPr>
        </p:nvPicPr>
        <p:blipFill>
          <a:blip r:embed="rId5"/>
          <a:stretch>
            <a:fillRect/>
          </a:stretch>
        </p:blipFill>
        <p:spPr>
          <a:xfrm>
            <a:off x="179260" y="1250700"/>
            <a:ext cx="3812448" cy="230519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8861166-FFE0-4AB4-A33B-0553F4F55FA8}"/>
              </a:ext>
            </a:extLst>
          </p:cNvPr>
          <p:cNvSpPr>
            <a:spLocks noGrp="1" noChangeArrowheads="1"/>
          </p:cNvSpPr>
          <p:nvPr>
            <p:ph type="title"/>
          </p:nvPr>
        </p:nvSpPr>
        <p:spPr/>
        <p:txBody>
          <a:bodyPr/>
          <a:lstStyle/>
          <a:p>
            <a:pPr eaLnBrk="1" hangingPunct="1"/>
            <a:r>
              <a:rPr lang="en-US" altLang="en-US" b="1"/>
              <a:t>Explaining LDP Domination?</a:t>
            </a:r>
          </a:p>
        </p:txBody>
      </p:sp>
      <p:sp>
        <p:nvSpPr>
          <p:cNvPr id="32771" name="Rectangle 3">
            <a:extLst>
              <a:ext uri="{FF2B5EF4-FFF2-40B4-BE49-F238E27FC236}">
                <a16:creationId xmlns:a16="http://schemas.microsoft.com/office/drawing/2014/main" id="{42CEA88B-2C61-4385-A718-AECF2354DF41}"/>
              </a:ext>
            </a:extLst>
          </p:cNvPr>
          <p:cNvSpPr>
            <a:spLocks noGrp="1" noChangeArrowheads="1"/>
          </p:cNvSpPr>
          <p:nvPr>
            <p:ph idx="1"/>
          </p:nvPr>
        </p:nvSpPr>
        <p:spPr/>
        <p:txBody>
          <a:bodyPr/>
          <a:lstStyle/>
          <a:p>
            <a:pPr eaLnBrk="1" hangingPunct="1">
              <a:buFontTx/>
              <a:buNone/>
            </a:pPr>
            <a:r>
              <a:rPr lang="en-US" altLang="en-US" b="1"/>
              <a:t>7. Consensus Politics</a:t>
            </a:r>
          </a:p>
          <a:p>
            <a:pPr eaLnBrk="1" hangingPunct="1">
              <a:buFontTx/>
              <a:buNone/>
            </a:pPr>
            <a:r>
              <a:rPr lang="en-US" altLang="en-US" b="1"/>
              <a:t>	One and ½ Party System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6966C0F-B27B-48B2-A205-2EF7390466E2}"/>
              </a:ext>
            </a:extLst>
          </p:cNvPr>
          <p:cNvSpPr>
            <a:spLocks noGrp="1" noChangeArrowheads="1"/>
          </p:cNvSpPr>
          <p:nvPr>
            <p:ph type="title"/>
          </p:nvPr>
        </p:nvSpPr>
        <p:spPr/>
        <p:txBody>
          <a:bodyPr/>
          <a:lstStyle/>
          <a:p>
            <a:pPr eaLnBrk="1" hangingPunct="1"/>
            <a:r>
              <a:rPr lang="en-US" altLang="en-US"/>
              <a:t>The Questions</a:t>
            </a:r>
          </a:p>
        </p:txBody>
      </p:sp>
      <p:sp>
        <p:nvSpPr>
          <p:cNvPr id="33795" name="Rectangle 3">
            <a:extLst>
              <a:ext uri="{FF2B5EF4-FFF2-40B4-BE49-F238E27FC236}">
                <a16:creationId xmlns:a16="http://schemas.microsoft.com/office/drawing/2014/main" id="{6ACF8DCA-C775-466A-9673-DE17B82DB9B4}"/>
              </a:ext>
            </a:extLst>
          </p:cNvPr>
          <p:cNvSpPr>
            <a:spLocks noGrp="1" noChangeArrowheads="1"/>
          </p:cNvSpPr>
          <p:nvPr>
            <p:ph idx="1"/>
          </p:nvPr>
        </p:nvSpPr>
        <p:spPr/>
        <p:txBody>
          <a:bodyPr/>
          <a:lstStyle/>
          <a:p>
            <a:pPr eaLnBrk="1" hangingPunct="1"/>
            <a:r>
              <a:rPr lang="en-US" altLang="en-US" b="1"/>
              <a:t>Can LDP domination last forever?</a:t>
            </a:r>
          </a:p>
          <a:p>
            <a:pPr eaLnBrk="1" hangingPunct="1"/>
            <a:r>
              <a:rPr lang="en-US" altLang="en-US" b="1"/>
              <a:t>Can Japan ever develop a competitive two-party system?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AD707A3-70B8-446A-8B59-C505DFC2326A}"/>
              </a:ext>
            </a:extLst>
          </p:cNvPr>
          <p:cNvSpPr>
            <a:spLocks noGrp="1" noChangeArrowheads="1"/>
          </p:cNvSpPr>
          <p:nvPr>
            <p:ph type="title"/>
          </p:nvPr>
        </p:nvSpPr>
        <p:spPr/>
        <p:txBody>
          <a:bodyPr/>
          <a:lstStyle/>
          <a:p>
            <a:pPr eaLnBrk="1" hangingPunct="1"/>
            <a:r>
              <a:rPr lang="en-US" altLang="en-US" b="1"/>
              <a:t>Demilitarization</a:t>
            </a:r>
          </a:p>
        </p:txBody>
      </p:sp>
      <p:sp>
        <p:nvSpPr>
          <p:cNvPr id="6147" name="Rectangle 3">
            <a:extLst>
              <a:ext uri="{FF2B5EF4-FFF2-40B4-BE49-F238E27FC236}">
                <a16:creationId xmlns:a16="http://schemas.microsoft.com/office/drawing/2014/main" id="{0E8AA07E-5511-4E16-8DDE-5EF27E593562}"/>
              </a:ext>
            </a:extLst>
          </p:cNvPr>
          <p:cNvSpPr>
            <a:spLocks noGrp="1" noChangeArrowheads="1"/>
          </p:cNvSpPr>
          <p:nvPr>
            <p:ph idx="1"/>
          </p:nvPr>
        </p:nvSpPr>
        <p:spPr/>
        <p:txBody>
          <a:bodyPr/>
          <a:lstStyle/>
          <a:p>
            <a:pPr eaLnBrk="1" hangingPunct="1">
              <a:lnSpc>
                <a:spcPct val="90000"/>
              </a:lnSpc>
            </a:pPr>
            <a:r>
              <a:rPr lang="en-US" altLang="en-US" sz="2800" b="1"/>
              <a:t>Article 9.</a:t>
            </a:r>
            <a:r>
              <a:rPr lang="en-US" altLang="en-US" sz="2800"/>
              <a:t> Aspiring sincerely to an international peace based on justice and order, the Japanese people forever renounce war as a sovereign right of the nation and the threat or use of force as means of settling international disputes.</a:t>
            </a:r>
            <a:br>
              <a:rPr lang="en-US" altLang="en-US" sz="2800"/>
            </a:br>
            <a:r>
              <a:rPr lang="en-US" altLang="en-US" sz="2800"/>
              <a:t>In order to accomplish the aim of the preceding paragraph, land, sea, and air forces, as well as other war potential, will never be maintained. The right of belligerency of the state will not be recognized. </a:t>
            </a:r>
            <a:br>
              <a:rPr lang="en-US" altLang="en-US" sz="2800"/>
            </a:br>
            <a:endParaRPr lang="en-US" altLang="en-US"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EE2C37E-C1D1-44B1-8E63-E21A4DB3435C}"/>
              </a:ext>
            </a:extLst>
          </p:cNvPr>
          <p:cNvSpPr>
            <a:spLocks noGrp="1"/>
          </p:cNvSpPr>
          <p:nvPr>
            <p:ph type="title"/>
          </p:nvPr>
        </p:nvSpPr>
        <p:spPr>
          <a:xfrm>
            <a:off x="457200" y="274638"/>
            <a:ext cx="8229600" cy="715962"/>
          </a:xfrm>
        </p:spPr>
        <p:txBody>
          <a:bodyPr/>
          <a:lstStyle/>
          <a:p>
            <a:pPr eaLnBrk="1" hangingPunct="1"/>
            <a:r>
              <a:rPr lang="en-US" altLang="en-US" sz="4000" dirty="0"/>
              <a:t>Demilitarization?</a:t>
            </a:r>
          </a:p>
        </p:txBody>
      </p:sp>
      <p:sp>
        <p:nvSpPr>
          <p:cNvPr id="7172" name="Rectangle 3">
            <a:extLst>
              <a:ext uri="{FF2B5EF4-FFF2-40B4-BE49-F238E27FC236}">
                <a16:creationId xmlns:a16="http://schemas.microsoft.com/office/drawing/2014/main" id="{D10E4A05-E6D9-4028-B24C-223CFFCF5258}"/>
              </a:ext>
            </a:extLst>
          </p:cNvPr>
          <p:cNvSpPr>
            <a:spLocks noGrp="1"/>
          </p:cNvSpPr>
          <p:nvPr>
            <p:ph type="body" idx="4294967295"/>
          </p:nvPr>
        </p:nvSpPr>
        <p:spPr>
          <a:xfrm>
            <a:off x="228600" y="1219200"/>
            <a:ext cx="8458200" cy="5334000"/>
          </a:xfrm>
        </p:spPr>
        <p:txBody>
          <a:bodyPr/>
          <a:lstStyle/>
          <a:p>
            <a:pPr eaLnBrk="1" hangingPunct="1"/>
            <a:r>
              <a:rPr lang="en-US" altLang="en-US" dirty="0"/>
              <a:t>Japanese </a:t>
            </a:r>
            <a:r>
              <a:rPr lang="en-US" altLang="en-US" dirty="0">
                <a:hlinkClick r:id="rId2"/>
              </a:rPr>
              <a:t>Ministry of Defense</a:t>
            </a:r>
            <a:endParaRPr lang="en-US" altLang="en-US" dirty="0"/>
          </a:p>
          <a:p>
            <a:pPr eaLnBrk="1" hangingPunct="1"/>
            <a:r>
              <a:rPr lang="en-US" altLang="en-US" dirty="0">
                <a:hlinkClick r:id="rId3"/>
              </a:rPr>
              <a:t>Japanese Military Forces 2020</a:t>
            </a:r>
            <a:endParaRPr lang="en-US" altLang="en-US" dirty="0"/>
          </a:p>
          <a:p>
            <a:pPr marL="0" indent="0" eaLnBrk="1" hangingPunct="1">
              <a:buNone/>
            </a:pPr>
            <a:endParaRPr lang="en-US" altLang="en-US" sz="2400" dirty="0"/>
          </a:p>
          <a:p>
            <a:pPr marL="0" indent="0" eaLnBrk="1" hangingPunct="1">
              <a:buNone/>
            </a:pPr>
            <a:endParaRPr lang="en-US" altLang="en-US" sz="2400" dirty="0"/>
          </a:p>
          <a:p>
            <a:pPr marL="0" indent="0" eaLnBrk="1" hangingPunct="1">
              <a:buNone/>
            </a:pPr>
            <a:r>
              <a:rPr lang="en-US" altLang="en-US" sz="2400" b="1" dirty="0"/>
              <a:t>Military Spending </a:t>
            </a:r>
          </a:p>
          <a:p>
            <a:pPr marL="0" indent="0" eaLnBrk="1" hangingPunct="1">
              <a:buNone/>
            </a:pPr>
            <a:r>
              <a:rPr lang="en-US" altLang="en-US" sz="2400" b="1" dirty="0"/>
              <a:t>by nation, 2018</a:t>
            </a:r>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a:p>
            <a:pPr eaLnBrk="1" hangingPunct="1">
              <a:buFontTx/>
              <a:buNone/>
            </a:pPr>
            <a:endParaRPr lang="en-US" altLang="en-US" sz="1600" dirty="0"/>
          </a:p>
        </p:txBody>
      </p:sp>
      <p:pic>
        <p:nvPicPr>
          <p:cNvPr id="3" name="Content Placeholder 2">
            <a:extLst>
              <a:ext uri="{FF2B5EF4-FFF2-40B4-BE49-F238E27FC236}">
                <a16:creationId xmlns:a16="http://schemas.microsoft.com/office/drawing/2014/main" id="{356754FD-C3E7-490C-9F97-2C7EEA5D4A9F}"/>
              </a:ext>
            </a:extLst>
          </p:cNvPr>
          <p:cNvPicPr>
            <a:picLocks noGrp="1" noChangeAspect="1"/>
          </p:cNvPicPr>
          <p:nvPr>
            <p:ph idx="1"/>
          </p:nvPr>
        </p:nvPicPr>
        <p:blipFill>
          <a:blip r:embed="rId4"/>
          <a:stretch>
            <a:fillRect/>
          </a:stretch>
        </p:blipFill>
        <p:spPr>
          <a:xfrm>
            <a:off x="2895600" y="2590800"/>
            <a:ext cx="5761220" cy="3581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C6D6BDE-DA2C-4EAB-A732-0A0F161D9BE8}"/>
              </a:ext>
            </a:extLst>
          </p:cNvPr>
          <p:cNvSpPr>
            <a:spLocks noGrp="1" noChangeArrowheads="1"/>
          </p:cNvSpPr>
          <p:nvPr>
            <p:ph type="title"/>
          </p:nvPr>
        </p:nvSpPr>
        <p:spPr/>
        <p:txBody>
          <a:bodyPr/>
          <a:lstStyle/>
          <a:p>
            <a:pPr eaLnBrk="1" hangingPunct="1"/>
            <a:r>
              <a:rPr lang="en-US" altLang="en-US" b="1">
                <a:hlinkClick r:id="rId2"/>
              </a:rPr>
              <a:t>1946 Constitution</a:t>
            </a:r>
            <a:endParaRPr lang="en-US" altLang="en-US" b="1"/>
          </a:p>
        </p:txBody>
      </p:sp>
      <p:sp>
        <p:nvSpPr>
          <p:cNvPr id="8195" name="Rectangle 3">
            <a:extLst>
              <a:ext uri="{FF2B5EF4-FFF2-40B4-BE49-F238E27FC236}">
                <a16:creationId xmlns:a16="http://schemas.microsoft.com/office/drawing/2014/main" id="{40B6B121-D750-40BC-B786-4D14195A5E25}"/>
              </a:ext>
            </a:extLst>
          </p:cNvPr>
          <p:cNvSpPr>
            <a:spLocks noGrp="1" noChangeArrowheads="1"/>
          </p:cNvSpPr>
          <p:nvPr>
            <p:ph type="body" sz="half" idx="1"/>
          </p:nvPr>
        </p:nvSpPr>
        <p:spPr/>
        <p:txBody>
          <a:bodyPr/>
          <a:lstStyle/>
          <a:p>
            <a:pPr eaLnBrk="1" hangingPunct="1">
              <a:lnSpc>
                <a:spcPct val="90000"/>
              </a:lnSpc>
              <a:buFontTx/>
              <a:buNone/>
            </a:pPr>
            <a:r>
              <a:rPr lang="en-US" altLang="en-US" sz="2800" b="1"/>
              <a:t>CHAPTER I</a:t>
            </a:r>
            <a:r>
              <a:rPr lang="en-US" altLang="en-US" sz="2800"/>
              <a:t> </a:t>
            </a:r>
            <a:endParaRPr lang="en-US" altLang="en-US" sz="2800" b="1"/>
          </a:p>
          <a:p>
            <a:pPr eaLnBrk="1" hangingPunct="1">
              <a:lnSpc>
                <a:spcPct val="90000"/>
              </a:lnSpc>
              <a:buFontTx/>
              <a:buNone/>
            </a:pPr>
            <a:r>
              <a:rPr lang="en-US" altLang="en-US" sz="2800" b="1"/>
              <a:t>THE EMPEROR</a:t>
            </a:r>
          </a:p>
          <a:p>
            <a:pPr eaLnBrk="1" hangingPunct="1">
              <a:lnSpc>
                <a:spcPct val="90000"/>
              </a:lnSpc>
              <a:buFontTx/>
              <a:buNone/>
            </a:pPr>
            <a:r>
              <a:rPr lang="en-US" altLang="en-US" sz="2800" b="1"/>
              <a:t>Article 1.</a:t>
            </a:r>
            <a:r>
              <a:rPr lang="en-US" altLang="en-US" sz="2800"/>
              <a:t> The Emperor shall be the symbol of the State and of the unity of the People, deriving his position from the will of the people with whom resides sovereign power. </a:t>
            </a:r>
          </a:p>
        </p:txBody>
      </p:sp>
      <p:pic>
        <p:nvPicPr>
          <p:cNvPr id="8196" name="Picture 1" descr="http://images.usatoday.com/news/_photos/2007/03/09/hiro.jpg">
            <a:extLst>
              <a:ext uri="{FF2B5EF4-FFF2-40B4-BE49-F238E27FC236}">
                <a16:creationId xmlns:a16="http://schemas.microsoft.com/office/drawing/2014/main" id="{B415DEA2-DE86-46AF-BD38-9DF54803E9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00688" y="2405063"/>
            <a:ext cx="2333625" cy="291465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D6B3268-59F6-4E4F-B0AF-63464B1695FA}"/>
              </a:ext>
            </a:extLst>
          </p:cNvPr>
          <p:cNvSpPr>
            <a:spLocks noGrp="1"/>
          </p:cNvSpPr>
          <p:nvPr>
            <p:ph type="title"/>
          </p:nvPr>
        </p:nvSpPr>
        <p:spPr>
          <a:xfrm>
            <a:off x="457200" y="274638"/>
            <a:ext cx="8229600" cy="868362"/>
          </a:xfrm>
        </p:spPr>
        <p:txBody>
          <a:bodyPr/>
          <a:lstStyle/>
          <a:p>
            <a:pPr eaLnBrk="1" hangingPunct="1"/>
            <a:r>
              <a:rPr lang="en-US" altLang="en-US" sz="4000"/>
              <a:t>Post-War </a:t>
            </a:r>
            <a:r>
              <a:rPr lang="en-US" altLang="en-US" sz="4000">
                <a:hlinkClick r:id="rId2"/>
              </a:rPr>
              <a:t>Governmental Structure</a:t>
            </a:r>
            <a:endParaRPr lang="en-US" altLang="en-US" sz="4000"/>
          </a:p>
        </p:txBody>
      </p:sp>
      <p:sp>
        <p:nvSpPr>
          <p:cNvPr id="9219" name="Rectangle 3">
            <a:extLst>
              <a:ext uri="{FF2B5EF4-FFF2-40B4-BE49-F238E27FC236}">
                <a16:creationId xmlns:a16="http://schemas.microsoft.com/office/drawing/2014/main" id="{9CEE5566-8B0D-4FCF-9D79-AF2BF2E43E3C}"/>
              </a:ext>
            </a:extLst>
          </p:cNvPr>
          <p:cNvSpPr>
            <a:spLocks noGrp="1"/>
          </p:cNvSpPr>
          <p:nvPr>
            <p:ph idx="1"/>
          </p:nvPr>
        </p:nvSpPr>
        <p:spPr>
          <a:xfrm>
            <a:off x="609600" y="1096108"/>
            <a:ext cx="8229600" cy="5105400"/>
          </a:xfrm>
        </p:spPr>
        <p:txBody>
          <a:bodyPr/>
          <a:lstStyle/>
          <a:p>
            <a:pPr eaLnBrk="1" hangingPunct="1">
              <a:buFontTx/>
              <a:buNone/>
            </a:pPr>
            <a:r>
              <a:rPr lang="en-US" altLang="en-US" dirty="0"/>
              <a:t>Diet</a:t>
            </a:r>
          </a:p>
          <a:p>
            <a:pPr eaLnBrk="1" hangingPunct="1"/>
            <a:r>
              <a:rPr lang="en-US" altLang="en-US" dirty="0">
                <a:hlinkClick r:id="rId3"/>
              </a:rPr>
              <a:t>House of </a:t>
            </a:r>
            <a:r>
              <a:rPr lang="en-US" altLang="en-US" dirty="0" err="1">
                <a:hlinkClick r:id="rId3"/>
              </a:rPr>
              <a:t>Councillors</a:t>
            </a:r>
            <a:r>
              <a:rPr lang="en-US" altLang="en-US" dirty="0"/>
              <a:t> </a:t>
            </a:r>
          </a:p>
          <a:p>
            <a:pPr eaLnBrk="1" hangingPunct="1"/>
            <a:r>
              <a:rPr lang="en-US" altLang="en-US" dirty="0">
                <a:hlinkClick r:id="rId4"/>
              </a:rPr>
              <a:t>House of Representatives</a:t>
            </a:r>
            <a:endParaRPr lang="en-US" altLang="en-US" dirty="0"/>
          </a:p>
        </p:txBody>
      </p:sp>
      <p:pic>
        <p:nvPicPr>
          <p:cNvPr id="2" name="Picture 1">
            <a:extLst>
              <a:ext uri="{FF2B5EF4-FFF2-40B4-BE49-F238E27FC236}">
                <a16:creationId xmlns:a16="http://schemas.microsoft.com/office/drawing/2014/main" id="{5E76BC35-F1A2-420D-819A-FD10401C1974}"/>
              </a:ext>
            </a:extLst>
          </p:cNvPr>
          <p:cNvPicPr>
            <a:picLocks noChangeAspect="1"/>
          </p:cNvPicPr>
          <p:nvPr/>
        </p:nvPicPr>
        <p:blipFill>
          <a:blip r:embed="rId5"/>
          <a:stretch>
            <a:fillRect/>
          </a:stretch>
        </p:blipFill>
        <p:spPr>
          <a:xfrm>
            <a:off x="1190625" y="3429000"/>
            <a:ext cx="6762750" cy="2857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0542-3D87-4F50-B1D1-0420D6ED4D58}"/>
              </a:ext>
            </a:extLst>
          </p:cNvPr>
          <p:cNvSpPr>
            <a:spLocks noGrp="1"/>
          </p:cNvSpPr>
          <p:nvPr>
            <p:ph type="title"/>
          </p:nvPr>
        </p:nvSpPr>
        <p:spPr/>
        <p:txBody>
          <a:bodyPr/>
          <a:lstStyle/>
          <a:p>
            <a:pPr eaLnBrk="1" hangingPunct="1"/>
            <a:r>
              <a:rPr lang="en-US" altLang="en-US" b="1" dirty="0">
                <a:hlinkClick r:id="rId2"/>
              </a:rPr>
              <a:t>House of </a:t>
            </a:r>
            <a:r>
              <a:rPr lang="en-US" altLang="en-US" b="1" dirty="0" err="1">
                <a:hlinkClick r:id="rId2"/>
              </a:rPr>
              <a:t>Councillors</a:t>
            </a:r>
            <a:endParaRPr lang="en-US" dirty="0"/>
          </a:p>
        </p:txBody>
      </p:sp>
      <p:sp>
        <p:nvSpPr>
          <p:cNvPr id="3" name="Content Placeholder 2">
            <a:extLst>
              <a:ext uri="{FF2B5EF4-FFF2-40B4-BE49-F238E27FC236}">
                <a16:creationId xmlns:a16="http://schemas.microsoft.com/office/drawing/2014/main" id="{FCD0EDE2-58D2-47B7-AAEB-40526C201959}"/>
              </a:ext>
            </a:extLst>
          </p:cNvPr>
          <p:cNvSpPr>
            <a:spLocks noGrp="1"/>
          </p:cNvSpPr>
          <p:nvPr>
            <p:ph idx="1"/>
          </p:nvPr>
        </p:nvSpPr>
        <p:spPr>
          <a:xfrm>
            <a:off x="457200" y="1600200"/>
            <a:ext cx="8229600" cy="4724400"/>
          </a:xfrm>
        </p:spPr>
        <p:txBody>
          <a:bodyPr/>
          <a:lstStyle/>
          <a:p>
            <a:r>
              <a:rPr lang="en-US" altLang="en-US" b="1" dirty="0"/>
              <a:t>242 seats</a:t>
            </a:r>
          </a:p>
          <a:p>
            <a:pPr lvl="1"/>
            <a:r>
              <a:rPr lang="en-US" altLang="en-US" b="1" dirty="0"/>
              <a:t>146 by prefectures, based on population</a:t>
            </a:r>
          </a:p>
          <a:p>
            <a:pPr lvl="1"/>
            <a:r>
              <a:rPr lang="en-US" altLang="en-US" b="1" dirty="0"/>
              <a:t>96 selected nationwide (vote for a party and the Party has a list of people who will win the seat based on the nationwide party % of seats)</a:t>
            </a:r>
          </a:p>
          <a:p>
            <a:r>
              <a:rPr lang="en-US" altLang="en-US" b="1" dirty="0"/>
              <a:t>6 year terms</a:t>
            </a:r>
          </a:p>
          <a:p>
            <a:pPr lvl="1"/>
            <a:r>
              <a:rPr lang="en-US" b="1" dirty="0"/>
              <a:t>Half elected every three years</a:t>
            </a:r>
          </a:p>
          <a:p>
            <a:pPr lvl="1"/>
            <a:r>
              <a:rPr lang="en-US" b="1" dirty="0"/>
              <a:t>Elections in July</a:t>
            </a:r>
            <a:endParaRPr lang="en-US" dirty="0"/>
          </a:p>
        </p:txBody>
      </p:sp>
    </p:spTree>
    <p:extLst>
      <p:ext uri="{BB962C8B-B14F-4D97-AF65-F5344CB8AC3E}">
        <p14:creationId xmlns:p14="http://schemas.microsoft.com/office/powerpoint/2010/main" val="359505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503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7761-28F3-4E34-A997-8E4B96783A04}"/>
              </a:ext>
            </a:extLst>
          </p:cNvPr>
          <p:cNvSpPr>
            <a:spLocks noGrp="1"/>
          </p:cNvSpPr>
          <p:nvPr>
            <p:ph type="title"/>
          </p:nvPr>
        </p:nvSpPr>
        <p:spPr/>
        <p:txBody>
          <a:bodyPr/>
          <a:lstStyle/>
          <a:p>
            <a:r>
              <a:rPr lang="en-US" altLang="en-US" dirty="0">
                <a:hlinkClick r:id="rId2"/>
              </a:rPr>
              <a:t>House of Representatives</a:t>
            </a:r>
            <a:endParaRPr lang="en-US" dirty="0"/>
          </a:p>
        </p:txBody>
      </p:sp>
      <p:sp>
        <p:nvSpPr>
          <p:cNvPr id="3" name="Content Placeholder 2">
            <a:extLst>
              <a:ext uri="{FF2B5EF4-FFF2-40B4-BE49-F238E27FC236}">
                <a16:creationId xmlns:a16="http://schemas.microsoft.com/office/drawing/2014/main" id="{AA48F974-26EA-490E-BB1E-457E95D1E9FD}"/>
              </a:ext>
            </a:extLst>
          </p:cNvPr>
          <p:cNvSpPr>
            <a:spLocks noGrp="1"/>
          </p:cNvSpPr>
          <p:nvPr>
            <p:ph idx="1"/>
          </p:nvPr>
        </p:nvSpPr>
        <p:spPr>
          <a:xfrm>
            <a:off x="457200" y="1600200"/>
            <a:ext cx="8229600" cy="4800600"/>
          </a:xfrm>
        </p:spPr>
        <p:txBody>
          <a:bodyPr/>
          <a:lstStyle/>
          <a:p>
            <a:pPr eaLnBrk="1" hangingPunct="1"/>
            <a:r>
              <a:rPr lang="en-US" altLang="en-US" b="1" dirty="0"/>
              <a:t>465 seats</a:t>
            </a:r>
          </a:p>
          <a:p>
            <a:pPr lvl="1" eaLnBrk="1" hangingPunct="1"/>
            <a:r>
              <a:rPr lang="en-US" altLang="en-US" sz="3200" b="1" dirty="0"/>
              <a:t>289 from single member districts</a:t>
            </a:r>
          </a:p>
          <a:p>
            <a:pPr lvl="1" eaLnBrk="1" hangingPunct="1"/>
            <a:r>
              <a:rPr lang="en-US" altLang="en-US" sz="3200" b="1" dirty="0"/>
              <a:t>176 from proportional representation</a:t>
            </a:r>
          </a:p>
          <a:p>
            <a:pPr lvl="2" eaLnBrk="1" hangingPunct="1"/>
            <a:r>
              <a:rPr lang="en-US" altLang="en-US" sz="3200" b="1" dirty="0"/>
              <a:t>11 Blocs each with a number of seats based on population (ranging from 8 to 28 seats)</a:t>
            </a:r>
          </a:p>
          <a:p>
            <a:pPr lvl="1" eaLnBrk="1" hangingPunct="1"/>
            <a:r>
              <a:rPr lang="en-US" altLang="en-US" sz="3200" b="1" dirty="0"/>
              <a:t>Magic number </a:t>
            </a:r>
            <a:r>
              <a:rPr lang="en-US" altLang="en-US" sz="3200" b="1" dirty="0">
                <a:solidFill>
                  <a:srgbClr val="00B0F0"/>
                </a:solidFill>
              </a:rPr>
              <a:t>233 (a majority)</a:t>
            </a:r>
            <a:endParaRPr lang="en-US" altLang="en-US" sz="3200" b="1" dirty="0"/>
          </a:p>
          <a:p>
            <a:pPr eaLnBrk="1" hangingPunct="1"/>
            <a:r>
              <a:rPr lang="en-US" altLang="en-US" b="1" dirty="0"/>
              <a:t>4 year terms (maybe…)</a:t>
            </a:r>
          </a:p>
          <a:p>
            <a:pPr marL="457200" lvl="1" indent="0" eaLnBrk="1" hangingPunct="1">
              <a:buNone/>
            </a:pPr>
            <a:endParaRPr lang="en-US" altLang="en-US" b="1" dirty="0"/>
          </a:p>
          <a:p>
            <a:endParaRPr lang="en-US" dirty="0"/>
          </a:p>
        </p:txBody>
      </p:sp>
    </p:spTree>
    <p:extLst>
      <p:ext uri="{BB962C8B-B14F-4D97-AF65-F5344CB8AC3E}">
        <p14:creationId xmlns:p14="http://schemas.microsoft.com/office/powerpoint/2010/main" val="307058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278</TotalTime>
  <Words>1620</Words>
  <Application>Microsoft Office PowerPoint</Application>
  <PresentationFormat>On-screen Show (4:3)</PresentationFormat>
  <Paragraphs>329</Paragraphs>
  <Slides>39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ＭＳ Ｐゴシック</vt:lpstr>
      <vt:lpstr>Arial</vt:lpstr>
      <vt:lpstr>Arial Black</vt:lpstr>
      <vt:lpstr>Calibri</vt:lpstr>
      <vt:lpstr>Office Theme</vt:lpstr>
      <vt:lpstr>Post-War Japanese Government</vt:lpstr>
      <vt:lpstr> War Crimes Tribunal  International Military Tribunal for the Far East  </vt:lpstr>
      <vt:lpstr>End of the Japanese Empire</vt:lpstr>
      <vt:lpstr>Demilitarization</vt:lpstr>
      <vt:lpstr>Demilitarization?</vt:lpstr>
      <vt:lpstr>1946 Constitution</vt:lpstr>
      <vt:lpstr>Post-War Governmental Structure</vt:lpstr>
      <vt:lpstr>House of Councillors</vt:lpstr>
      <vt:lpstr>House of Representatives</vt:lpstr>
      <vt:lpstr>Passing Legislation</vt:lpstr>
      <vt:lpstr>2009 Election: House of Reps single-member districts</vt:lpstr>
      <vt:lpstr>2012 House of Reps Election Results  (single-member districts)</vt:lpstr>
      <vt:lpstr>2017 Election Single Member Districts (Happy PM Abe Shinzo)</vt:lpstr>
      <vt:lpstr>2017 Elections</vt:lpstr>
      <vt:lpstr>2021 House of Representatives Election</vt:lpstr>
      <vt:lpstr>Parliamentary Process for PM</vt:lpstr>
      <vt:lpstr>The Process  (in theory)</vt:lpstr>
      <vt:lpstr>Coalition Formation and Choosing PM</vt:lpstr>
      <vt:lpstr>No Confidence Motion</vt:lpstr>
      <vt:lpstr>PM Dissolves Lower House</vt:lpstr>
      <vt:lpstr>PowerPoint Presentation</vt:lpstr>
      <vt:lpstr>October 2021 Election</vt:lpstr>
      <vt:lpstr>2021 Lower House Results (reference only)</vt:lpstr>
      <vt:lpstr>Prime Ministers</vt:lpstr>
      <vt:lpstr>Cabinet and Ministries</vt:lpstr>
      <vt:lpstr>Business-Government Relations</vt:lpstr>
      <vt:lpstr>Administrative Guidance</vt:lpstr>
      <vt:lpstr>Iron Triangle</vt:lpstr>
      <vt:lpstr>1955 System</vt:lpstr>
      <vt:lpstr>LDP: Liberal Democratic Party</vt:lpstr>
      <vt:lpstr>Social Democratic Party of Japan</vt:lpstr>
      <vt:lpstr>1 and ½ Party System?</vt:lpstr>
      <vt:lpstr>Party Strength in Lower House</vt:lpstr>
      <vt:lpstr>Explaining LDP Domination </vt:lpstr>
      <vt:lpstr>Explaining LDP Domination?</vt:lpstr>
      <vt:lpstr>Tokyo 1945</vt:lpstr>
      <vt:lpstr>Tokyo 50-60 Years later</vt:lpstr>
      <vt:lpstr>Explaining LDP Domination?</vt:lpstr>
      <vt:lpstr>The Questions</vt:lpstr>
    </vt:vector>
  </TitlesOfParts>
  <Company>College of Humanities &amp;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Post-War Japanese Government</dc:title>
  <dc:creator>Technology Services</dc:creator>
  <cp:lastModifiedBy>William W Newmann</cp:lastModifiedBy>
  <cp:revision>67</cp:revision>
  <dcterms:created xsi:type="dcterms:W3CDTF">2009-09-09T13:14:12Z</dcterms:created>
  <dcterms:modified xsi:type="dcterms:W3CDTF">2023-03-16T17:37:54Z</dcterms:modified>
</cp:coreProperties>
</file>