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10"/>
  </p:notesMasterIdLst>
  <p:sldIdLst>
    <p:sldId id="256" r:id="rId5"/>
    <p:sldId id="257" r:id="rId6"/>
    <p:sldId id="258" r:id="rId7"/>
    <p:sldId id="259"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24B95A-E34D-4FAF-8DCC-EA30A5D35F4E}" v="2282" dt="2023-12-07T19:08:47.4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43"/>
    <p:restoredTop sz="94718"/>
  </p:normalViewPr>
  <p:slideViewPr>
    <p:cSldViewPr snapToGrid="0">
      <p:cViewPr varScale="1">
        <p:scale>
          <a:sx n="88" d="100"/>
          <a:sy n="88" d="100"/>
        </p:scale>
        <p:origin x="558" y="84"/>
      </p:cViewPr>
      <p:guideLst/>
    </p:cSldViewPr>
  </p:slideViewPr>
  <p:notesTextViewPr>
    <p:cViewPr>
      <p:scale>
        <a:sx n="1" d="1"/>
        <a:sy n="1" d="1"/>
      </p:scale>
      <p:origin x="0" y="0"/>
    </p:cViewPr>
  </p:notesTextViewPr>
  <p:sorterViewPr>
    <p:cViewPr>
      <p:scale>
        <a:sx n="126" d="100"/>
        <a:sy n="12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12/7/2023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0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68323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90585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dirty="0"/>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dirty="0"/>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noAutofit/>
          </a:bodyPr>
          <a:lstStyle>
            <a:lvl1pPr>
              <a:defRPr>
                <a:solidFill>
                  <a:schemeClr val="accent2"/>
                </a:solidFill>
                <a:latin typeface="+mn-lt"/>
              </a:defRPr>
            </a:lvl1pPr>
          </a:lstStyle>
          <a:p>
            <a:fld id="{D3DA9A77-60C0-4BB8-898D-2828EE4073AD}" type="datetime1">
              <a:rPr lang="en-US" smtClean="0"/>
              <a:t>12/7/2023</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78239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dirty="0"/>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381000" y="6356350"/>
            <a:ext cx="1569803" cy="365125"/>
          </a:xfrm>
        </p:spPr>
        <p:txBody>
          <a:bodyPr>
            <a:noAutofit/>
          </a:bodyPr>
          <a:lstStyle>
            <a:lvl1pPr>
              <a:defRPr>
                <a:solidFill>
                  <a:schemeClr val="accent3"/>
                </a:solidFill>
                <a:latin typeface="+mn-lt"/>
              </a:defRPr>
            </a:lvl1pPr>
          </a:lstStyle>
          <a:p>
            <a:fld id="{C1F30CD5-42B1-4614-9F46-5D29928CC2DB}" type="datetime1">
              <a:rPr lang="en-US" smtClean="0"/>
              <a:t>12/7/2023</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2871106" y="6356350"/>
            <a:ext cx="4114800" cy="365125"/>
          </a:xfrm>
        </p:spPr>
        <p:txBody>
          <a:bodyPr>
            <a:noAutofit/>
          </a:bodyPr>
          <a:lstStyle>
            <a:lvl1pPr>
              <a:defRPr>
                <a:solidFill>
                  <a:schemeClr val="accent3"/>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887910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dirty="0"/>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endParaRPr lang="en-US" dirty="0"/>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endParaRPr lang="en-US" dirty="0"/>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endParaRPr lang="en-US" dirty="0"/>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endParaRPr lang="en-US" dirty="0"/>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endParaRPr lang="en-US" dirty="0"/>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endParaRPr lang="en-US" dirty="0"/>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endParaRPr lang="en-US" dirty="0"/>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endParaRPr lang="en-US" dirty="0"/>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a:noAutofit/>
          </a:bodyPr>
          <a:lstStyle>
            <a:lvl1pPr>
              <a:defRPr>
                <a:solidFill>
                  <a:schemeClr val="accent3"/>
                </a:solidFill>
                <a:latin typeface="+mn-lt"/>
              </a:defRPr>
            </a:lvl1pPr>
          </a:lstStyle>
          <a:p>
            <a:fld id="{EE6020E3-D95B-4E55-964F-4B1A98BDAA6F}" type="datetime1">
              <a:rPr lang="en-US" smtClean="0"/>
              <a:t>12/7/2023</a:t>
            </a:fld>
            <a:endParaRPr lang="en-US" dirty="0"/>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a:noAutofit/>
          </a:bodyPr>
          <a:lstStyle>
            <a:lvl1pPr>
              <a:defRPr>
                <a:solidFill>
                  <a:schemeClr val="accent3"/>
                </a:solidFill>
                <a:latin typeface="+mn-lt"/>
              </a:defRPr>
            </a:lvl1pPr>
          </a:lstStyle>
          <a:p>
            <a:r>
              <a:rPr lang="en-US" dirty="0"/>
              <a:t>PRESENTATION 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925186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1DFFEA26-EB1D-498C-95CD-1ECE586790AA}" type="datetime1">
              <a:rPr lang="en-US" smtClean="0"/>
              <a:t>12/7/2023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016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539842EE-D56F-4F18-94E7-094CEF23F906}" type="datetime1">
              <a:rPr lang="en-US" smtClean="0"/>
              <a:t>12/7/2023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539513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10365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97659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52516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52848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95821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08232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0852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48072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651846050"/>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658434" y="627992"/>
            <a:ext cx="8383378" cy="985658"/>
          </a:xfrm>
        </p:spPr>
        <p:txBody>
          <a:bodyPr anchor="b">
            <a:normAutofit/>
          </a:bodyPr>
          <a:lstStyle/>
          <a:p>
            <a:pPr algn="l"/>
            <a:r>
              <a:rPr lang="en-US" dirty="0"/>
              <a:t>Oath Keeper Strategy</a:t>
            </a:r>
            <a:endParaRPr lang="en-US" dirty="0" err="1">
              <a:ea typeface="Calibri Light"/>
              <a:cs typeface="Calibri Light"/>
            </a:endParaRP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719886" y="1608556"/>
            <a:ext cx="8201593" cy="3905915"/>
          </a:xfrm>
        </p:spPr>
        <p:txBody>
          <a:bodyPr anchor="t">
            <a:normAutofit lnSpcReduction="10000"/>
          </a:bodyPr>
          <a:lstStyle/>
          <a:p>
            <a:pPr algn="l"/>
            <a:r>
              <a:rPr lang="en-US" dirty="0">
                <a:ea typeface="Calibri"/>
                <a:cs typeface="Calibri"/>
              </a:rPr>
              <a:t>By Nic </a:t>
            </a:r>
            <a:r>
              <a:rPr lang="en-US" dirty="0" err="1">
                <a:ea typeface="Calibri"/>
                <a:cs typeface="Calibri"/>
              </a:rPr>
              <a:t>Macchiarolo</a:t>
            </a:r>
            <a:endParaRPr lang="en-US" dirty="0">
              <a:ea typeface="Calibri"/>
              <a:cs typeface="Calibri"/>
            </a:endParaRPr>
          </a:p>
          <a:p>
            <a:pPr algn="l"/>
            <a:endParaRPr lang="en-US" dirty="0">
              <a:ea typeface="Calibri"/>
              <a:cs typeface="Calibri"/>
            </a:endParaRPr>
          </a:p>
          <a:p>
            <a:pPr algn="l"/>
            <a:r>
              <a:rPr lang="en-US" sz="2800" dirty="0">
                <a:ea typeface="Calibri"/>
                <a:cs typeface="Calibri"/>
              </a:rPr>
              <a:t>Although most Oath Keeper activity is seen as mostly reactionary and sporadic, it revolves around a few main strategies. These include, intimidation, violence, infiltration of police and military, and "war-driving." They have attempted to stoke fear about Black Lives Matter, Antifa, "The Deep State," Covid-19, and target any leftist associated ideas or persons to push their anti-government agenda.</a:t>
            </a:r>
          </a:p>
        </p:txBody>
      </p:sp>
      <p:pic>
        <p:nvPicPr>
          <p:cNvPr id="4" name="Picture 3" descr="Oath Keepers: Second seditious conspiracy trial against Oath Keepers begins  with opening statements | CNN Politics">
            <a:extLst>
              <a:ext uri="{FF2B5EF4-FFF2-40B4-BE49-F238E27FC236}">
                <a16:creationId xmlns:a16="http://schemas.microsoft.com/office/drawing/2014/main" id="{7E92280E-3E65-23D3-61D7-1202629BB71E}"/>
              </a:ext>
            </a:extLst>
          </p:cNvPr>
          <p:cNvPicPr>
            <a:picLocks noChangeAspect="1"/>
          </p:cNvPicPr>
          <p:nvPr/>
        </p:nvPicPr>
        <p:blipFill>
          <a:blip r:embed="rId4"/>
          <a:stretch>
            <a:fillRect/>
          </a:stretch>
        </p:blipFill>
        <p:spPr>
          <a:xfrm>
            <a:off x="8743335" y="633001"/>
            <a:ext cx="2743200" cy="1536192"/>
          </a:xfrm>
          <a:prstGeom prst="rect">
            <a:avLst/>
          </a:prstGeom>
        </p:spPr>
      </p:pic>
      <p:pic>
        <p:nvPicPr>
          <p:cNvPr id="5" name="Oath Keeper Intro">
            <a:hlinkClick r:id="" action="ppaction://media"/>
            <a:extLst>
              <a:ext uri="{FF2B5EF4-FFF2-40B4-BE49-F238E27FC236}">
                <a16:creationId xmlns:a16="http://schemas.microsoft.com/office/drawing/2014/main" id="{CCC33F96-ED75-2DE5-4281-633C3D6E53A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76574" y="3429217"/>
            <a:ext cx="730250" cy="730250"/>
          </a:xfrm>
          <a:prstGeom prst="rect">
            <a:avLst/>
          </a:prstGeom>
        </p:spPr>
      </p:pic>
    </p:spTree>
    <p:extLst>
      <p:ext uri="{BB962C8B-B14F-4D97-AF65-F5344CB8AC3E}">
        <p14:creationId xmlns:p14="http://schemas.microsoft.com/office/powerpoint/2010/main" val="22593088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838200" y="-41971"/>
            <a:ext cx="10515600" cy="1325563"/>
          </a:xfrm>
        </p:spPr>
        <p:txBody>
          <a:bodyPr/>
          <a:lstStyle/>
          <a:p>
            <a:r>
              <a:rPr lang="en-US" u="sng" dirty="0"/>
              <a:t>Intimidation and Violence as a Strategy</a:t>
            </a:r>
            <a:endParaRPr lang="en-US" u="sng" dirty="0">
              <a:ea typeface="Calibri Light"/>
              <a:cs typeface="Calibri Light"/>
            </a:endParaRP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838200" y="1355899"/>
            <a:ext cx="10515600" cy="4351338"/>
          </a:xfrm>
        </p:spPr>
        <p:txBody>
          <a:bodyPr vert="horz" lIns="91440" tIns="45720" rIns="91440" bIns="45720" rtlCol="0" anchor="t">
            <a:normAutofit fontScale="92500" lnSpcReduction="20000"/>
          </a:bodyPr>
          <a:lstStyle/>
          <a:p>
            <a:r>
              <a:rPr lang="en-US" dirty="0">
                <a:ea typeface="Calibri"/>
                <a:cs typeface="Calibri"/>
              </a:rPr>
              <a:t>Oath Keeper activity is most often seen at counter demonstrations against leftist groups, they also come heavily armed and wearing tactical gear. </a:t>
            </a:r>
          </a:p>
          <a:p>
            <a:r>
              <a:rPr lang="en-US" dirty="0">
                <a:ea typeface="Calibri"/>
                <a:cs typeface="Calibri"/>
              </a:rPr>
              <a:t>They were seen at Black Lives Matter protests in 2020, anti-lockdown protests, and in 2014 after the killing of Michael Brown.</a:t>
            </a:r>
          </a:p>
          <a:p>
            <a:r>
              <a:rPr lang="en-US" dirty="0">
                <a:ea typeface="Calibri"/>
                <a:cs typeface="Calibri"/>
              </a:rPr>
              <a:t>Although not all Oath Keeper Activity turns violent (24% which is higher than the Proud Boys) their armed presence is always meant as a warning as to what will occur if provoked.</a:t>
            </a:r>
          </a:p>
          <a:p>
            <a:r>
              <a:rPr lang="en-US" dirty="0">
                <a:ea typeface="Calibri"/>
                <a:cs typeface="Calibri"/>
              </a:rPr>
              <a:t>Oath Keepers have appeared at polling stations in 2016 while heavily armed in order to intimidate leftist voters and provide "protection" for right voters.</a:t>
            </a:r>
          </a:p>
          <a:p>
            <a:r>
              <a:rPr lang="en-US" dirty="0">
                <a:ea typeface="Calibri"/>
                <a:cs typeface="Calibri"/>
              </a:rPr>
              <a:t>Usually, the violence that occurs is small skirmishes and clashes, but the biggest instance of violence was seen on January 6th where over 100 law enforcement officers were injured.</a:t>
            </a:r>
          </a:p>
          <a:p>
            <a:endParaRPr lang="en-US" dirty="0">
              <a:ea typeface="Calibri"/>
              <a:cs typeface="Calibri"/>
            </a:endParaRPr>
          </a:p>
        </p:txBody>
      </p:sp>
      <p:sp>
        <p:nvSpPr>
          <p:cNvPr id="5" name="Footer Placeholder 4">
            <a:extLst>
              <a:ext uri="{FF2B5EF4-FFF2-40B4-BE49-F238E27FC236}">
                <a16:creationId xmlns:a16="http://schemas.microsoft.com/office/drawing/2014/main" id="{6209FEB4-4C5C-EB43-9696-7B42453DB79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12"/>
          </p:nvPr>
        </p:nvSpPr>
        <p:spPr/>
        <p:txBody>
          <a:bodyPr/>
          <a:lstStyle/>
          <a:p>
            <a:fld id="{294A09A9-5501-47C1-A89A-A340965A2BE2}" type="slidenum">
              <a:rPr lang="en-US" smtClean="0"/>
              <a:pPr/>
              <a:t>2</a:t>
            </a:fld>
            <a:endParaRPr lang="en-US" dirty="0"/>
          </a:p>
        </p:txBody>
      </p:sp>
      <p:pic>
        <p:nvPicPr>
          <p:cNvPr id="4" name="ViolenceIntimidation">
            <a:hlinkClick r:id="" action="ppaction://media"/>
            <a:extLst>
              <a:ext uri="{FF2B5EF4-FFF2-40B4-BE49-F238E27FC236}">
                <a16:creationId xmlns:a16="http://schemas.microsoft.com/office/drawing/2014/main" id="{DA9A34A8-D4F4-09E7-05FC-8B4486B71AB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53396" y="255957"/>
            <a:ext cx="730250" cy="730250"/>
          </a:xfrm>
          <a:prstGeom prst="rect">
            <a:avLst/>
          </a:prstGeom>
        </p:spPr>
      </p:pic>
    </p:spTree>
    <p:extLst>
      <p:ext uri="{BB962C8B-B14F-4D97-AF65-F5344CB8AC3E}">
        <p14:creationId xmlns:p14="http://schemas.microsoft.com/office/powerpoint/2010/main" val="13256085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2063576" y="-2152"/>
            <a:ext cx="8981162" cy="879887"/>
          </a:xfrm>
        </p:spPr>
        <p:txBody>
          <a:bodyPr>
            <a:normAutofit fontScale="90000"/>
          </a:bodyPr>
          <a:lstStyle/>
          <a:p>
            <a:r>
              <a:rPr lang="en-US" u="sng" dirty="0"/>
              <a:t>"War Driving" as a Strategy</a:t>
            </a:r>
            <a:endParaRPr lang="en-US" u="sng">
              <a:ea typeface="Calibri Light"/>
              <a:cs typeface="Calibri Light"/>
            </a:endParaRPr>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idx="1"/>
          </p:nvPr>
        </p:nvSpPr>
        <p:spPr>
          <a:xfrm>
            <a:off x="476946" y="1238751"/>
            <a:ext cx="11475928" cy="4944844"/>
          </a:xfrm>
        </p:spPr>
        <p:txBody>
          <a:bodyPr vert="horz" lIns="91440" tIns="45720" rIns="91440" bIns="45720" rtlCol="0" anchor="t">
            <a:normAutofit/>
          </a:bodyPr>
          <a:lstStyle/>
          <a:p>
            <a:pPr marL="342900" indent="-342900">
              <a:buChar char="•"/>
            </a:pPr>
            <a:r>
              <a:rPr lang="en-US" dirty="0">
                <a:ea typeface="Calibri"/>
                <a:cs typeface="Calibri"/>
              </a:rPr>
              <a:t>The Specific strategy that was used to take over the capital on January 6th is known as "War Driving."</a:t>
            </a:r>
          </a:p>
          <a:p>
            <a:pPr marL="342900" indent="-342900">
              <a:buChar char="•"/>
            </a:pPr>
            <a:r>
              <a:rPr lang="en-US" dirty="0">
                <a:ea typeface="Calibri"/>
                <a:cs typeface="Calibri"/>
              </a:rPr>
              <a:t>War Driving is essentially intentionally riling up a group of people and guiding them on where they can direct their anger (directing people to the capital.)</a:t>
            </a:r>
          </a:p>
          <a:p>
            <a:pPr marL="342900" indent="-342900">
              <a:buChar char="•"/>
            </a:pPr>
            <a:r>
              <a:rPr lang="en-US" dirty="0">
                <a:ea typeface="Calibri"/>
                <a:cs typeface="Calibri"/>
              </a:rPr>
              <a:t>Evidence shows that this was a coordinated effort with other groups like the Proud Boys, despite some organizational and belief differences.</a:t>
            </a:r>
          </a:p>
          <a:p>
            <a:pPr marL="342900" indent="-342900">
              <a:buChar char="•"/>
            </a:pPr>
            <a:r>
              <a:rPr lang="en-US" dirty="0">
                <a:ea typeface="Calibri"/>
                <a:cs typeface="Calibri"/>
              </a:rPr>
              <a:t>The Oath Keepers played an integral role in the storming of the capital. Stewart Rhodes, their leader stated on December 12, 2021 that if then President Trump failed to invoke the Insurrection Act, the Oath Keepers would be compelled to take matters into their own hands, in what he said would be a "much more bloody war."</a:t>
            </a:r>
          </a:p>
          <a:p>
            <a:pPr marL="342900" indent="-342900">
              <a:buChar char="•"/>
            </a:pPr>
            <a:endParaRPr lang="en-US" dirty="0">
              <a:ea typeface="Calibri"/>
              <a:cs typeface="Calibri"/>
            </a:endParaRPr>
          </a:p>
        </p:txBody>
      </p:sp>
      <p:sp>
        <p:nvSpPr>
          <p:cNvPr id="5" name="Footer Placeholder 4">
            <a:extLst>
              <a:ext uri="{FF2B5EF4-FFF2-40B4-BE49-F238E27FC236}">
                <a16:creationId xmlns:a16="http://schemas.microsoft.com/office/drawing/2014/main" id="{D593FA18-50D6-0344-B477-1D7C91CF402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134C72D2-EFDF-844A-8472-CB49A59B127B}"/>
              </a:ext>
            </a:extLst>
          </p:cNvPr>
          <p:cNvSpPr>
            <a:spLocks noGrp="1"/>
          </p:cNvSpPr>
          <p:nvPr>
            <p:ph type="sldNum" sz="quarter" idx="12"/>
          </p:nvPr>
        </p:nvSpPr>
        <p:spPr/>
        <p:txBody>
          <a:bodyPr/>
          <a:lstStyle/>
          <a:p>
            <a:fld id="{294A09A9-5501-47C1-A89A-A340965A2BE2}" type="slidenum">
              <a:rPr lang="en-US" smtClean="0"/>
              <a:pPr/>
              <a:t>3</a:t>
            </a:fld>
            <a:endParaRPr lang="en-US" dirty="0"/>
          </a:p>
        </p:txBody>
      </p:sp>
      <p:pic>
        <p:nvPicPr>
          <p:cNvPr id="4" name="Wardriving">
            <a:hlinkClick r:id="" action="ppaction://media"/>
            <a:extLst>
              <a:ext uri="{FF2B5EF4-FFF2-40B4-BE49-F238E27FC236}">
                <a16:creationId xmlns:a16="http://schemas.microsoft.com/office/drawing/2014/main" id="{4406895A-CAF9-B261-41A5-62F2AC5A048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53396" y="339465"/>
            <a:ext cx="730250" cy="730250"/>
          </a:xfrm>
          <a:prstGeom prst="rect">
            <a:avLst/>
          </a:prstGeom>
        </p:spPr>
      </p:pic>
    </p:spTree>
    <p:extLst>
      <p:ext uri="{BB962C8B-B14F-4D97-AF65-F5344CB8AC3E}">
        <p14:creationId xmlns:p14="http://schemas.microsoft.com/office/powerpoint/2010/main" val="16397991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647178" y="-610404"/>
            <a:ext cx="10667999" cy="2387600"/>
          </a:xfrm>
        </p:spPr>
        <p:txBody>
          <a:bodyPr/>
          <a:lstStyle/>
          <a:p>
            <a:r>
              <a:rPr lang="en-US" u="sng" dirty="0"/>
              <a:t>Infiltration of Military and Police as a Strategy</a:t>
            </a:r>
            <a:endParaRPr lang="en-US" u="sng" dirty="0">
              <a:cs typeface="Calibri Light"/>
            </a:endParaRPr>
          </a:p>
        </p:txBody>
      </p:sp>
      <p:sp>
        <p:nvSpPr>
          <p:cNvPr id="4" name="Text Placeholder 3">
            <a:extLst>
              <a:ext uri="{FF2B5EF4-FFF2-40B4-BE49-F238E27FC236}">
                <a16:creationId xmlns:a16="http://schemas.microsoft.com/office/drawing/2014/main" id="{D51A6D85-3837-435F-A342-5A3F98172B12}"/>
              </a:ext>
            </a:extLst>
          </p:cNvPr>
          <p:cNvSpPr>
            <a:spLocks noGrp="1"/>
          </p:cNvSpPr>
          <p:nvPr>
            <p:ph type="subTitle" idx="1"/>
          </p:nvPr>
        </p:nvSpPr>
        <p:spPr>
          <a:xfrm>
            <a:off x="699370" y="2182422"/>
            <a:ext cx="11116849" cy="4254912"/>
          </a:xfrm>
        </p:spPr>
        <p:txBody>
          <a:bodyPr vert="horz" lIns="91440" tIns="45720" rIns="91440" bIns="45720" rtlCol="0" anchor="t">
            <a:normAutofit/>
          </a:bodyPr>
          <a:lstStyle/>
          <a:p>
            <a:pPr marL="342900" indent="-342900" algn="l">
              <a:buChar char="•"/>
            </a:pPr>
            <a:r>
              <a:rPr lang="en-US" dirty="0">
                <a:cs typeface="Calibri" panose="020F0502020204030204"/>
              </a:rPr>
              <a:t>Infiltration of military and police might be the most important strategy</a:t>
            </a:r>
          </a:p>
          <a:p>
            <a:pPr marL="342900" indent="-342900" algn="l">
              <a:buChar char="•"/>
            </a:pPr>
            <a:r>
              <a:rPr lang="en-US" dirty="0">
                <a:cs typeface="Calibri" panose="020F0502020204030204"/>
              </a:rPr>
              <a:t>The term "Oath Keepers" is derived from the oath you take as a police officer or military personnel, to uphold and defend the constitution.</a:t>
            </a:r>
          </a:p>
          <a:p>
            <a:pPr marL="342900" indent="-342900" algn="l">
              <a:buChar char="•"/>
            </a:pPr>
            <a:r>
              <a:rPr lang="en-US" dirty="0">
                <a:cs typeface="Calibri" panose="020F0502020204030204"/>
              </a:rPr>
              <a:t>By having former and current military and police as members they have people who are skilled with weapons and combat tactics.</a:t>
            </a:r>
          </a:p>
          <a:p>
            <a:pPr marL="342900" indent="-342900" algn="l">
              <a:buChar char="•"/>
            </a:pPr>
            <a:r>
              <a:rPr lang="en-US" dirty="0">
                <a:cs typeface="Calibri" panose="020F0502020204030204"/>
              </a:rPr>
              <a:t>They also gain an inside advantage so that in the event of a martial law takeover by the left, the know they'll have people in the ranks who will refuse to act against U.S. civilians. </a:t>
            </a:r>
          </a:p>
          <a:p>
            <a:pPr marL="342900" indent="-342900" algn="l">
              <a:buChar char="•"/>
            </a:pPr>
            <a:r>
              <a:rPr lang="en-US" dirty="0">
                <a:cs typeface="Calibri" panose="020F0502020204030204"/>
              </a:rPr>
              <a:t>It is likely that Oath Keeper activity is underreported due to people hiding and downplaying their involvement.</a:t>
            </a:r>
          </a:p>
        </p:txBody>
      </p:sp>
      <p:pic>
        <p:nvPicPr>
          <p:cNvPr id="3" name="Recording">
            <a:hlinkClick r:id="" action="ppaction://media"/>
            <a:extLst>
              <a:ext uri="{FF2B5EF4-FFF2-40B4-BE49-F238E27FC236}">
                <a16:creationId xmlns:a16="http://schemas.microsoft.com/office/drawing/2014/main" id="{0D6B13DE-DC89-258C-C6D4-8D38C2F84C7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62163" y="1184971"/>
            <a:ext cx="730250" cy="730250"/>
          </a:xfrm>
          <a:prstGeom prst="rect">
            <a:avLst/>
          </a:prstGeom>
        </p:spPr>
      </p:pic>
    </p:spTree>
    <p:extLst>
      <p:ext uri="{BB962C8B-B14F-4D97-AF65-F5344CB8AC3E}">
        <p14:creationId xmlns:p14="http://schemas.microsoft.com/office/powerpoint/2010/main" val="34467973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75DE-8A44-4EC5-83C6-95BDDF10DFD9}"/>
              </a:ext>
            </a:extLst>
          </p:cNvPr>
          <p:cNvSpPr>
            <a:spLocks noGrp="1"/>
          </p:cNvSpPr>
          <p:nvPr>
            <p:ph type="title"/>
          </p:nvPr>
        </p:nvSpPr>
        <p:spPr>
          <a:xfrm>
            <a:off x="890392" y="-135916"/>
            <a:ext cx="10515600" cy="1325563"/>
          </a:xfrm>
        </p:spPr>
        <p:txBody>
          <a:bodyPr>
            <a:noAutofit/>
          </a:bodyPr>
          <a:lstStyle/>
          <a:p>
            <a:r>
              <a:rPr lang="en-US" sz="5400" u="sng" dirty="0"/>
              <a:t>Has their Strategy been successful?</a:t>
            </a:r>
            <a:endParaRPr lang="en-US" sz="5400" u="sng">
              <a:cs typeface="Calibri Light"/>
            </a:endParaRPr>
          </a:p>
        </p:txBody>
      </p:sp>
      <p:sp>
        <p:nvSpPr>
          <p:cNvPr id="5" name="Footer Placeholder 4">
            <a:extLst>
              <a:ext uri="{FF2B5EF4-FFF2-40B4-BE49-F238E27FC236}">
                <a16:creationId xmlns:a16="http://schemas.microsoft.com/office/drawing/2014/main" id="{0A79A912-225F-BE40-9F3E-0255524448CD}"/>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50B6C709-8794-DF4E-A15C-6E648F09DD12}"/>
              </a:ext>
            </a:extLst>
          </p:cNvPr>
          <p:cNvSpPr>
            <a:spLocks noGrp="1"/>
          </p:cNvSpPr>
          <p:nvPr>
            <p:ph type="sldNum" sz="quarter" idx="12"/>
          </p:nvPr>
        </p:nvSpPr>
        <p:spPr/>
        <p:txBody>
          <a:bodyPr/>
          <a:lstStyle/>
          <a:p>
            <a:fld id="{294A09A9-5501-47C1-A89A-A340965A2BE2}" type="slidenum">
              <a:rPr lang="en-US" smtClean="0"/>
              <a:pPr/>
              <a:t>5</a:t>
            </a:fld>
            <a:endParaRPr lang="en-US" dirty="0"/>
          </a:p>
        </p:txBody>
      </p:sp>
      <p:sp>
        <p:nvSpPr>
          <p:cNvPr id="7" name="Content Placeholder 6">
            <a:extLst>
              <a:ext uri="{FF2B5EF4-FFF2-40B4-BE49-F238E27FC236}">
                <a16:creationId xmlns:a16="http://schemas.microsoft.com/office/drawing/2014/main" id="{901962AF-BBA2-74DA-0814-125D183C42AB}"/>
              </a:ext>
            </a:extLst>
          </p:cNvPr>
          <p:cNvSpPr>
            <a:spLocks noGrp="1"/>
          </p:cNvSpPr>
          <p:nvPr>
            <p:ph idx="1"/>
          </p:nvPr>
        </p:nvSpPr>
        <p:spPr/>
        <p:txBody>
          <a:bodyPr vert="horz" lIns="91440" tIns="45720" rIns="91440" bIns="45720" rtlCol="0" anchor="t">
            <a:normAutofit/>
          </a:bodyPr>
          <a:lstStyle/>
          <a:p>
            <a:r>
              <a:rPr lang="en-US" dirty="0">
                <a:cs typeface="Calibri"/>
              </a:rPr>
              <a:t>The Oath Keepers have largely been unsuccessful in achieving their goals</a:t>
            </a:r>
          </a:p>
          <a:p>
            <a:r>
              <a:rPr lang="en-US" dirty="0">
                <a:cs typeface="Calibri"/>
              </a:rPr>
              <a:t>At least 25 of their members were linked to January 6th and many more have been sentenced to prison including their founder Stewart Rhoades, who is serving an 18 year prison sentence.</a:t>
            </a:r>
          </a:p>
          <a:p>
            <a:r>
              <a:rPr lang="en-US" dirty="0">
                <a:cs typeface="Calibri"/>
              </a:rPr>
              <a:t>They were unable to turn over the election results</a:t>
            </a:r>
          </a:p>
          <a:p>
            <a:r>
              <a:rPr lang="en-US" dirty="0">
                <a:cs typeface="Calibri"/>
              </a:rPr>
              <a:t>Currently they have a much diminished physical presence largely due to federal and state effort against Oath Keeper leadership, but it is expected that they could still yet play a role in the future.</a:t>
            </a:r>
          </a:p>
        </p:txBody>
      </p:sp>
      <p:pic>
        <p:nvPicPr>
          <p:cNvPr id="8" name="Successful">
            <a:hlinkClick r:id="" action="ppaction://media"/>
            <a:extLst>
              <a:ext uri="{FF2B5EF4-FFF2-40B4-BE49-F238E27FC236}">
                <a16:creationId xmlns:a16="http://schemas.microsoft.com/office/drawing/2014/main" id="{D10FBC8A-B149-1B29-4286-E805B6E8168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43998" y="329026"/>
            <a:ext cx="730250" cy="730250"/>
          </a:xfrm>
          <a:prstGeom prst="rect">
            <a:avLst/>
          </a:prstGeom>
        </p:spPr>
      </p:pic>
    </p:spTree>
    <p:extLst>
      <p:ext uri="{BB962C8B-B14F-4D97-AF65-F5344CB8AC3E}">
        <p14:creationId xmlns:p14="http://schemas.microsoft.com/office/powerpoint/2010/main" val="42129174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Background xmlns="71af3243-3dd4-4a8d-8c0d-dd76da1f02a5">false</Backgroun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42FAFE-88B4-49B4-9588-86CB0E564E50}">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42076B5C-85B0-4D30-852D-5E5312EEA93B}">
  <ds:schemaRefs>
    <ds:schemaRef ds:uri="http://schemas.microsoft.com/sharepoint/v3/contenttype/forms"/>
  </ds:schemaRefs>
</ds:datastoreItem>
</file>

<file path=customXml/itemProps3.xml><?xml version="1.0" encoding="utf-8"?>
<ds:datastoreItem xmlns:ds="http://schemas.openxmlformats.org/officeDocument/2006/customXml" ds:itemID="{81C465B7-820B-4DEA-AB4B-5167C1BE90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TM45331398</Template>
  <TotalTime>0</TotalTime>
  <Words>602</Words>
  <Application>Microsoft Office PowerPoint</Application>
  <PresentationFormat>Widescreen</PresentationFormat>
  <Paragraphs>32</Paragraphs>
  <Slides>5</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Tenorite</vt:lpstr>
      <vt:lpstr>Office Theme</vt:lpstr>
      <vt:lpstr>Oath Keeper Strategy</vt:lpstr>
      <vt:lpstr>Intimidation and Violence as a Strategy</vt:lpstr>
      <vt:lpstr>"War Driving" as a Strategy</vt:lpstr>
      <vt:lpstr>Infiltration of Military and Police as a Strategy</vt:lpstr>
      <vt:lpstr>Has their Strategy been successful?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William Newmann</dc:creator>
  <cp:lastModifiedBy>William Newmann</cp:lastModifiedBy>
  <cp:revision>268</cp:revision>
  <dcterms:created xsi:type="dcterms:W3CDTF">2023-12-07T17:34:27Z</dcterms:created>
  <dcterms:modified xsi:type="dcterms:W3CDTF">2023-12-07T20:44:15Z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