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DF7BE-A4D8-4712-9671-614A7586BA4F}" v="5" dt="2023-12-07T06:38:10.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02A7-7DBC-3F6F-6234-503E3AF33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D619E-7A9B-F4DC-68B6-37F06104F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1062A-A89D-870A-25FC-E69149DBC76D}"/>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D84DCB8D-B4AC-E160-C2E4-2CD7F1DFE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8C985-9260-6B5B-D086-1F68D4AACA65}"/>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63895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D82F-C6C0-A896-67F6-B7F1446E3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C90A49-C71E-F6EA-4656-978EBEA2FE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531DF-735D-0FCF-40D8-EFF1E561591B}"/>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7CC170A6-29DC-D279-1C09-FCC24678C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9F0D4-B7C8-266A-A0D0-2A3C5E550CA9}"/>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346521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45D7-234E-FD90-5C97-8489D1870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DF5275-6072-C384-623D-A1484A3C9D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62E8D-D340-1823-44D7-2804704F5890}"/>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4A65070B-7FBA-5320-514F-A06F0848F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BAB4-C57A-E4AF-0518-C00C73F546A4}"/>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217810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87F5-9829-2F4B-FA64-1FD8CDDBA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B7354-24BB-8C86-08EC-39BCA21ECD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C70C7-038B-A896-3409-64543A224485}"/>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826020E8-E01C-9612-B773-811AAC92D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F79A9-B7DE-1990-DF1E-183ACC69CF6C}"/>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350265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5460-2E52-5E86-5788-4FAFF8AC3A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923D7-D39C-4848-30A8-CB1562BA8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C9DA1-F4B0-0BEB-CC86-7A61A725E88A}"/>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8C548543-B129-47B3-F3E5-40D9FCEA1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D19CA-2496-72AD-8AF2-EB02B6D95A28}"/>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38149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D2B4-5A7E-5F78-7A2D-4509772C4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D1BE0-2BBD-E11C-C43F-4E373463E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F64B5F-DE34-9E9C-F602-A370EE8B2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F3BE7-940E-FDF7-6CA0-AF55AE0BBBA1}"/>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6" name="Footer Placeholder 5">
            <a:extLst>
              <a:ext uri="{FF2B5EF4-FFF2-40B4-BE49-F238E27FC236}">
                <a16:creationId xmlns:a16="http://schemas.microsoft.com/office/drawing/2014/main" id="{C863522A-E7CB-31B5-4065-F03DB6271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C6F02-C43A-A2FA-A667-C96E28BD99D9}"/>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56077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E327-AEC7-D57C-5D91-541AC3605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C60A2-68FE-2E7F-CAB0-2CC7F5953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65AC0-63CE-FEBE-1639-E30AA35AD3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56578-D69B-43C0-2BF0-28B828AA0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45342B-B54C-C476-7B15-5D7435C0D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CBD1F-2900-FAB6-6AAE-ACFE7CC470EA}"/>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8" name="Footer Placeholder 7">
            <a:extLst>
              <a:ext uri="{FF2B5EF4-FFF2-40B4-BE49-F238E27FC236}">
                <a16:creationId xmlns:a16="http://schemas.microsoft.com/office/drawing/2014/main" id="{3D342ED1-0B3A-300E-AED0-8E22B7FCB0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6C778-1027-5B91-B086-9E13DBC68214}"/>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621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495E-EBCC-432E-B680-8F695A7C1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ADA73-3CA7-3154-2DB6-1D2BBE720E32}"/>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4" name="Footer Placeholder 3">
            <a:extLst>
              <a:ext uri="{FF2B5EF4-FFF2-40B4-BE49-F238E27FC236}">
                <a16:creationId xmlns:a16="http://schemas.microsoft.com/office/drawing/2014/main" id="{EF345B33-9DF7-0973-2ED6-C5094990B3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801EF6-26F1-FBBA-FC67-57EB0F7CBCEA}"/>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172104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87391-F76C-BC84-C410-6FE7D17F3E86}"/>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3" name="Footer Placeholder 2">
            <a:extLst>
              <a:ext uri="{FF2B5EF4-FFF2-40B4-BE49-F238E27FC236}">
                <a16:creationId xmlns:a16="http://schemas.microsoft.com/office/drawing/2014/main" id="{BF45214A-B4C6-256C-1960-69196AAB01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3D369-01C4-92AD-DD95-5BCC61E6FFC8}"/>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22744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6A76-D9C8-E734-B6F0-78A3EF496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638D6-1A2F-E5B9-72F7-6F283E0EA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257658-24B7-323A-C167-2CBEF7AC0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73C02-8B54-6D58-B26F-310CFA59DC81}"/>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6" name="Footer Placeholder 5">
            <a:extLst>
              <a:ext uri="{FF2B5EF4-FFF2-40B4-BE49-F238E27FC236}">
                <a16:creationId xmlns:a16="http://schemas.microsoft.com/office/drawing/2014/main" id="{06C8DB92-F779-F6EB-7841-D6FA9D58A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EE802-DA2A-934E-CDD1-20EC0E95E87D}"/>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3941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5416-ADB7-A65C-A37A-7BB15358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4D6A0-2D27-A165-7A67-5BC7FAB82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EF74F7-61E9-1E7D-0C15-F9E4D389E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0EDF9-FDE3-3F49-3D42-67F49E0C6D7F}"/>
              </a:ext>
            </a:extLst>
          </p:cNvPr>
          <p:cNvSpPr>
            <a:spLocks noGrp="1"/>
          </p:cNvSpPr>
          <p:nvPr>
            <p:ph type="dt" sz="half" idx="10"/>
          </p:nvPr>
        </p:nvSpPr>
        <p:spPr/>
        <p:txBody>
          <a:bodyPr/>
          <a:lstStyle/>
          <a:p>
            <a:fld id="{469AC988-FBE4-43D2-AA3D-39EF0AEEB6FC}" type="datetimeFigureOut">
              <a:rPr lang="en-US" smtClean="0"/>
              <a:t>12/7/2023</a:t>
            </a:fld>
            <a:endParaRPr lang="en-US"/>
          </a:p>
        </p:txBody>
      </p:sp>
      <p:sp>
        <p:nvSpPr>
          <p:cNvPr id="6" name="Footer Placeholder 5">
            <a:extLst>
              <a:ext uri="{FF2B5EF4-FFF2-40B4-BE49-F238E27FC236}">
                <a16:creationId xmlns:a16="http://schemas.microsoft.com/office/drawing/2014/main" id="{E778965B-E522-9898-DED8-C1DC7D297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447DF-80EC-3BF2-E823-F90F58063C50}"/>
              </a:ext>
            </a:extLst>
          </p:cNvPr>
          <p:cNvSpPr>
            <a:spLocks noGrp="1"/>
          </p:cNvSpPr>
          <p:nvPr>
            <p:ph type="sldNum" sz="quarter" idx="12"/>
          </p:nvPr>
        </p:nvSpPr>
        <p:spPr/>
        <p:txBody>
          <a:bodyPr/>
          <a:lstStyle/>
          <a:p>
            <a:fld id="{DBEAEE1A-5B87-4B26-8054-30A2299E8639}" type="slidenum">
              <a:rPr lang="en-US" smtClean="0"/>
              <a:t>‹#›</a:t>
            </a:fld>
            <a:endParaRPr lang="en-US"/>
          </a:p>
        </p:txBody>
      </p:sp>
    </p:spTree>
    <p:extLst>
      <p:ext uri="{BB962C8B-B14F-4D97-AF65-F5344CB8AC3E}">
        <p14:creationId xmlns:p14="http://schemas.microsoft.com/office/powerpoint/2010/main" val="140800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CE5E6-8860-8728-5105-E6329D588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CA396D-3477-3420-EE5E-50F08AFAF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B1FBB-E256-D59B-34A0-0E8A942A0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AC988-FBE4-43D2-AA3D-39EF0AEEB6FC}" type="datetimeFigureOut">
              <a:rPr lang="en-US" smtClean="0"/>
              <a:t>12/7/2023</a:t>
            </a:fld>
            <a:endParaRPr lang="en-US"/>
          </a:p>
        </p:txBody>
      </p:sp>
      <p:sp>
        <p:nvSpPr>
          <p:cNvPr id="5" name="Footer Placeholder 4">
            <a:extLst>
              <a:ext uri="{FF2B5EF4-FFF2-40B4-BE49-F238E27FC236}">
                <a16:creationId xmlns:a16="http://schemas.microsoft.com/office/drawing/2014/main" id="{7AF449AA-7D41-9512-654A-14E890387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BCC5AF-617B-686F-F953-E666C616C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AEE1A-5B87-4B26-8054-30A2299E8639}" type="slidenum">
              <a:rPr lang="en-US" smtClean="0"/>
              <a:t>‹#›</a:t>
            </a:fld>
            <a:endParaRPr lang="en-US"/>
          </a:p>
        </p:txBody>
      </p:sp>
    </p:spTree>
    <p:extLst>
      <p:ext uri="{BB962C8B-B14F-4D97-AF65-F5344CB8AC3E}">
        <p14:creationId xmlns:p14="http://schemas.microsoft.com/office/powerpoint/2010/main" val="423195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17480-0622-8BB4-DFEA-4C8523E3CE42}"/>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Background Information:</a:t>
            </a:r>
          </a:p>
        </p:txBody>
      </p:sp>
      <p:sp>
        <p:nvSpPr>
          <p:cNvPr id="205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AA9E4D-205F-32CA-70DC-951CC49292A1}"/>
              </a:ext>
            </a:extLst>
          </p:cNvPr>
          <p:cNvSpPr>
            <a:spLocks noGrp="1"/>
          </p:cNvSpPr>
          <p:nvPr>
            <p:ph idx="1"/>
          </p:nvPr>
        </p:nvSpPr>
        <p:spPr>
          <a:xfrm>
            <a:off x="572493" y="2071316"/>
            <a:ext cx="6713552" cy="4119172"/>
          </a:xfrm>
        </p:spPr>
        <p:txBody>
          <a:bodyPr anchor="t">
            <a:normAutofit/>
          </a:bodyPr>
          <a:lstStyle/>
          <a:p>
            <a:r>
              <a:rPr lang="en-US" sz="1700" dirty="0">
                <a:effectLst/>
                <a:latin typeface="Times New Roman" panose="02020603050405020304" pitchFamily="18" charset="0"/>
                <a:ea typeface="Calibri" panose="020F0502020204030204" pitchFamily="34" charset="0"/>
              </a:rPr>
              <a:t>The Oath keepers are an American far right organization, who are antigovernment, and claim to be anti-anything opposing the constitution.</a:t>
            </a:r>
          </a:p>
          <a:p>
            <a:r>
              <a:rPr lang="en-US" sz="1700" dirty="0">
                <a:latin typeface="Times New Roman" panose="02020603050405020304" pitchFamily="18" charset="0"/>
                <a:ea typeface="Calibri" panose="020F0502020204030204" pitchFamily="34" charset="0"/>
              </a:rPr>
              <a:t>They were founded in March of 2009.</a:t>
            </a:r>
            <a:endParaRPr lang="en-US" sz="1700" dirty="0">
              <a:effectLst/>
              <a:latin typeface="Times New Roman" panose="02020603050405020304" pitchFamily="18" charset="0"/>
              <a:ea typeface="Calibri" panose="020F0502020204030204" pitchFamily="34" charset="0"/>
            </a:endParaRPr>
          </a:p>
          <a:p>
            <a:r>
              <a:rPr lang="en-US" sz="1700" dirty="0">
                <a:effectLst/>
                <a:latin typeface="Times New Roman" panose="02020603050405020304" pitchFamily="18" charset="0"/>
                <a:ea typeface="Calibri" panose="020F0502020204030204" pitchFamily="34" charset="0"/>
              </a:rPr>
              <a:t>Their founder is Elmer Stewart Rhodes  who was a former member of the U.S army. </a:t>
            </a:r>
          </a:p>
          <a:p>
            <a:r>
              <a:rPr lang="en-US" sz="1700" b="0" i="0" dirty="0">
                <a:effectLst/>
                <a:latin typeface="Times New Roman" panose="02020603050405020304" pitchFamily="18" charset="0"/>
                <a:cs typeface="Times New Roman" panose="02020603050405020304" pitchFamily="18" charset="0"/>
              </a:rPr>
              <a:t>The organization was founded in order to encourage the current and former military, police, and first responders to uphold their oath to "defend the Constitution against all enemies, foreign and domestic."</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700" dirty="0">
                <a:effectLst/>
                <a:latin typeface="Times New Roman" panose="02020603050405020304" pitchFamily="18" charset="0"/>
                <a:ea typeface="Calibri" panose="020F0502020204030204" pitchFamily="34" charset="0"/>
              </a:rPr>
              <a:t>The main doctrine of the Oath Keepers is that they follow only the laws of the constitution and nothing else.</a:t>
            </a:r>
            <a:endParaRPr lang="en-US" sz="1700" dirty="0">
              <a:latin typeface="Times New Roman" panose="02020603050405020304" pitchFamily="18" charset="0"/>
              <a:ea typeface="Calibri" panose="020F0502020204030204" pitchFamily="34" charset="0"/>
            </a:endParaRPr>
          </a:p>
          <a:p>
            <a:r>
              <a:rPr lang="en-US" sz="1700" dirty="0">
                <a:latin typeface="Times New Roman" panose="02020603050405020304" pitchFamily="18" charset="0"/>
                <a:ea typeface="Calibri" panose="020F0502020204030204" pitchFamily="34" charset="0"/>
              </a:rPr>
              <a:t>Despite how good and reasonable the oath keeper's doctrine may seem, </a:t>
            </a:r>
            <a:r>
              <a:rPr lang="en-US" sz="1700" dirty="0">
                <a:effectLst/>
                <a:latin typeface="Times New Roman" panose="02020603050405020304" pitchFamily="18" charset="0"/>
                <a:ea typeface="Calibri" panose="020F0502020204030204" pitchFamily="34" charset="0"/>
              </a:rPr>
              <a:t>there is a dark, prejudiced side to their beliefs and the way they go about this “protection.”</a:t>
            </a:r>
          </a:p>
          <a:p>
            <a:endParaRPr lang="en-US" sz="1700" dirty="0"/>
          </a:p>
        </p:txBody>
      </p:sp>
      <p:pic>
        <p:nvPicPr>
          <p:cNvPr id="2052" name="Picture 4" descr="Trump rally in Dallas: What to know about the Oath Keepers">
            <a:extLst>
              <a:ext uri="{FF2B5EF4-FFF2-40B4-BE49-F238E27FC236}">
                <a16:creationId xmlns:a16="http://schemas.microsoft.com/office/drawing/2014/main" id="{F04C249A-86A1-BDAD-F6EC-CBFD52B939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99" r="1708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Background Info">
            <a:hlinkClick r:id="" action="ppaction://media"/>
            <a:extLst>
              <a:ext uri="{FF2B5EF4-FFF2-40B4-BE49-F238E27FC236}">
                <a16:creationId xmlns:a16="http://schemas.microsoft.com/office/drawing/2014/main" id="{BABD4212-61ED-19C2-E9D3-3064E3B996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0350" y="1066378"/>
            <a:ext cx="487363" cy="487363"/>
          </a:xfrm>
          <a:prstGeom prst="rect">
            <a:avLst/>
          </a:prstGeom>
        </p:spPr>
      </p:pic>
    </p:spTree>
    <p:extLst>
      <p:ext uri="{BB962C8B-B14F-4D97-AF65-F5344CB8AC3E}">
        <p14:creationId xmlns:p14="http://schemas.microsoft.com/office/powerpoint/2010/main" val="402622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BDAAB-210D-5A27-5460-26CAD4859223}"/>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Origins: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BEDA99-0F24-1EBC-6A47-EF37C070F1D5}"/>
              </a:ext>
            </a:extLst>
          </p:cNvPr>
          <p:cNvSpPr>
            <a:spLocks noGrp="1"/>
          </p:cNvSpPr>
          <p:nvPr>
            <p:ph idx="1"/>
          </p:nvPr>
        </p:nvSpPr>
        <p:spPr>
          <a:xfrm>
            <a:off x="572493" y="2071316"/>
            <a:ext cx="6713552" cy="4119172"/>
          </a:xfrm>
        </p:spPr>
        <p:txBody>
          <a:bodyPr anchor="t">
            <a:normAutofit/>
          </a:bodyPr>
          <a:lstStyle/>
          <a:p>
            <a:r>
              <a:rPr lang="en-US" sz="1500" dirty="0">
                <a:effectLst/>
                <a:latin typeface="Times New Roman" panose="02020603050405020304" pitchFamily="18" charset="0"/>
                <a:ea typeface="Calibri" panose="020F0502020204030204" pitchFamily="34" charset="0"/>
              </a:rPr>
              <a:t>Elmer Stewart Rhodes (the founder) is a man who graduated from Yale law school and was also a former Army Paratrooper. </a:t>
            </a:r>
          </a:p>
          <a:p>
            <a:r>
              <a:rPr lang="en-US" sz="1500" dirty="0">
                <a:effectLst/>
                <a:latin typeface="Times New Roman" panose="02020603050405020304" pitchFamily="18" charset="0"/>
                <a:ea typeface="Calibri" panose="020F0502020204030204" pitchFamily="34" charset="0"/>
              </a:rPr>
              <a:t>He worked as a staffer for the republican congressman Ron Paul and formed the Oath keepers Organization after Paul’s failed 2008 bid to be the republican presidential Nominee.</a:t>
            </a:r>
          </a:p>
          <a:p>
            <a:r>
              <a:rPr lang="en-US" sz="1500" dirty="0">
                <a:effectLst/>
                <a:latin typeface="Times New Roman" panose="02020603050405020304" pitchFamily="18" charset="0"/>
                <a:ea typeface="Calibri" panose="020F0502020204030204" pitchFamily="34" charset="0"/>
              </a:rPr>
              <a:t>President Obama’s election also influenced Rhodes’ decision to form the organization.</a:t>
            </a:r>
          </a:p>
          <a:p>
            <a:r>
              <a:rPr lang="en-US" sz="1500" dirty="0">
                <a:effectLst/>
                <a:latin typeface="Times New Roman" panose="02020603050405020304" pitchFamily="18" charset="0"/>
                <a:ea typeface="Calibri" panose="020F0502020204030204" pitchFamily="34" charset="0"/>
              </a:rPr>
              <a:t>In 2013 Rhodes instructed the members of his organization to form Citizen Preservation groups to “protect” Americans from the U.S government’s goal of plunging the country into chaos and scrapping the constitution.</a:t>
            </a:r>
          </a:p>
          <a:p>
            <a:r>
              <a:rPr lang="en-US" sz="1500" dirty="0">
                <a:effectLst/>
                <a:latin typeface="Times New Roman" panose="02020603050405020304" pitchFamily="18" charset="0"/>
                <a:ea typeface="Calibri" panose="020F0502020204030204" pitchFamily="34" charset="0"/>
              </a:rPr>
              <a:t>He stated that “They (the government) are preparing to control and contain us, and to shoot us, but not preparing to feed us.”</a:t>
            </a:r>
          </a:p>
          <a:p>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Rhodes was also a known far right extremist before he founded the Oath keepers.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effectLst/>
              <a:latin typeface="Times New Roman" panose="02020603050405020304" pitchFamily="18" charset="0"/>
              <a:ea typeface="Calibri" panose="020F0502020204030204" pitchFamily="34" charset="0"/>
            </a:endParaRPr>
          </a:p>
          <a:p>
            <a:endParaRPr lang="en-US" sz="1500" dirty="0"/>
          </a:p>
        </p:txBody>
      </p:sp>
      <p:pic>
        <p:nvPicPr>
          <p:cNvPr id="1026" name="Picture 2" descr="Oath Keepers leader Stewart Rhodes tests positive for Covid-19 ...">
            <a:extLst>
              <a:ext uri="{FF2B5EF4-FFF2-40B4-BE49-F238E27FC236}">
                <a16:creationId xmlns:a16="http://schemas.microsoft.com/office/drawing/2014/main" id="{BD7AC91E-9310-8CF1-47A0-D357527580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92" r="2219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Origins">
            <a:hlinkClick r:id="" action="ppaction://media"/>
            <a:extLst>
              <a:ext uri="{FF2B5EF4-FFF2-40B4-BE49-F238E27FC236}">
                <a16:creationId xmlns:a16="http://schemas.microsoft.com/office/drawing/2014/main" id="{2C93A571-3468-ACFD-D6A8-587E32138C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94025" y="1066378"/>
            <a:ext cx="487363" cy="487363"/>
          </a:xfrm>
          <a:prstGeom prst="rect">
            <a:avLst/>
          </a:prstGeom>
        </p:spPr>
      </p:pic>
    </p:spTree>
    <p:extLst>
      <p:ext uri="{BB962C8B-B14F-4D97-AF65-F5344CB8AC3E}">
        <p14:creationId xmlns:p14="http://schemas.microsoft.com/office/powerpoint/2010/main" val="33835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7A56-43A6-5DE6-C5B3-32CDDA8F45A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Doctrine:</a:t>
            </a:r>
          </a:p>
        </p:txBody>
      </p:sp>
      <p:sp>
        <p:nvSpPr>
          <p:cNvPr id="3" name="Content Placeholder 2">
            <a:extLst>
              <a:ext uri="{FF2B5EF4-FFF2-40B4-BE49-F238E27FC236}">
                <a16:creationId xmlns:a16="http://schemas.microsoft.com/office/drawing/2014/main" id="{155AFB53-10BE-9A21-C5F6-6576105D5869}"/>
              </a:ext>
            </a:extLst>
          </p:cNvPr>
          <p:cNvSpPr>
            <a:spLocks noGrp="1"/>
          </p:cNvSpPr>
          <p:nvPr>
            <p:ph idx="1"/>
          </p:nvPr>
        </p:nvSpPr>
        <p:spPr/>
        <p:txBody>
          <a:bodyPr/>
          <a:lstStyle/>
          <a:p>
            <a:r>
              <a:rPr lang="en-US" sz="1800" dirty="0">
                <a:solidFill>
                  <a:srgbClr val="000000"/>
                </a:solidFill>
                <a:latin typeface="Times New Roman" panose="02020603050405020304" pitchFamily="18" charset="0"/>
                <a:ea typeface="Calibri" panose="020F0502020204030204" pitchFamily="34" charset="0"/>
              </a:rPr>
              <a:t>O</a:t>
            </a:r>
            <a:r>
              <a:rPr lang="en-US" sz="1800" dirty="0">
                <a:solidFill>
                  <a:srgbClr val="000000"/>
                </a:solidFill>
                <a:effectLst/>
                <a:latin typeface="Times New Roman" panose="02020603050405020304" pitchFamily="18" charset="0"/>
                <a:ea typeface="Calibri" panose="020F0502020204030204" pitchFamily="34" charset="0"/>
              </a:rPr>
              <a:t>ath keeper doctrine is actually rather simple. </a:t>
            </a:r>
          </a:p>
          <a:p>
            <a:r>
              <a:rPr lang="en-US" sz="1800" dirty="0">
                <a:solidFill>
                  <a:srgbClr val="000000"/>
                </a:solidFill>
                <a:effectLst/>
                <a:latin typeface="Times New Roman" panose="02020603050405020304" pitchFamily="18" charset="0"/>
                <a:ea typeface="Calibri" panose="020F0502020204030204" pitchFamily="34" charset="0"/>
              </a:rPr>
              <a:t>They do not obey the president or any other kind of government official</a:t>
            </a:r>
            <a:r>
              <a:rPr lang="en-US" sz="1800" dirty="0">
                <a:solidFill>
                  <a:srgbClr val="000000"/>
                </a:solidFill>
                <a:latin typeface="Times New Roman" panose="02020603050405020304" pitchFamily="18" charset="0"/>
                <a:ea typeface="Calibri" panose="020F0502020204030204" pitchFamily="34" charset="0"/>
              </a:rPr>
              <a:t>.</a:t>
            </a:r>
          </a:p>
          <a:p>
            <a:r>
              <a:rPr lang="en-US" sz="1800" dirty="0">
                <a:solidFill>
                  <a:srgbClr val="000000"/>
                </a:solidFill>
                <a:latin typeface="Times New Roman" panose="02020603050405020304" pitchFamily="18" charset="0"/>
                <a:ea typeface="Calibri" panose="020F0502020204030204" pitchFamily="34" charset="0"/>
              </a:rPr>
              <a:t>T</a:t>
            </a:r>
            <a:r>
              <a:rPr lang="en-US" sz="1800" dirty="0">
                <a:solidFill>
                  <a:srgbClr val="000000"/>
                </a:solidFill>
                <a:effectLst/>
                <a:latin typeface="Times New Roman" panose="02020603050405020304" pitchFamily="18" charset="0"/>
                <a:ea typeface="Calibri" panose="020F0502020204030204" pitchFamily="34" charset="0"/>
              </a:rPr>
              <a:t>hey only obey their interpretation of the constitution, and their own declaration of orders that they will not uphold.</a:t>
            </a:r>
          </a:p>
          <a:p>
            <a:r>
              <a:rPr lang="en-US" sz="1800" dirty="0">
                <a:solidFill>
                  <a:srgbClr val="000000"/>
                </a:solidFill>
                <a:latin typeface="Times New Roman" panose="02020603050405020304" pitchFamily="18" charset="0"/>
                <a:ea typeface="Calibri" panose="020F0502020204030204" pitchFamily="34" charset="0"/>
              </a:rPr>
              <a:t>They claim that  they </a:t>
            </a:r>
            <a:r>
              <a:rPr lang="en-US" sz="1800" b="0" i="0" dirty="0">
                <a:effectLst/>
                <a:latin typeface="Times New Roman" panose="02020603050405020304" pitchFamily="18" charset="0"/>
                <a:cs typeface="Times New Roman" panose="02020603050405020304" pitchFamily="18" charset="0"/>
              </a:rPr>
              <a:t>interpret the U.S. Constitution based on their understanding of its original intent and the principles they believe it embodies.</a:t>
            </a:r>
          </a:p>
          <a:p>
            <a:r>
              <a:rPr lang="en-US" sz="1800" b="0" i="0" dirty="0">
                <a:effectLst/>
                <a:latin typeface="Times New Roman" panose="02020603050405020304" pitchFamily="18" charset="0"/>
                <a:cs typeface="Times New Roman" panose="02020603050405020304" pitchFamily="18" charset="0"/>
              </a:rPr>
              <a:t>Their main focus is on encouraging members, specifically those who have military, law enforcement, or first responder backgrounds, to follow their oath to "defend the Constitution against all enemies, foreign and domestic.”</a:t>
            </a:r>
          </a:p>
          <a:p>
            <a:r>
              <a:rPr lang="en-US" sz="1800" dirty="0">
                <a:latin typeface="Times New Roman" panose="02020603050405020304" pitchFamily="18" charset="0"/>
                <a:cs typeface="Times New Roman" panose="02020603050405020304" pitchFamily="18" charset="0"/>
              </a:rPr>
              <a:t>Their key principles include advocating for </a:t>
            </a:r>
            <a:r>
              <a:rPr lang="en-US" sz="1800" i="0" dirty="0">
                <a:effectLst/>
                <a:latin typeface="Times New Roman" panose="02020603050405020304" pitchFamily="18" charset="0"/>
                <a:cs typeface="Times New Roman" panose="02020603050405020304" pitchFamily="18" charset="0"/>
              </a:rPr>
              <a:t>Limited Government, Individual Rights, Resistance to Unconstitutional Orders, and Defense Against Tyranny.</a:t>
            </a:r>
          </a:p>
          <a:p>
            <a:r>
              <a:rPr lang="en-US" sz="1800" dirty="0">
                <a:solidFill>
                  <a:srgbClr val="000000"/>
                </a:solidFill>
                <a:effectLst/>
                <a:latin typeface="Times New Roman" panose="02020603050405020304" pitchFamily="18" charset="0"/>
                <a:ea typeface="Calibri" panose="020F0502020204030204" pitchFamily="34" charset="0"/>
              </a:rPr>
              <a:t>As an example of the general gist of their rules, the first one is “We will not Obey any order to disarm the American People.</a:t>
            </a:r>
          </a:p>
          <a:p>
            <a:endParaRPr lang="en-US" sz="1800" dirty="0">
              <a:latin typeface="Times New Roman" panose="02020603050405020304" pitchFamily="18" charset="0"/>
              <a:cs typeface="Times New Roman" panose="02020603050405020304" pitchFamily="18" charset="0"/>
            </a:endParaRPr>
          </a:p>
        </p:txBody>
      </p:sp>
      <p:pic>
        <p:nvPicPr>
          <p:cNvPr id="4" name="Doctrine">
            <a:hlinkClick r:id="" action="ppaction://media"/>
            <a:extLst>
              <a:ext uri="{FF2B5EF4-FFF2-40B4-BE49-F238E27FC236}">
                <a16:creationId xmlns:a16="http://schemas.microsoft.com/office/drawing/2014/main" id="{8F361404-C406-79D8-867E-717C7C1F25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36900" y="850900"/>
            <a:ext cx="487363" cy="487363"/>
          </a:xfrm>
          <a:prstGeom prst="rect">
            <a:avLst/>
          </a:prstGeom>
        </p:spPr>
      </p:pic>
    </p:spTree>
    <p:extLst>
      <p:ext uri="{BB962C8B-B14F-4D97-AF65-F5344CB8AC3E}">
        <p14:creationId xmlns:p14="http://schemas.microsoft.com/office/powerpoint/2010/main" val="28138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24DC5-EC48-7EDF-9731-5E53C792DE77}"/>
              </a:ext>
            </a:extLst>
          </p:cNvPr>
          <p:cNvSpPr>
            <a:spLocks noGrp="1"/>
          </p:cNvSpPr>
          <p:nvPr>
            <p:ph type="title"/>
          </p:nvPr>
        </p:nvSpPr>
        <p:spPr>
          <a:xfrm>
            <a:off x="838200" y="176214"/>
            <a:ext cx="10515600" cy="1481188"/>
          </a:xfrm>
        </p:spPr>
        <p:txBody>
          <a:bodyPr>
            <a:normAutofit/>
          </a:bodyPr>
          <a:lstStyle/>
          <a:p>
            <a:pPr algn="ctr"/>
            <a:r>
              <a:rPr lang="en-US" sz="4000">
                <a:latin typeface="Times New Roman" panose="02020603050405020304" pitchFamily="18" charset="0"/>
                <a:cs typeface="Times New Roman" panose="02020603050405020304" pitchFamily="18" charset="0"/>
              </a:rPr>
              <a:t>Doctrine Continued:</a:t>
            </a:r>
          </a:p>
        </p:txBody>
      </p:sp>
      <p:sp>
        <p:nvSpPr>
          <p:cNvPr id="3" name="Content Placeholder 2">
            <a:extLst>
              <a:ext uri="{FF2B5EF4-FFF2-40B4-BE49-F238E27FC236}">
                <a16:creationId xmlns:a16="http://schemas.microsoft.com/office/drawing/2014/main" id="{F678B641-718D-CD2E-ADF2-8659D9A02084}"/>
              </a:ext>
            </a:extLst>
          </p:cNvPr>
          <p:cNvSpPr>
            <a:spLocks noGrp="1"/>
          </p:cNvSpPr>
          <p:nvPr>
            <p:ph idx="1"/>
          </p:nvPr>
        </p:nvSpPr>
        <p:spPr>
          <a:xfrm>
            <a:off x="838200" y="1847128"/>
            <a:ext cx="3990968" cy="4272681"/>
          </a:xfrm>
        </p:spPr>
        <p:txBody>
          <a:bodyPr>
            <a:normAutofit/>
          </a:bodyPr>
          <a:lstStyle/>
          <a:p>
            <a:r>
              <a:rPr lang="en-US" sz="2000">
                <a:effectLst/>
                <a:latin typeface="Times New Roman" panose="02020603050405020304" pitchFamily="18" charset="0"/>
                <a:ea typeface="Calibri" panose="020F0502020204030204" pitchFamily="34" charset="0"/>
              </a:rPr>
              <a:t>The Oath Keepers also see Leftist groups, the deep state, and foreign powers, as conspirators and global cabals.</a:t>
            </a:r>
          </a:p>
          <a:p>
            <a:r>
              <a:rPr lang="en-US" sz="2000">
                <a:effectLst/>
                <a:latin typeface="Times New Roman" panose="02020603050405020304" pitchFamily="18" charset="0"/>
                <a:ea typeface="Calibri" panose="020F0502020204030204" pitchFamily="34" charset="0"/>
              </a:rPr>
              <a:t>The group also has a streak of Islamophobia and racism.</a:t>
            </a:r>
          </a:p>
          <a:p>
            <a:r>
              <a:rPr lang="en-US" sz="2000">
                <a:effectLst/>
                <a:latin typeface="Times New Roman" panose="02020603050405020304" pitchFamily="18" charset="0"/>
                <a:ea typeface="Calibri" panose="020F0502020204030204" pitchFamily="34" charset="0"/>
              </a:rPr>
              <a:t>They However officially reject white supremacy and avoid the word militia when describing themselves so that they seem more appealing to the general public.</a:t>
            </a:r>
            <a:endParaRPr lang="en-US" sz="2000">
              <a:latin typeface="Times New Roman" panose="02020603050405020304" pitchFamily="18" charset="0"/>
              <a:ea typeface="Calibri" panose="020F0502020204030204" pitchFamily="34" charset="0"/>
            </a:endParaRPr>
          </a:p>
          <a:p>
            <a:endParaRPr lang="en-US" sz="2000"/>
          </a:p>
        </p:txBody>
      </p:sp>
      <p:pic>
        <p:nvPicPr>
          <p:cNvPr id="4098" name="Picture 2" descr="Bill Bramhall: Editorial Cartoon of Donald Trump’s Relationship with ...">
            <a:extLst>
              <a:ext uri="{FF2B5EF4-FFF2-40B4-BE49-F238E27FC236}">
                <a16:creationId xmlns:a16="http://schemas.microsoft.com/office/drawing/2014/main" id="{8DE9CC00-0514-624D-063A-E9A8EC8157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44"/>
          <a:stretch/>
        </p:blipFill>
        <p:spPr bwMode="auto">
          <a:xfrm>
            <a:off x="5191128" y="1847129"/>
            <a:ext cx="6162670" cy="427267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1D25F5F4-901B-4542-6E1F-8A236634A9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2463" y="673126"/>
            <a:ext cx="487363" cy="487363"/>
          </a:xfrm>
          <a:prstGeom prst="rect">
            <a:avLst/>
          </a:prstGeom>
        </p:spPr>
      </p:pic>
    </p:spTree>
    <p:extLst>
      <p:ext uri="{BB962C8B-B14F-4D97-AF65-F5344CB8AC3E}">
        <p14:creationId xmlns:p14="http://schemas.microsoft.com/office/powerpoint/2010/main" val="24564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7E9CA-D14F-8E67-2D3A-BB6576A52A99}"/>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Objectives:</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EDD13B-C9AB-79A6-AC04-171EABB46C6E}"/>
              </a:ext>
            </a:extLst>
          </p:cNvPr>
          <p:cNvSpPr>
            <a:spLocks noGrp="1"/>
          </p:cNvSpPr>
          <p:nvPr>
            <p:ph idx="1"/>
          </p:nvPr>
        </p:nvSpPr>
        <p:spPr>
          <a:xfrm>
            <a:off x="572493" y="2071316"/>
            <a:ext cx="6713552" cy="4119172"/>
          </a:xfrm>
        </p:spPr>
        <p:txBody>
          <a:bodyPr anchor="t">
            <a:normAutofit/>
          </a:bodyPr>
          <a:lstStyle/>
          <a:p>
            <a:r>
              <a:rPr lang="en-US" sz="1500" dirty="0">
                <a:effectLst/>
                <a:latin typeface="Times New Roman" panose="02020603050405020304" pitchFamily="18" charset="0"/>
                <a:ea typeface="Calibri" panose="020F0502020204030204" pitchFamily="34" charset="0"/>
              </a:rPr>
              <a:t>The main objective of the Oath keepers is to protect the rights guaranteed by the constitution, as defined by their own interpretation of it.</a:t>
            </a:r>
          </a:p>
          <a:p>
            <a:r>
              <a:rPr lang="en-US" sz="1500" dirty="0">
                <a:effectLst/>
                <a:latin typeface="Times New Roman" panose="02020603050405020304" pitchFamily="18" charset="0"/>
                <a:ea typeface="Calibri" panose="020F0502020204030204" pitchFamily="34" charset="0"/>
              </a:rPr>
              <a:t>In the past, they have responded to calls for aid and support from small communities who feel that their local law enforcement and government have been overstepping (they’ll offer help as long as the communities asking are white).</a:t>
            </a:r>
          </a:p>
          <a:p>
            <a:r>
              <a:rPr lang="en-US" sz="1500" dirty="0">
                <a:effectLst/>
                <a:latin typeface="Times New Roman" panose="02020603050405020304" pitchFamily="18" charset="0"/>
                <a:ea typeface="Calibri" panose="020F0502020204030204" pitchFamily="34" charset="0"/>
              </a:rPr>
              <a:t>This support typically includes security, but they have also been called to help with humanitarian disaster relief.</a:t>
            </a:r>
            <a:endParaRPr lang="en-US" sz="1500" dirty="0">
              <a:latin typeface="Times New Roman" panose="02020603050405020304" pitchFamily="18" charset="0"/>
              <a:ea typeface="Calibri" panose="020F0502020204030204" pitchFamily="34" charset="0"/>
            </a:endParaRPr>
          </a:p>
          <a:p>
            <a:r>
              <a:rPr lang="en-US" sz="1500" dirty="0">
                <a:effectLst/>
                <a:latin typeface="Times New Roman" panose="02020603050405020304" pitchFamily="18" charset="0"/>
                <a:ea typeface="Calibri" panose="020F0502020204030204" pitchFamily="34" charset="0"/>
              </a:rPr>
              <a:t>The most significant example of them “defending </a:t>
            </a: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the constitution,” was their involvement in the January sixth capital attack. The Oath keepers attacked the capital because they believed that the presidential election of 2020 was sabotaged. They were armed and ready to defend the “constitution” with force if necessary.</a:t>
            </a:r>
          </a:p>
          <a:p>
            <a:r>
              <a:rPr lang="en-US" sz="1500" kern="100" dirty="0">
                <a:latin typeface="Times New Roman" panose="02020603050405020304" pitchFamily="18" charset="0"/>
                <a:ea typeface="Calibri" panose="020F0502020204030204" pitchFamily="34" charset="0"/>
                <a:cs typeface="Times New Roman" panose="02020603050405020304" pitchFamily="18" charset="0"/>
              </a:rPr>
              <a:t>In the end despite what they claim the oath keepers are a violent radical organization. Their interpretation of the constitution that they so desperately want to protect is completely at odds with the interpretation that the rest of the nation and the judiciary use on a day-to-day basis.</a:t>
            </a:r>
          </a:p>
          <a:p>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effectLst/>
              <a:latin typeface="Times New Roman" panose="02020603050405020304" pitchFamily="18" charset="0"/>
              <a:ea typeface="Calibri" panose="020F0502020204030204" pitchFamily="34" charset="0"/>
            </a:endParaRPr>
          </a:p>
          <a:p>
            <a:endParaRPr lang="en-US" sz="1500" dirty="0"/>
          </a:p>
        </p:txBody>
      </p:sp>
      <p:pic>
        <p:nvPicPr>
          <p:cNvPr id="3074" name="Picture 2" descr="Oath Keeper enters first Capitol riot guilty plea agreement">
            <a:extLst>
              <a:ext uri="{FF2B5EF4-FFF2-40B4-BE49-F238E27FC236}">
                <a16:creationId xmlns:a16="http://schemas.microsoft.com/office/drawing/2014/main" id="{CAA3ADEE-45CB-DCB8-7882-87468F899B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34" r="1365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ives">
            <a:hlinkClick r:id="" action="ppaction://media"/>
            <a:extLst>
              <a:ext uri="{FF2B5EF4-FFF2-40B4-BE49-F238E27FC236}">
                <a16:creationId xmlns:a16="http://schemas.microsoft.com/office/drawing/2014/main" id="{D1833FAB-5343-6CFC-DFA6-DA07EE17D8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36112" y="1066378"/>
            <a:ext cx="487363" cy="487363"/>
          </a:xfrm>
          <a:prstGeom prst="rect">
            <a:avLst/>
          </a:prstGeom>
        </p:spPr>
      </p:pic>
    </p:spTree>
    <p:extLst>
      <p:ext uri="{BB962C8B-B14F-4D97-AF65-F5344CB8AC3E}">
        <p14:creationId xmlns:p14="http://schemas.microsoft.com/office/powerpoint/2010/main" val="11893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705</Words>
  <Application>Microsoft Office PowerPoint</Application>
  <PresentationFormat>Widescreen</PresentationFormat>
  <Paragraphs>33</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Background Information:</vt:lpstr>
      <vt:lpstr>Origins:</vt:lpstr>
      <vt:lpstr>Doctrine:</vt:lpstr>
      <vt:lpstr>Doctrine Continued:</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Information:</dc:title>
  <dc:creator>Kent Perez</dc:creator>
  <cp:lastModifiedBy>William Newmann</cp:lastModifiedBy>
  <cp:revision>2</cp:revision>
  <dcterms:created xsi:type="dcterms:W3CDTF">2023-12-06T19:14:52Z</dcterms:created>
  <dcterms:modified xsi:type="dcterms:W3CDTF">2023-12-07T22:40:00Z</dcterms:modified>
</cp:coreProperties>
</file>