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3" r:id="rId3"/>
    <p:sldId id="294" r:id="rId4"/>
    <p:sldId id="295" r:id="rId5"/>
    <p:sldId id="296" r:id="rId6"/>
    <p:sldId id="273" r:id="rId7"/>
    <p:sldId id="276" r:id="rId8"/>
    <p:sldId id="306" r:id="rId9"/>
    <p:sldId id="292" r:id="rId10"/>
    <p:sldId id="272" r:id="rId11"/>
    <p:sldId id="257" r:id="rId12"/>
    <p:sldId id="290" r:id="rId13"/>
    <p:sldId id="260" r:id="rId14"/>
    <p:sldId id="261" r:id="rId15"/>
    <p:sldId id="291" r:id="rId16"/>
    <p:sldId id="262" r:id="rId17"/>
    <p:sldId id="285" r:id="rId18"/>
    <p:sldId id="263" r:id="rId19"/>
    <p:sldId id="264" r:id="rId20"/>
    <p:sldId id="297" r:id="rId21"/>
    <p:sldId id="298" r:id="rId22"/>
    <p:sldId id="265" r:id="rId23"/>
    <p:sldId id="266" r:id="rId24"/>
    <p:sldId id="267" r:id="rId25"/>
    <p:sldId id="302" r:id="rId26"/>
    <p:sldId id="268" r:id="rId27"/>
    <p:sldId id="283" r:id="rId28"/>
    <p:sldId id="274" r:id="rId29"/>
    <p:sldId id="275" r:id="rId30"/>
    <p:sldId id="277" r:id="rId31"/>
    <p:sldId id="278" r:id="rId32"/>
    <p:sldId id="279" r:id="rId33"/>
    <p:sldId id="282" r:id="rId34"/>
    <p:sldId id="280" r:id="rId35"/>
    <p:sldId id="281" r:id="rId36"/>
    <p:sldId id="284" r:id="rId37"/>
    <p:sldId id="299" r:id="rId38"/>
    <p:sldId id="286" r:id="rId39"/>
    <p:sldId id="300" r:id="rId40"/>
    <p:sldId id="301" r:id="rId41"/>
    <p:sldId id="307" r:id="rId42"/>
    <p:sldId id="308" r:id="rId43"/>
    <p:sldId id="309" r:id="rId44"/>
    <p:sldId id="310" r:id="rId45"/>
    <p:sldId id="303" r:id="rId46"/>
    <p:sldId id="258" r:id="rId47"/>
    <p:sldId id="304" r:id="rId48"/>
    <p:sldId id="305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14" autoAdjust="0"/>
    <p:restoredTop sz="94660"/>
  </p:normalViewPr>
  <p:slideViewPr>
    <p:cSldViewPr>
      <p:cViewPr varScale="1">
        <p:scale>
          <a:sx n="105" d="100"/>
          <a:sy n="105" d="100"/>
        </p:scale>
        <p:origin x="117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hasuser\My%20Documents\POS%20-%20William%20Newmann%20-%20HAS03091\My%20Documents\355%20PPT\Japan%20House%20of%20Reps%202012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LDP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Sheet1!$B$2:$M$2</c:f>
              <c:numCache>
                <c:formatCode>General</c:formatCode>
                <c:ptCount val="12"/>
                <c:pt idx="0">
                  <c:v>310</c:v>
                </c:pt>
                <c:pt idx="1">
                  <c:v>296</c:v>
                </c:pt>
                <c:pt idx="2">
                  <c:v>271</c:v>
                </c:pt>
                <c:pt idx="3">
                  <c:v>284</c:v>
                </c:pt>
                <c:pt idx="4">
                  <c:v>275</c:v>
                </c:pt>
                <c:pt idx="5">
                  <c:v>223</c:v>
                </c:pt>
                <c:pt idx="6">
                  <c:v>239</c:v>
                </c:pt>
                <c:pt idx="7">
                  <c:v>233</c:v>
                </c:pt>
                <c:pt idx="8">
                  <c:v>242</c:v>
                </c:pt>
                <c:pt idx="9">
                  <c:v>294</c:v>
                </c:pt>
                <c:pt idx="10">
                  <c:v>119</c:v>
                </c:pt>
                <c:pt idx="11">
                  <c:v>294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C9-4141-AC23-440AB7D65DC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JSP/SDPJ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Sheet1!$B$3:$M$3</c:f>
              <c:numCache>
                <c:formatCode>General</c:formatCode>
                <c:ptCount val="12"/>
                <c:pt idx="0">
                  <c:v>138</c:v>
                </c:pt>
                <c:pt idx="1">
                  <c:v>145</c:v>
                </c:pt>
                <c:pt idx="2">
                  <c:v>118</c:v>
                </c:pt>
                <c:pt idx="3">
                  <c:v>107</c:v>
                </c:pt>
                <c:pt idx="4">
                  <c:v>136</c:v>
                </c:pt>
                <c:pt idx="5">
                  <c:v>70</c:v>
                </c:pt>
                <c:pt idx="6">
                  <c:v>15</c:v>
                </c:pt>
                <c:pt idx="7">
                  <c:v>19</c:v>
                </c:pt>
                <c:pt idx="8">
                  <c:v>6</c:v>
                </c:pt>
                <c:pt idx="9">
                  <c:v>7</c:v>
                </c:pt>
                <c:pt idx="10">
                  <c:v>7</c:v>
                </c:pt>
                <c:pt idx="11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C9-4141-AC23-440AB7D65DC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Komeito/NKP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Sheet1!$B$4:$M$4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45</c:v>
                </c:pt>
                <c:pt idx="5">
                  <c:v>51</c:v>
                </c:pt>
                <c:pt idx="6">
                  <c:v>0</c:v>
                </c:pt>
                <c:pt idx="7">
                  <c:v>31</c:v>
                </c:pt>
                <c:pt idx="8">
                  <c:v>34</c:v>
                </c:pt>
                <c:pt idx="9">
                  <c:v>31</c:v>
                </c:pt>
                <c:pt idx="10">
                  <c:v>21</c:v>
                </c:pt>
                <c:pt idx="11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6C9-4141-AC23-440AB7D65DC6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Shinseito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Sheet1!$B$5:$M$5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6C9-4141-AC23-440AB7D65DC6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Shinshinto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Sheet1!$B$6:$M$6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6C9-4141-AC23-440AB7D65DC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NFP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Sheet1!$B$7:$M$7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156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6C9-4141-AC23-440AB7D65DC6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DPJ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Sheet1!$B$8:$M$8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52</c:v>
                </c:pt>
                <c:pt idx="7">
                  <c:v>127</c:v>
                </c:pt>
                <c:pt idx="8">
                  <c:v>178</c:v>
                </c:pt>
                <c:pt idx="9">
                  <c:v>111</c:v>
                </c:pt>
                <c:pt idx="10">
                  <c:v>308</c:v>
                </c:pt>
                <c:pt idx="11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6C9-4141-AC23-440AB7D65DC6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Restoration Party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Sheet1!$B$9:$M$9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16C9-4141-AC23-440AB7D65DC6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Your Party</c:v>
                </c:pt>
              </c:strCache>
            </c:strRef>
          </c:tx>
          <c:marker>
            <c:symbol val="none"/>
          </c:marker>
          <c:cat>
            <c:numRef>
              <c:f>Sheet1!$B$1:$M$1</c:f>
              <c:numCache>
                <c:formatCode>General</c:formatCode>
                <c:ptCount val="12"/>
                <c:pt idx="0">
                  <c:v>1953</c:v>
                </c:pt>
                <c:pt idx="1">
                  <c:v>1960</c:v>
                </c:pt>
                <c:pt idx="2">
                  <c:v>1972</c:v>
                </c:pt>
                <c:pt idx="3">
                  <c:v>1980</c:v>
                </c:pt>
                <c:pt idx="4">
                  <c:v>1990</c:v>
                </c:pt>
                <c:pt idx="5">
                  <c:v>1993</c:v>
                </c:pt>
                <c:pt idx="6">
                  <c:v>1996</c:v>
                </c:pt>
                <c:pt idx="7">
                  <c:v>2000</c:v>
                </c:pt>
                <c:pt idx="8">
                  <c:v>2003</c:v>
                </c:pt>
                <c:pt idx="9">
                  <c:v>2005</c:v>
                </c:pt>
                <c:pt idx="10">
                  <c:v>2009</c:v>
                </c:pt>
                <c:pt idx="11">
                  <c:v>2012</c:v>
                </c:pt>
              </c:numCache>
            </c:numRef>
          </c:cat>
          <c:val>
            <c:numRef>
              <c:f>Sheet1!$B$10:$M$10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16C9-4141-AC23-440AB7D65D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581504"/>
        <c:axId val="34583296"/>
      </c:lineChart>
      <c:catAx>
        <c:axId val="34581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583296"/>
        <c:crosses val="autoZero"/>
        <c:auto val="1"/>
        <c:lblAlgn val="ctr"/>
        <c:lblOffset val="100"/>
        <c:noMultiLvlLbl val="0"/>
      </c:catAx>
      <c:valAx>
        <c:axId val="345832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58150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C2E23-C5BA-462D-9AAC-502F23FC2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04138-333A-4BE2-9608-AED8C2DD1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FED2D-04C3-49FF-8BEF-7A4A8A172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58AA0-710E-49AB-BED7-A9E6522DD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965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45640-A3FF-4DE0-AE1E-8E26BBC5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48B35-D54C-4F77-98CF-D61D19FA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7EB41-EF09-43A5-A1BA-ACF24600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2B00C-A2D9-46B5-BEA2-D200E120B8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54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346A7-D80E-4E5F-8D1D-9FAF028C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DB13B-16E0-4BEB-A008-A8CDCE67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5CF38-B321-4C49-BB56-98C3A32E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35EFA-BD05-4212-B967-2A9B718193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79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0555-1CB5-49F2-BCF0-89204D3E2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4EB6A-6345-48B4-B19C-5505DC8C7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67A89-B292-4E0C-BFFB-59DDA746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34B48-6634-4E5F-BBDB-BFBE93A62D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64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BAE06-6FE6-4027-AED7-34575980B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DB931-9F12-44E1-B996-2DC4E623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9E524-CC49-430D-AC45-68E4DB6FB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43CB3-1302-4951-A152-11C17B23D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330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45ABE8A-3373-469E-B741-0CE489B7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07E335-4E54-47A1-A0DA-E6823F90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0C56FB-C100-4BC7-AE84-A24D97048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F8CFB-0A57-4242-A1F5-3DDAEB2192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280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FBF7CFD-6F69-4433-93D3-9991975D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7988DC9-67CA-47EF-9C37-76BB8C5B7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DA5CE4-3014-4A78-979B-9B969F502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DD12E-3D80-47A5-8B11-998CB62CB4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80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11D1B84-5977-4BE5-B141-3A0B952E7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E36F4D-83AF-4F56-86B1-32DF429E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DC166A-3606-4CBA-8DDF-338C0531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544AE-F842-491D-80D8-4419EB355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80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F41D50-200A-4B3D-85EF-5F53CC08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C280DCE-1350-4A99-88AE-4BF8CE0A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7708CEE-3E4B-4B0C-BBCA-55950AC1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B30AE-0CCB-4E82-982D-C43A02D41E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74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D6A3655-4823-4ABA-BD71-0BC103724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DAB84C-C035-4657-9E28-A43F935B7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ACDE87-C7F1-4C02-B724-2F5306F4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F4C84-64DE-4023-8A91-6F7B12CBE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474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EDCC6F-A7C0-417F-857F-96AE4128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80CAB96-C940-4E0F-948D-A942ADFA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9F8FDF-AEBF-425A-8002-C80C1F6B3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42E67E-88D7-4C9E-A5D3-6A3D288430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271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F18136A-9D3F-4FD9-AA6C-F1236D130D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2F82A2-68F4-4121-9CC8-8B76D45116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9893C-D557-4FCE-83FE-4FD9E30B3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BEDA57-558B-4A34-8493-26B21856F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6E370-22A9-430E-9516-B39A20653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5F29D5C-9383-4566-9469-5194183CD40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.vcu.edu/~wnewmann/Japanese%20Prime%20Ministers%20in%20the%201990s.ht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.vcu.edu/~wnewmann/Japanese%20Prime%20Ministers%20in%20the%201990s.ht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benmuse.typepad.com/.shared/image.html?/photos/uncategorized/japan_gdp_growth.jp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JLq7u2dyA3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o.go.jp/en/importantcouncil.html" TargetMode="External"/><Relationship Id="rId2" Type="http://schemas.openxmlformats.org/officeDocument/2006/relationships/hyperlink" Target="https://japan.kantei.go.jp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ople.vcu.edu/~wnewmann/Japanese%20Prime%20Ministers%20in%20the%201990s.htm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wpro.who.int/publications/docs/japan_earthquake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jst.go.jp/pr/pdf/great_east_japan_earthquake.pdf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nbcnews.com/id/42064847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k.or.jp/senkyo/database/shugiin/2021/#ancHireiSeatsAll" TargetMode="External"/><Relationship Id="rId2" Type="http://schemas.openxmlformats.org/officeDocument/2006/relationships/hyperlink" Target="https://mainichi.jp/english/Japan-general-election-20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treasury.gov.au/ares/ecd_pro$/ROUND_UP/Autumn%2004/Spreadsheets/The%20Japanese%20economy%20and%20future%20growth%20prospects/Ja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ceicdata.com/en/indicator/japan/real-gdp-growth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722FB65A-F833-4941-80D2-3DAAB44A1E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en-US" b="1"/>
              <a:t>Japan since 1990</a:t>
            </a:r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C26C2AB9-CDBC-45A7-9AD8-3F94D09916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334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Recession since 1990</a:t>
            </a:r>
          </a:p>
          <a:p>
            <a:pPr eaLnBrk="1" hangingPunct="1"/>
            <a:r>
              <a:rPr lang="en-US" altLang="en-US" b="1" dirty="0"/>
              <a:t>Challenges to 1955 System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b="1" dirty="0"/>
              <a:t>Heisei revolution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b="1" dirty="0"/>
              <a:t>A new center-right 1 and ½ party system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b="1" dirty="0"/>
              <a:t>Koizumi Era</a:t>
            </a:r>
          </a:p>
          <a:p>
            <a:pPr marL="1371600" lvl="2" indent="-514350" eaLnBrk="1" hangingPunct="1">
              <a:buFont typeface="+mj-lt"/>
              <a:buAutoNum type="alphaUcPeriod"/>
            </a:pPr>
            <a:r>
              <a:rPr lang="en-US" altLang="en-US" b="1" dirty="0"/>
              <a:t>Internal challenges to LDP (Koizumi)</a:t>
            </a:r>
          </a:p>
          <a:p>
            <a:pPr marL="1371600" lvl="2" indent="-514350" eaLnBrk="1" hangingPunct="1">
              <a:buFont typeface="+mj-lt"/>
              <a:buAutoNum type="alphaUcPeriod"/>
            </a:pPr>
            <a:r>
              <a:rPr lang="en-US" altLang="en-US" b="1" dirty="0"/>
              <a:t>The new powerful Prime Minister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b="1" dirty="0"/>
              <a:t>The DPJ Challenge and Failure of a Two Party System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en-US" altLang="en-US" b="1" dirty="0"/>
              <a:t>2012: Return to LDP Rule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F3CD91C-EAB3-4149-9896-951EA7414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/>
              <a:t>Evolution of Japanese Parties (1990-2009) </a:t>
            </a:r>
            <a:r>
              <a:rPr lang="en-US" sz="2200" b="1" dirty="0"/>
              <a:t>(Reference Only)</a:t>
            </a:r>
            <a:endParaRPr lang="en-US" sz="3600" b="1" dirty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59BB57D3-981A-453B-B9A7-8E393CEA15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914400"/>
            <a:ext cx="8839200" cy="57150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1000" b="1" i="1" dirty="0">
                <a:solidFill>
                  <a:srgbClr val="C00000"/>
                </a:solidFill>
              </a:rPr>
              <a:t>Liberal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i="1" dirty="0">
                <a:solidFill>
                  <a:srgbClr val="C00000"/>
                </a:solidFill>
              </a:rPr>
              <a:t>Democratic</a:t>
            </a:r>
            <a:r>
              <a:rPr lang="en-US" altLang="en-US" sz="1000" b="1" dirty="0"/>
              <a:t>	                       LDP		</a:t>
            </a:r>
            <a:r>
              <a:rPr lang="en-US" altLang="en-US" sz="1000" b="1" dirty="0">
                <a:solidFill>
                  <a:srgbClr val="C00000"/>
                </a:solidFill>
              </a:rPr>
              <a:t>LDP                             </a:t>
            </a:r>
            <a:r>
              <a:rPr lang="en-US" altLang="en-US" sz="1000" b="1" i="1" dirty="0">
                <a:solidFill>
                  <a:srgbClr val="C00000"/>
                </a:solidFill>
              </a:rPr>
              <a:t>LDP</a:t>
            </a:r>
            <a:r>
              <a:rPr lang="en-US" altLang="en-US" sz="1000" b="1" dirty="0">
                <a:solidFill>
                  <a:srgbClr val="C00000"/>
                </a:solidFill>
              </a:rPr>
              <a:t>	   </a:t>
            </a:r>
            <a:r>
              <a:rPr lang="en-US" altLang="en-US" sz="1000" b="1" i="1" dirty="0">
                <a:solidFill>
                  <a:srgbClr val="C00000"/>
                </a:solidFill>
              </a:rPr>
              <a:t>LDP</a:t>
            </a:r>
            <a:r>
              <a:rPr lang="en-US" altLang="en-US" sz="1000" b="1" dirty="0">
                <a:solidFill>
                  <a:srgbClr val="C00000"/>
                </a:solidFill>
              </a:rPr>
              <a:t>	                  LDP	                 </a:t>
            </a:r>
            <a:r>
              <a:rPr lang="en-US" altLang="en-US" sz="1200" b="1" dirty="0">
                <a:solidFill>
                  <a:srgbClr val="C00000"/>
                </a:solidFill>
              </a:rPr>
              <a:t>LDP          </a:t>
            </a:r>
            <a:r>
              <a:rPr lang="en-US" altLang="en-US" sz="1200" b="1" dirty="0" err="1"/>
              <a:t>LDP</a:t>
            </a:r>
            <a:endParaRPr lang="en-US" altLang="en-US" sz="1200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1000" b="1" i="1" dirty="0">
                <a:solidFill>
                  <a:srgbClr val="C00000"/>
                </a:solidFill>
              </a:rPr>
              <a:t>Party (LDP)</a:t>
            </a:r>
            <a:r>
              <a:rPr lang="en-US" altLang="en-US" sz="1000" b="1" dirty="0"/>
              <a:t>			(1994)		(Spring 1998;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Breakaway				LDP alone)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</a:t>
            </a:r>
            <a:r>
              <a:rPr lang="en-US" altLang="en-US" sz="1000" b="1" u="sng" dirty="0"/>
              <a:t>Factions (1992-93)</a:t>
            </a:r>
            <a:endParaRPr lang="en-US" altLang="en-US" sz="1000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</a:t>
            </a:r>
            <a:r>
              <a:rPr lang="en-US" altLang="en-US" sz="1000" b="1" dirty="0" err="1"/>
              <a:t>Sakigake</a:t>
            </a:r>
            <a:r>
              <a:rPr lang="en-US" altLang="en-US" sz="1000" b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Japan New Party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</a:t>
            </a:r>
            <a:r>
              <a:rPr lang="en-US" altLang="en-US" sz="1000" b="1" dirty="0" err="1"/>
              <a:t>Shinseito</a:t>
            </a:r>
            <a:r>
              <a:rPr lang="en-US" altLang="en-US" sz="1000" b="1" dirty="0"/>
              <a:t>		</a:t>
            </a:r>
            <a:r>
              <a:rPr lang="en-US" altLang="en-US" sz="1000" b="1" i="1" dirty="0" err="1">
                <a:solidFill>
                  <a:srgbClr val="C00000"/>
                </a:solidFill>
              </a:rPr>
              <a:t>Sakigake</a:t>
            </a:r>
            <a:r>
              <a:rPr lang="en-US" altLang="en-US" sz="1000" b="1" dirty="0"/>
              <a:t>		 </a:t>
            </a:r>
            <a:r>
              <a:rPr lang="en-US" altLang="en-US" sz="1000" b="1" dirty="0" err="1"/>
              <a:t>Sakigake</a:t>
            </a:r>
            <a:r>
              <a:rPr lang="en-US" altLang="en-US" sz="1000" b="1" dirty="0"/>
              <a:t>	</a:t>
            </a:r>
            <a:r>
              <a:rPr lang="en-US" altLang="en-US" sz="1000" b="1" dirty="0" err="1"/>
              <a:t>Sakigake</a:t>
            </a:r>
            <a:endParaRPr lang="en-US" altLang="en-US" sz="1000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					(dissolved 2004)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Social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Democratic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Party of Japan	             </a:t>
            </a:r>
            <a:r>
              <a:rPr lang="en-US" altLang="en-US" sz="1000" b="1" i="1" dirty="0"/>
              <a:t>SDPJ</a:t>
            </a:r>
            <a:r>
              <a:rPr lang="en-US" altLang="en-US" sz="1000" b="1" dirty="0"/>
              <a:t>		  SDPJ		SDPJ	                         SDP                      </a:t>
            </a:r>
            <a:r>
              <a:rPr lang="en-US" altLang="en-US" sz="1000" b="1" dirty="0" err="1"/>
              <a:t>SDP</a:t>
            </a:r>
            <a:r>
              <a:rPr lang="en-US" altLang="en-US" sz="1000" b="1" dirty="0"/>
              <a:t>	</a:t>
            </a:r>
            <a:endParaRPr lang="en-US" altLang="en-US" sz="1200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(SDPJ)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														Democratic Party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 err="1"/>
              <a:t>Komeito</a:t>
            </a:r>
            <a:r>
              <a:rPr lang="en-US" altLang="en-US" sz="1000" b="1" dirty="0"/>
              <a:t>							of Japan (DPJ)	           </a:t>
            </a:r>
            <a:r>
              <a:rPr lang="en-US" altLang="en-US" sz="1200" b="1" dirty="0"/>
              <a:t>DPJ             </a:t>
            </a:r>
            <a:r>
              <a:rPr lang="en-US" altLang="en-US" sz="1200" b="1" dirty="0" err="1">
                <a:solidFill>
                  <a:srgbClr val="C00000"/>
                </a:solidFill>
              </a:rPr>
              <a:t>DPJ</a:t>
            </a:r>
            <a:endParaRPr lang="en-US" altLang="en-US" sz="1200" b="1" dirty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(Clean Government						   (4/98)		</a:t>
            </a:r>
            <a:r>
              <a:rPr lang="en-US" altLang="en-US" sz="1000" b="1" dirty="0">
                <a:solidFill>
                  <a:srgbClr val="C00000"/>
                </a:solidFill>
              </a:rPr>
              <a:t>(2009)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Party)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	       </a:t>
            </a:r>
            <a:r>
              <a:rPr lang="en-US" altLang="en-US" sz="1000" b="1" i="1" dirty="0"/>
              <a:t>"</a:t>
            </a:r>
            <a:r>
              <a:rPr lang="en-US" altLang="en-US" sz="1000" b="1" i="1" dirty="0">
                <a:solidFill>
                  <a:srgbClr val="C00000"/>
                </a:solidFill>
              </a:rPr>
              <a:t>NOT-LDP"</a:t>
            </a:r>
            <a:r>
              <a:rPr lang="en-US" altLang="en-US" sz="1000" b="1" dirty="0">
                <a:solidFill>
                  <a:srgbClr val="C00000"/>
                </a:solidFill>
              </a:rPr>
              <a:t>	</a:t>
            </a:r>
            <a:r>
              <a:rPr lang="en-US" altLang="en-US" sz="1000" b="1" dirty="0"/>
              <a:t>                    New Frontier							</a:t>
            </a:r>
            <a:r>
              <a:rPr lang="en-US" altLang="en-US" sz="1000" b="1" dirty="0">
                <a:solidFill>
                  <a:srgbClr val="C00000"/>
                </a:solidFill>
              </a:rPr>
              <a:t>         coalition</a:t>
            </a:r>
            <a:r>
              <a:rPr lang="en-US" altLang="en-US" sz="1000" b="1" dirty="0"/>
              <a:t>	                     Party (NFP) 	             Peace and Reform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Democratic 					             Network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Socialist						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Party (DSP)				               </a:t>
            </a:r>
            <a:r>
              <a:rPr lang="en-US" altLang="en-US" sz="1000" b="1" dirty="0" err="1"/>
              <a:t>Komeito</a:t>
            </a:r>
            <a:r>
              <a:rPr lang="en-US" altLang="en-US" sz="1000" b="1" dirty="0"/>
              <a:t>		          </a:t>
            </a:r>
            <a:r>
              <a:rPr lang="en-US" altLang="en-US" sz="1000" b="1" i="1" dirty="0">
                <a:solidFill>
                  <a:srgbClr val="C00000"/>
                </a:solidFill>
              </a:rPr>
              <a:t>New </a:t>
            </a:r>
            <a:r>
              <a:rPr lang="en-US" altLang="en-US" sz="1000" b="1" i="1" dirty="0" err="1">
                <a:solidFill>
                  <a:srgbClr val="C00000"/>
                </a:solidFill>
              </a:rPr>
              <a:t>Komeito</a:t>
            </a:r>
            <a:r>
              <a:rPr lang="en-US" altLang="en-US" sz="1000" b="1" i="1" dirty="0">
                <a:solidFill>
                  <a:srgbClr val="C00000"/>
                </a:solidFill>
              </a:rPr>
              <a:t>              </a:t>
            </a:r>
            <a:r>
              <a:rPr lang="en-US" altLang="en-US" sz="1200" b="1" dirty="0">
                <a:solidFill>
                  <a:srgbClr val="C00000"/>
                </a:solidFill>
              </a:rPr>
              <a:t>NKP         </a:t>
            </a:r>
            <a:r>
              <a:rPr lang="en-US" altLang="en-US" sz="1200" b="1" dirty="0" err="1"/>
              <a:t>NKP</a:t>
            </a:r>
            <a:endParaRPr lang="en-US" altLang="en-US" sz="1200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					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000" b="1" dirty="0"/>
              <a:t>						    New Peace Party								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United Social				       Liberal League 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Democratic Party				       (LDP ally 99-00; merges with DPJ)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(USDP) 														       New Conservative  (LDP ally)								       (merges with LDP 2003)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Japan							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Communist Party	    JCP		JCP	JCP		JCP	                </a:t>
            </a:r>
            <a:r>
              <a:rPr lang="en-US" altLang="en-US" sz="1200" b="1" dirty="0"/>
              <a:t>JCP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(JCP)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1990		7/18/93	June 1994	Dec. 1994	Fall 1996	1997-1998	     	1999-2009             2009</a:t>
            </a:r>
          </a:p>
          <a:p>
            <a:pPr eaLnBrk="1" hangingPunct="1">
              <a:lnSpc>
                <a:spcPct val="80000"/>
              </a:lnSpc>
            </a:pPr>
            <a:endParaRPr lang="en-US" altLang="en-US" sz="1000" b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1000" b="1" dirty="0"/>
              <a:t>*Ruling party or coalition at the time in </a:t>
            </a:r>
            <a:r>
              <a:rPr lang="en-US" altLang="en-US" sz="1000" b="1" dirty="0">
                <a:solidFill>
                  <a:srgbClr val="C00000"/>
                </a:solidFill>
              </a:rPr>
              <a:t>RED</a:t>
            </a:r>
          </a:p>
        </p:txBody>
      </p:sp>
      <p:sp>
        <p:nvSpPr>
          <p:cNvPr id="3076" name="Line 4">
            <a:extLst>
              <a:ext uri="{FF2B5EF4-FFF2-40B4-BE49-F238E27FC236}">
                <a16:creationId xmlns:a16="http://schemas.microsoft.com/office/drawing/2014/main" id="{298E85C0-27BF-4F48-87C2-E521F00DB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143000"/>
            <a:ext cx="12954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Line 6">
            <a:extLst>
              <a:ext uri="{FF2B5EF4-FFF2-40B4-BE49-F238E27FC236}">
                <a16:creationId xmlns:a16="http://schemas.microsoft.com/office/drawing/2014/main" id="{F530481E-2863-46E1-BD93-1FEBE0EC63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143000"/>
            <a:ext cx="5334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Line 7">
            <a:extLst>
              <a:ext uri="{FF2B5EF4-FFF2-40B4-BE49-F238E27FC236}">
                <a16:creationId xmlns:a16="http://schemas.microsoft.com/office/drawing/2014/main" id="{AF04BA43-4F91-4367-87AE-458E3C278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143000"/>
            <a:ext cx="9906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E0960FE1-4BFB-4593-9933-523CCFD756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1447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1" name="Line 9">
            <a:extLst>
              <a:ext uri="{FF2B5EF4-FFF2-40B4-BE49-F238E27FC236}">
                <a16:creationId xmlns:a16="http://schemas.microsoft.com/office/drawing/2014/main" id="{390DA785-1161-4AF1-8A08-2AFCDBB2C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828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Line 10">
            <a:extLst>
              <a:ext uri="{FF2B5EF4-FFF2-40B4-BE49-F238E27FC236}">
                <a16:creationId xmlns:a16="http://schemas.microsoft.com/office/drawing/2014/main" id="{16CD8D85-628A-4DB9-99D0-F08737C15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13360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Line 11">
            <a:extLst>
              <a:ext uri="{FF2B5EF4-FFF2-40B4-BE49-F238E27FC236}">
                <a16:creationId xmlns:a16="http://schemas.microsoft.com/office/drawing/2014/main" id="{CDFBBAE6-9B5A-48D4-933C-485C8F930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057400"/>
            <a:ext cx="3810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" name="Line 12">
            <a:extLst>
              <a:ext uri="{FF2B5EF4-FFF2-40B4-BE49-F238E27FC236}">
                <a16:creationId xmlns:a16="http://schemas.microsoft.com/office/drawing/2014/main" id="{2B70054C-1AB0-4BB1-B9FA-F423C591E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209800"/>
            <a:ext cx="5334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5" name="Line 13">
            <a:extLst>
              <a:ext uri="{FF2B5EF4-FFF2-40B4-BE49-F238E27FC236}">
                <a16:creationId xmlns:a16="http://schemas.microsoft.com/office/drawing/2014/main" id="{F55DC06F-E11E-41F4-AB51-4ED7B4B7EE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7432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" name="Line 14">
            <a:extLst>
              <a:ext uri="{FF2B5EF4-FFF2-40B4-BE49-F238E27FC236}">
                <a16:creationId xmlns:a16="http://schemas.microsoft.com/office/drawing/2014/main" id="{8409A38A-A27D-49FC-9BD6-A9D8E035D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8956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" name="Line 15">
            <a:extLst>
              <a:ext uri="{FF2B5EF4-FFF2-40B4-BE49-F238E27FC236}">
                <a16:creationId xmlns:a16="http://schemas.microsoft.com/office/drawing/2014/main" id="{A82F8141-62C6-4C61-A6A5-8EE2A2A290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34290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" name="Line 16">
            <a:extLst>
              <a:ext uri="{FF2B5EF4-FFF2-40B4-BE49-F238E27FC236}">
                <a16:creationId xmlns:a16="http://schemas.microsoft.com/office/drawing/2014/main" id="{081EFF95-F338-44C5-8358-AF33C92C67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3886200"/>
            <a:ext cx="1219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" name="Line 17">
            <a:extLst>
              <a:ext uri="{FF2B5EF4-FFF2-40B4-BE49-F238E27FC236}">
                <a16:creationId xmlns:a16="http://schemas.microsoft.com/office/drawing/2014/main" id="{932D970B-F816-4D64-9804-98322CB0CC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4038600"/>
            <a:ext cx="1371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" name="Line 19">
            <a:extLst>
              <a:ext uri="{FF2B5EF4-FFF2-40B4-BE49-F238E27FC236}">
                <a16:creationId xmlns:a16="http://schemas.microsoft.com/office/drawing/2014/main" id="{4C1A29ED-37F7-42A6-91E7-62DE9625989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7432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" name="Line 20">
            <a:extLst>
              <a:ext uri="{FF2B5EF4-FFF2-40B4-BE49-F238E27FC236}">
                <a16:creationId xmlns:a16="http://schemas.microsoft.com/office/drawing/2014/main" id="{F67EA143-F310-4E94-8B84-0911C7557AC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743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2" name="Line 21">
            <a:extLst>
              <a:ext uri="{FF2B5EF4-FFF2-40B4-BE49-F238E27FC236}">
                <a16:creationId xmlns:a16="http://schemas.microsoft.com/office/drawing/2014/main" id="{FE4035F9-A623-4BC8-8F5F-E299BE51F44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3886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3" name="Line 23">
            <a:extLst>
              <a:ext uri="{FF2B5EF4-FFF2-40B4-BE49-F238E27FC236}">
                <a16:creationId xmlns:a16="http://schemas.microsoft.com/office/drawing/2014/main" id="{53B40817-A65E-43A7-AD10-04A4358B45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4038600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4" name="Line 24">
            <a:extLst>
              <a:ext uri="{FF2B5EF4-FFF2-40B4-BE49-F238E27FC236}">
                <a16:creationId xmlns:a16="http://schemas.microsoft.com/office/drawing/2014/main" id="{23EDBBD4-18C8-48BD-995F-0447D0702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0200" y="586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5" name="Line 25">
            <a:extLst>
              <a:ext uri="{FF2B5EF4-FFF2-40B4-BE49-F238E27FC236}">
                <a16:creationId xmlns:a16="http://schemas.microsoft.com/office/drawing/2014/main" id="{159958A4-EBA4-4C8F-AA8F-647C92CBB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8674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6" name="Line 26">
            <a:extLst>
              <a:ext uri="{FF2B5EF4-FFF2-40B4-BE49-F238E27FC236}">
                <a16:creationId xmlns:a16="http://schemas.microsoft.com/office/drawing/2014/main" id="{9380E3CC-F946-49C2-A493-73BA1460A2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867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7" name="Line 27">
            <a:extLst>
              <a:ext uri="{FF2B5EF4-FFF2-40B4-BE49-F238E27FC236}">
                <a16:creationId xmlns:a16="http://schemas.microsoft.com/office/drawing/2014/main" id="{D26B789B-13D1-46A3-ACA1-870ED9CAE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5867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8" name="Line 28">
            <a:extLst>
              <a:ext uri="{FF2B5EF4-FFF2-40B4-BE49-F238E27FC236}">
                <a16:creationId xmlns:a16="http://schemas.microsoft.com/office/drawing/2014/main" id="{A4188461-276F-4B0A-9D52-B1D9AC9D9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105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9" name="Line 29">
            <a:extLst>
              <a:ext uri="{FF2B5EF4-FFF2-40B4-BE49-F238E27FC236}">
                <a16:creationId xmlns:a16="http://schemas.microsoft.com/office/drawing/2014/main" id="{19FDDC02-6F2C-42F5-B1B1-5AC54A956D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5105400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0" name="Line 30">
            <a:extLst>
              <a:ext uri="{FF2B5EF4-FFF2-40B4-BE49-F238E27FC236}">
                <a16:creationId xmlns:a16="http://schemas.microsoft.com/office/drawing/2014/main" id="{963E5763-2D4E-4A89-9C61-FE69E3399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4419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1" name="Line 31">
            <a:extLst>
              <a:ext uri="{FF2B5EF4-FFF2-40B4-BE49-F238E27FC236}">
                <a16:creationId xmlns:a16="http://schemas.microsoft.com/office/drawing/2014/main" id="{C909E2FF-3158-4FB9-8B2D-D0C53B41A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114800"/>
            <a:ext cx="533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2" name="Line 33">
            <a:extLst>
              <a:ext uri="{FF2B5EF4-FFF2-40B4-BE49-F238E27FC236}">
                <a16:creationId xmlns:a16="http://schemas.microsoft.com/office/drawing/2014/main" id="{E83D2A0A-59E1-4E63-B36E-D7CC56E33F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2133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3" name="Line 34">
            <a:extLst>
              <a:ext uri="{FF2B5EF4-FFF2-40B4-BE49-F238E27FC236}">
                <a16:creationId xmlns:a16="http://schemas.microsoft.com/office/drawing/2014/main" id="{47527C17-E106-4CD0-A086-6D8E451E5D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800" y="4648200"/>
            <a:ext cx="533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4" name="Line 35">
            <a:extLst>
              <a:ext uri="{FF2B5EF4-FFF2-40B4-BE49-F238E27FC236}">
                <a16:creationId xmlns:a16="http://schemas.microsoft.com/office/drawing/2014/main" id="{638B0C22-786C-47F2-95F7-8E6D64B65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1143000"/>
            <a:ext cx="5334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5" name="Line 36">
            <a:extLst>
              <a:ext uri="{FF2B5EF4-FFF2-40B4-BE49-F238E27FC236}">
                <a16:creationId xmlns:a16="http://schemas.microsoft.com/office/drawing/2014/main" id="{C5E5B697-7E28-4D28-8E14-3CD53734F11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6" name="Line 37">
            <a:extLst>
              <a:ext uri="{FF2B5EF4-FFF2-40B4-BE49-F238E27FC236}">
                <a16:creationId xmlns:a16="http://schemas.microsoft.com/office/drawing/2014/main" id="{78B7F741-86F8-4125-B393-A2F6059D9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3352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7" name="Line 38">
            <a:extLst>
              <a:ext uri="{FF2B5EF4-FFF2-40B4-BE49-F238E27FC236}">
                <a16:creationId xmlns:a16="http://schemas.microsoft.com/office/drawing/2014/main" id="{58DC88D4-A4C1-4F48-9A2D-7C3C6049C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4419600"/>
            <a:ext cx="304800" cy="0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8" name="Line 39">
            <a:extLst>
              <a:ext uri="{FF2B5EF4-FFF2-40B4-BE49-F238E27FC236}">
                <a16:creationId xmlns:a16="http://schemas.microsoft.com/office/drawing/2014/main" id="{AD6F18D9-2B76-42E5-8D25-3B9CDA992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8674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09" name="Line 40">
            <a:extLst>
              <a:ext uri="{FF2B5EF4-FFF2-40B4-BE49-F238E27FC236}">
                <a16:creationId xmlns:a16="http://schemas.microsoft.com/office/drawing/2014/main" id="{4313DDA6-8616-4AD7-8DAE-AC0ABC2256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0" name="Line 41">
            <a:extLst>
              <a:ext uri="{FF2B5EF4-FFF2-40B4-BE49-F238E27FC236}">
                <a16:creationId xmlns:a16="http://schemas.microsoft.com/office/drawing/2014/main" id="{63994D6F-2559-4F45-A48E-34832F0D689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038600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1" name="Line 42">
            <a:extLst>
              <a:ext uri="{FF2B5EF4-FFF2-40B4-BE49-F238E27FC236}">
                <a16:creationId xmlns:a16="http://schemas.microsoft.com/office/drawing/2014/main" id="{BCEF80E7-7BFB-455D-9725-644E4FAD683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39624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12" name="Line 43">
            <a:extLst>
              <a:ext uri="{FF2B5EF4-FFF2-40B4-BE49-F238E27FC236}">
                <a16:creationId xmlns:a16="http://schemas.microsoft.com/office/drawing/2014/main" id="{F3EBE5ED-D075-4AA0-B018-9C67B6ACBB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B8696CE-6194-4D44-85B7-E1386F3CD71F}"/>
              </a:ext>
            </a:extLst>
          </p:cNvPr>
          <p:cNvCxnSpPr/>
          <p:nvPr/>
        </p:nvCxnSpPr>
        <p:spPr>
          <a:xfrm flipV="1">
            <a:off x="3886200" y="2895600"/>
            <a:ext cx="152400" cy="762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D89D424-56C0-4223-B320-771B4D5C1396}"/>
              </a:ext>
            </a:extLst>
          </p:cNvPr>
          <p:cNvCxnSpPr/>
          <p:nvPr/>
        </p:nvCxnSpPr>
        <p:spPr>
          <a:xfrm flipV="1">
            <a:off x="5334000" y="3276600"/>
            <a:ext cx="1219200" cy="4572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A1CCAA2-2ECD-4A04-BD6C-C689258309A4}"/>
              </a:ext>
            </a:extLst>
          </p:cNvPr>
          <p:cNvCxnSpPr/>
          <p:nvPr/>
        </p:nvCxnSpPr>
        <p:spPr>
          <a:xfrm flipV="1">
            <a:off x="7162800" y="3429000"/>
            <a:ext cx="609600" cy="5334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AF0898F-4F4C-439E-B50F-99F7091B7A96}"/>
              </a:ext>
            </a:extLst>
          </p:cNvPr>
          <p:cNvCxnSpPr/>
          <p:nvPr/>
        </p:nvCxnSpPr>
        <p:spPr>
          <a:xfrm>
            <a:off x="8153400" y="3352800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FB7AF26-979E-4532-9904-26B84B6B5D91}"/>
              </a:ext>
            </a:extLst>
          </p:cNvPr>
          <p:cNvCxnSpPr/>
          <p:nvPr/>
        </p:nvCxnSpPr>
        <p:spPr>
          <a:xfrm>
            <a:off x="8305800" y="1143000"/>
            <a:ext cx="228600" cy="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B5C5AB7-A114-4875-9529-305DF1AF38F7}"/>
              </a:ext>
            </a:extLst>
          </p:cNvPr>
          <p:cNvCxnSpPr>
            <a:cxnSpLocks/>
          </p:cNvCxnSpPr>
          <p:nvPr/>
        </p:nvCxnSpPr>
        <p:spPr>
          <a:xfrm>
            <a:off x="8305800" y="4419600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82068E-EA28-4DAB-B0BF-FDC7CFB0679E}"/>
              </a:ext>
            </a:extLst>
          </p:cNvPr>
          <p:cNvCxnSpPr/>
          <p:nvPr/>
        </p:nvCxnSpPr>
        <p:spPr>
          <a:xfrm>
            <a:off x="3048000" y="1143000"/>
            <a:ext cx="762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9721BD6-60D8-4A0E-80FF-33DA1845E2A1}"/>
              </a:ext>
            </a:extLst>
          </p:cNvPr>
          <p:cNvCxnSpPr/>
          <p:nvPr/>
        </p:nvCxnSpPr>
        <p:spPr>
          <a:xfrm>
            <a:off x="4267200" y="1143000"/>
            <a:ext cx="6096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F7F9BC0-1B52-4B7C-9614-CCA7AC5AE8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LDP Scandals</a:t>
            </a:r>
          </a:p>
        </p:txBody>
      </p:sp>
      <p:pic>
        <p:nvPicPr>
          <p:cNvPr id="4099" name="Picture 5" descr="souri74">
            <a:extLst>
              <a:ext uri="{FF2B5EF4-FFF2-40B4-BE49-F238E27FC236}">
                <a16:creationId xmlns:a16="http://schemas.microsoft.com/office/drawing/2014/main" id="{1B310817-02E2-409E-B45D-EA708A3A84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812" y="2438400"/>
            <a:ext cx="2133600" cy="2667000"/>
          </a:xfrm>
          <a:noFill/>
        </p:spPr>
      </p:pic>
      <p:sp>
        <p:nvSpPr>
          <p:cNvPr id="4100" name="Rectangle 3">
            <a:extLst>
              <a:ext uri="{FF2B5EF4-FFF2-40B4-BE49-F238E27FC236}">
                <a16:creationId xmlns:a16="http://schemas.microsoft.com/office/drawing/2014/main" id="{D666EF22-EF96-4CDD-B59A-E06EE39BAE2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8812" y="914400"/>
            <a:ext cx="8594188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2800" dirty="0">
                <a:hlinkClick r:id="rId3"/>
              </a:rPr>
              <a:t>PMs in the 1990s</a:t>
            </a:r>
            <a:endParaRPr lang="en-US" altLang="en-US" sz="2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dirty="0"/>
              <a:t>																	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6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dirty="0"/>
              <a:t>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2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/>
              <a:t>Takeshita Noboru	             	Uno </a:t>
            </a:r>
            <a:r>
              <a:rPr lang="en-US" altLang="en-US" sz="1400" b="1" dirty="0" err="1"/>
              <a:t>Sosuke</a:t>
            </a:r>
            <a:r>
              <a:rPr lang="en-US" altLang="en-US" sz="1400" b="1" dirty="0"/>
              <a:t>	   	   </a:t>
            </a:r>
            <a:r>
              <a:rPr lang="en-US" altLang="en-US" sz="1400" b="1" dirty="0" err="1"/>
              <a:t>Kaifu</a:t>
            </a:r>
            <a:r>
              <a:rPr lang="en-US" altLang="en-US" sz="1400" b="1" dirty="0"/>
              <a:t> </a:t>
            </a:r>
            <a:r>
              <a:rPr lang="en-US" altLang="en-US" sz="1400" b="1" dirty="0" err="1"/>
              <a:t>Toshiki</a:t>
            </a:r>
            <a:r>
              <a:rPr lang="en-US" altLang="en-US" sz="1400" b="1" dirty="0"/>
              <a:t>	           Miyazawa </a:t>
            </a:r>
            <a:r>
              <a:rPr lang="en-US" altLang="en-US" sz="1400" b="1" dirty="0" err="1"/>
              <a:t>Kiichi</a:t>
            </a:r>
            <a:endParaRPr lang="en-US" altLang="en-US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/>
              <a:t>Nov. 1987–June 1989</a:t>
            </a:r>
            <a:r>
              <a:rPr lang="en-US" altLang="en-US" sz="2400" b="1" dirty="0"/>
              <a:t>       	</a:t>
            </a:r>
            <a:r>
              <a:rPr lang="en-US" altLang="en-US" sz="1400" b="1" dirty="0"/>
              <a:t>June–Aug. 1989</a:t>
            </a:r>
            <a:r>
              <a:rPr lang="en-US" altLang="en-US" sz="2800" b="1" dirty="0"/>
              <a:t>     	 </a:t>
            </a:r>
            <a:r>
              <a:rPr lang="en-US" altLang="en-US" sz="1400" b="1" dirty="0"/>
              <a:t>8/89–11/91              	            11/91–8/93</a:t>
            </a:r>
            <a:r>
              <a:rPr lang="en-US" altLang="en-US" sz="1200" dirty="0"/>
              <a:t> </a:t>
            </a:r>
          </a:p>
        </p:txBody>
      </p:sp>
      <p:pic>
        <p:nvPicPr>
          <p:cNvPr id="4101" name="Picture 8" descr="souri75">
            <a:extLst>
              <a:ext uri="{FF2B5EF4-FFF2-40B4-BE49-F238E27FC236}">
                <a16:creationId xmlns:a16="http://schemas.microsoft.com/office/drawing/2014/main" id="{E89521C2-34E7-42FD-9205-B68E1F66D809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8506" y="2438400"/>
            <a:ext cx="2133600" cy="2644775"/>
          </a:xfrm>
          <a:noFill/>
        </p:spPr>
      </p:pic>
      <p:pic>
        <p:nvPicPr>
          <p:cNvPr id="4102" name="Picture 11" descr="souri76">
            <a:extLst>
              <a:ext uri="{FF2B5EF4-FFF2-40B4-BE49-F238E27FC236}">
                <a16:creationId xmlns:a16="http://schemas.microsoft.com/office/drawing/2014/main" id="{328C93E7-F1D3-4AEC-BC2F-B950D9B6BA7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2438400"/>
            <a:ext cx="2133600" cy="2667000"/>
          </a:xfrm>
          <a:noFill/>
        </p:spPr>
      </p:pic>
      <p:pic>
        <p:nvPicPr>
          <p:cNvPr id="4103" name="Picture 15" descr="souri78">
            <a:extLst>
              <a:ext uri="{FF2B5EF4-FFF2-40B4-BE49-F238E27FC236}">
                <a16:creationId xmlns:a16="http://schemas.microsoft.com/office/drawing/2014/main" id="{88A11343-45B9-46DB-B9F2-D4BF4E8E9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38400"/>
            <a:ext cx="2133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3240D91-600A-4D00-B560-2768A7C235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B050"/>
                </a:solidFill>
              </a:rPr>
              <a:t>No Confidence Motion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C678886-6098-4B15-8DC2-920D2496DE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229600" cy="5257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			</a:t>
            </a:r>
            <a:r>
              <a:rPr lang="en-US" altLang="en-US" sz="1600" b="1" dirty="0"/>
              <a:t>					PM and House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					serve full term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Party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wins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majority	         House	</a:t>
            </a:r>
            <a:r>
              <a:rPr lang="en-US" altLang="en-US" sz="1600" b="1" dirty="0">
                <a:solidFill>
                  <a:srgbClr val="00B0F0"/>
                </a:solidFill>
              </a:rPr>
              <a:t>PM dies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General 			         elects		</a:t>
            </a:r>
            <a:r>
              <a:rPr lang="en-US" altLang="en-US" sz="1600" b="1" dirty="0">
                <a:solidFill>
                  <a:srgbClr val="00B0F0"/>
                </a:solidFill>
              </a:rPr>
              <a:t>resigns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election			         PM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of Lower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House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FF0000"/>
                </a:solidFill>
              </a:rPr>
              <a:t>No party wins</a:t>
            </a: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00B050"/>
                </a:solidFill>
              </a:rPr>
              <a:t>No Confidence </a:t>
            </a:r>
            <a:r>
              <a:rPr lang="en-US" altLang="en-US" sz="1600" b="1" dirty="0"/>
              <a:t>	</a:t>
            </a:r>
            <a:r>
              <a:rPr lang="en-US" altLang="en-US" sz="1600" b="1" dirty="0">
                <a:solidFill>
                  <a:srgbClr val="00B050"/>
                </a:solidFill>
              </a:rPr>
              <a:t>fail</a:t>
            </a:r>
            <a:r>
              <a:rPr lang="en-US" altLang="en-US" sz="1600" b="1" dirty="0">
                <a:solidFill>
                  <a:srgbClr val="00FF00"/>
                </a:solidFill>
              </a:rPr>
              <a:t>s</a:t>
            </a:r>
            <a:r>
              <a:rPr lang="en-US" altLang="en-US" sz="1600" b="1" dirty="0"/>
              <a:t>		</a:t>
            </a:r>
            <a:r>
              <a:rPr lang="en-US" altLang="en-US" sz="1600" b="1" dirty="0">
                <a:solidFill>
                  <a:srgbClr val="FF0000"/>
                </a:solidFill>
              </a:rPr>
              <a:t>majority</a:t>
            </a:r>
            <a:r>
              <a:rPr lang="en-US" altLang="en-US" sz="1600" b="1" dirty="0"/>
              <a:t>				</a:t>
            </a:r>
            <a:r>
              <a:rPr lang="en-US" altLang="en-US" sz="1600" b="1" dirty="0">
                <a:solidFill>
                  <a:srgbClr val="00B050"/>
                </a:solidFill>
              </a:rPr>
              <a:t>motion</a:t>
            </a:r>
            <a:r>
              <a:rPr lang="en-US" altLang="en-US" sz="1600" b="1" dirty="0"/>
              <a:t>						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						</a:t>
            </a:r>
            <a:r>
              <a:rPr lang="en-US" altLang="en-US" sz="1600" b="1" dirty="0">
                <a:solidFill>
                  <a:srgbClr val="00B050"/>
                </a:solidFill>
              </a:rPr>
              <a:t>passes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FF0000"/>
                </a:solidFill>
              </a:rPr>
              <a:t>Parties negotiate</a:t>
            </a:r>
            <a:r>
              <a:rPr lang="en-US" altLang="en-US" sz="1600" b="1" dirty="0"/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			</a:t>
            </a:r>
            <a:r>
              <a:rPr lang="en-US" altLang="en-US" sz="1600" b="1" dirty="0">
                <a:solidFill>
                  <a:srgbClr val="FF0000"/>
                </a:solidFill>
              </a:rPr>
              <a:t>to form coalition</a:t>
            </a:r>
            <a:r>
              <a:rPr lang="en-US" altLang="en-US" sz="1600" b="1" dirty="0"/>
              <a:t>							</a:t>
            </a:r>
            <a:r>
              <a:rPr lang="en-US" altLang="en-US" sz="1600" b="1" dirty="0">
                <a:solidFill>
                  <a:srgbClr val="FF0000"/>
                </a:solidFill>
              </a:rPr>
              <a:t>(50% of seats, plus one)</a:t>
            </a:r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D366095A-0DC7-4638-80FC-13213A0EB0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2590800"/>
            <a:ext cx="8382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5">
            <a:extLst>
              <a:ext uri="{FF2B5EF4-FFF2-40B4-BE49-F238E27FC236}">
                <a16:creationId xmlns:a16="http://schemas.microsoft.com/office/drawing/2014/main" id="{12D147AF-103C-47A5-9FF2-1511EEFC0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276600"/>
            <a:ext cx="8382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E371683C-27E5-4B93-8D6C-F864969B7439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4343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507FF2DA-CCBC-477A-A9A0-392C22FB0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2438400"/>
            <a:ext cx="68580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8">
            <a:extLst>
              <a:ext uri="{FF2B5EF4-FFF2-40B4-BE49-F238E27FC236}">
                <a16:creationId xmlns:a16="http://schemas.microsoft.com/office/drawing/2014/main" id="{9417FA69-8173-40A8-8178-86AA97DAAE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3429000"/>
            <a:ext cx="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384758B6-8296-4702-9BC8-7C26D6B21D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2400" y="1524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" name="Line 10">
            <a:extLst>
              <a:ext uri="{FF2B5EF4-FFF2-40B4-BE49-F238E27FC236}">
                <a16:creationId xmlns:a16="http://schemas.microsoft.com/office/drawing/2014/main" id="{81E88A8E-2027-4715-9A0E-F8C01063FB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524000"/>
            <a:ext cx="2895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AB33F14B-6C3F-4303-8907-2FE5A3CD6F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2209800"/>
            <a:ext cx="0" cy="3810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0" name="Line 12">
            <a:extLst>
              <a:ext uri="{FF2B5EF4-FFF2-40B4-BE49-F238E27FC236}">
                <a16:creationId xmlns:a16="http://schemas.microsoft.com/office/drawing/2014/main" id="{09DEC9C8-D2BC-4682-B2B4-BF868E2D9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2209800"/>
            <a:ext cx="0" cy="45720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F6872460-1AEE-48EF-9376-89C7F04913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01000" y="1981200"/>
            <a:ext cx="0" cy="1752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69929B45-3E1D-4475-A0E8-48B69EEBB71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0" y="4267200"/>
            <a:ext cx="914400" cy="4572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18">
            <a:extLst>
              <a:ext uri="{FF2B5EF4-FFF2-40B4-BE49-F238E27FC236}">
                <a16:creationId xmlns:a16="http://schemas.microsoft.com/office/drawing/2014/main" id="{4E78348A-5A3F-4699-B239-82F5EBFD08C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3400" y="4876800"/>
            <a:ext cx="0" cy="12954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19">
            <a:extLst>
              <a:ext uri="{FF2B5EF4-FFF2-40B4-BE49-F238E27FC236}">
                <a16:creationId xmlns:a16="http://schemas.microsoft.com/office/drawing/2014/main" id="{C3056B95-314A-493F-A74F-8028182D1F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800" y="6172200"/>
            <a:ext cx="74676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5" name="Line 20">
            <a:extLst>
              <a:ext uri="{FF2B5EF4-FFF2-40B4-BE49-F238E27FC236}">
                <a16:creationId xmlns:a16="http://schemas.microsoft.com/office/drawing/2014/main" id="{18E77366-0104-48F4-9BDC-D38D22B242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3962400"/>
            <a:ext cx="0" cy="2209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6" name="Line 21">
            <a:extLst>
              <a:ext uri="{FF2B5EF4-FFF2-40B4-BE49-F238E27FC236}">
                <a16:creationId xmlns:a16="http://schemas.microsoft.com/office/drawing/2014/main" id="{F69372D8-88F2-41AF-A241-FA52D689A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4038600"/>
            <a:ext cx="2286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7" name="Line 22">
            <a:extLst>
              <a:ext uri="{FF2B5EF4-FFF2-40B4-BE49-F238E27FC236}">
                <a16:creationId xmlns:a16="http://schemas.microsoft.com/office/drawing/2014/main" id="{D7926837-D48F-4C4E-9D94-48E25496CF8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2895600"/>
            <a:ext cx="685800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Line 23">
            <a:extLst>
              <a:ext uri="{FF2B5EF4-FFF2-40B4-BE49-F238E27FC236}">
                <a16:creationId xmlns:a16="http://schemas.microsoft.com/office/drawing/2014/main" id="{13F1B4A0-E76D-4EAA-A6C4-DA1EA3F59F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2209800"/>
            <a:ext cx="1295400" cy="0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9" name="Line 25">
            <a:extLst>
              <a:ext uri="{FF2B5EF4-FFF2-40B4-BE49-F238E27FC236}">
                <a16:creationId xmlns:a16="http://schemas.microsoft.com/office/drawing/2014/main" id="{A65E5B65-40BD-4EAE-B8AD-6478AB7328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3276600"/>
            <a:ext cx="1447800" cy="7620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0" name="Line 26">
            <a:extLst>
              <a:ext uri="{FF2B5EF4-FFF2-40B4-BE49-F238E27FC236}">
                <a16:creationId xmlns:a16="http://schemas.microsoft.com/office/drawing/2014/main" id="{9232DA8A-BD98-4EE2-B539-10C77E20B4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43800" y="11430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1" name="Line 27">
            <a:extLst>
              <a:ext uri="{FF2B5EF4-FFF2-40B4-BE49-F238E27FC236}">
                <a16:creationId xmlns:a16="http://schemas.microsoft.com/office/drawing/2014/main" id="{98D0DFD0-A90C-4B00-BC3F-0AE4362F59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4400" y="1143000"/>
            <a:ext cx="662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92" name="Line 28">
            <a:extLst>
              <a:ext uri="{FF2B5EF4-FFF2-40B4-BE49-F238E27FC236}">
                <a16:creationId xmlns:a16="http://schemas.microsoft.com/office/drawing/2014/main" id="{9073ECAD-7A04-48D1-8B80-86CE0BA61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11430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07122CB-91D9-4687-B274-26F51C805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End of 1955 System?</a:t>
            </a:r>
            <a:br>
              <a:rPr lang="en-US" sz="4000" b="1" dirty="0"/>
            </a:br>
            <a:r>
              <a:rPr lang="en-US" sz="4000" b="1" dirty="0"/>
              <a:t>Heisei Revolution of Summer 1993</a:t>
            </a:r>
          </a:p>
        </p:txBody>
      </p:sp>
      <p:graphicFrame>
        <p:nvGraphicFramePr>
          <p:cNvPr id="14476" name="Group 140">
            <a:extLst>
              <a:ext uri="{FF2B5EF4-FFF2-40B4-BE49-F238E27FC236}">
                <a16:creationId xmlns:a16="http://schemas.microsoft.com/office/drawing/2014/main" id="{13D353E9-A0FA-43C5-A10E-C5D93C9BC8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760285"/>
              </p:ext>
            </p:extLst>
          </p:nvPr>
        </p:nvGraphicFramePr>
        <p:xfrm>
          <a:off x="609600" y="2362200"/>
          <a:ext cx="7848600" cy="3798096"/>
        </p:xfrm>
        <a:graphic>
          <a:graphicData uri="http://schemas.openxmlformats.org/drawingml/2006/table">
            <a:tbl>
              <a:tblPr/>
              <a:tblGrid>
                <a:gridCol w="4067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Election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1993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Election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LDP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SDPJ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Komeito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Shinseito (Renewal Party)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55 (ex-LDP)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Shinshinto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(Japan New Party)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----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 (ex-LDP)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Sakigake (New Pioneer Party)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---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 (ex-LDP)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Democratic Socialist Party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Independents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237" name="Rectangle 3">
            <a:extLst>
              <a:ext uri="{FF2B5EF4-FFF2-40B4-BE49-F238E27FC236}">
                <a16:creationId xmlns:a16="http://schemas.microsoft.com/office/drawing/2014/main" id="{7E1A90B5-71BB-4942-A5C9-0F93863BB87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24000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July 18, 1993 Election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6D44CC96-B2CB-48B0-8054-BAB4A62CE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What we Know Summer 1993?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9024DC0-0F38-4DEE-B63B-A39DDB82F2C0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Not-LDP coalition in power (July 1993)</a:t>
            </a:r>
          </a:p>
          <a:p>
            <a:pPr lvl="1" eaLnBrk="1" hangingPunct="1"/>
            <a:r>
              <a:rPr lang="en-US" altLang="en-US" b="1" dirty="0"/>
              <a:t>SDPJ</a:t>
            </a:r>
          </a:p>
          <a:p>
            <a:pPr lvl="1" eaLnBrk="1" hangingPunct="1"/>
            <a:r>
              <a:rPr lang="en-US" altLang="en-US" b="1" dirty="0"/>
              <a:t>Renewal Party </a:t>
            </a:r>
            <a:r>
              <a:rPr lang="en-US" altLang="en-US" sz="1800" b="1" dirty="0"/>
              <a:t>(ex-LDP)</a:t>
            </a:r>
          </a:p>
          <a:p>
            <a:pPr lvl="1" eaLnBrk="1" hangingPunct="1"/>
            <a:r>
              <a:rPr lang="en-US" altLang="en-US" b="1" dirty="0"/>
              <a:t>Japan New Party </a:t>
            </a:r>
            <a:r>
              <a:rPr lang="en-US" altLang="en-US" sz="1800" b="1" dirty="0"/>
              <a:t>(ex-LDP)</a:t>
            </a:r>
          </a:p>
          <a:p>
            <a:pPr lvl="1" eaLnBrk="1" hangingPunct="1"/>
            <a:r>
              <a:rPr lang="en-US" altLang="en-US" b="1" dirty="0" err="1"/>
              <a:t>Sakigake</a:t>
            </a:r>
            <a:r>
              <a:rPr lang="en-US" altLang="en-US" b="1" dirty="0"/>
              <a:t> </a:t>
            </a:r>
            <a:r>
              <a:rPr lang="en-US" altLang="en-US" sz="1800" b="1" dirty="0"/>
              <a:t>(ex-LDP)</a:t>
            </a:r>
          </a:p>
          <a:p>
            <a:pPr lvl="1" eaLnBrk="1" hangingPunct="1"/>
            <a:r>
              <a:rPr lang="en-US" altLang="en-US" b="1" dirty="0"/>
              <a:t>United Social Democratic Party</a:t>
            </a:r>
          </a:p>
          <a:p>
            <a:pPr lvl="1" eaLnBrk="1" hangingPunct="1"/>
            <a:r>
              <a:rPr lang="en-US" altLang="en-US" b="1" dirty="0"/>
              <a:t>Democratic-Socialist Party</a:t>
            </a:r>
          </a:p>
          <a:p>
            <a:pPr lvl="1" eaLnBrk="1" hangingPunct="1"/>
            <a:r>
              <a:rPr lang="en-US" altLang="en-US" b="1" dirty="0" err="1"/>
              <a:t>Komeito</a:t>
            </a:r>
            <a:endParaRPr lang="en-US" altLang="en-US" b="1" dirty="0"/>
          </a:p>
          <a:p>
            <a:pPr eaLnBrk="1" hangingPunct="1"/>
            <a:endParaRPr lang="en-US" altLang="en-US" b="1" dirty="0"/>
          </a:p>
        </p:txBody>
      </p:sp>
      <p:sp>
        <p:nvSpPr>
          <p:cNvPr id="9220" name="Content Placeholder 1">
            <a:extLst>
              <a:ext uri="{FF2B5EF4-FFF2-40B4-BE49-F238E27FC236}">
                <a16:creationId xmlns:a16="http://schemas.microsoft.com/office/drawing/2014/main" id="{E109C1E0-C4B5-43A9-9323-95864D8FF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Old parties lose</a:t>
            </a:r>
          </a:p>
          <a:p>
            <a:pPr eaLnBrk="1" hangingPunct="1"/>
            <a:r>
              <a:rPr lang="en-US" altLang="en-US" b="1" dirty="0"/>
              <a:t>Left loses</a:t>
            </a:r>
          </a:p>
          <a:p>
            <a:pPr eaLnBrk="1" hangingPunct="1"/>
            <a:r>
              <a:rPr lang="en-US" altLang="en-US" b="1" dirty="0"/>
              <a:t>LDP factional split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4">
            <a:extLst>
              <a:ext uri="{FF2B5EF4-FFF2-40B4-BE49-F238E27FC236}">
                <a16:creationId xmlns:a16="http://schemas.microsoft.com/office/drawing/2014/main" id="{461AE577-C281-442F-8A16-144434241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Not-LDP Policies</a:t>
            </a:r>
          </a:p>
        </p:txBody>
      </p:sp>
      <p:sp>
        <p:nvSpPr>
          <p:cNvPr id="10243" name="Content Placeholder 5">
            <a:extLst>
              <a:ext uri="{FF2B5EF4-FFF2-40B4-BE49-F238E27FC236}">
                <a16:creationId xmlns:a16="http://schemas.microsoft.com/office/drawing/2014/main" id="{CACA5B86-EC58-45B4-B2E4-4BAF34FB3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417638"/>
            <a:ext cx="8690027" cy="5059362"/>
          </a:xfrm>
        </p:spPr>
        <p:txBody>
          <a:bodyPr/>
          <a:lstStyle/>
          <a:p>
            <a:r>
              <a:rPr lang="en-US" altLang="en-US" b="1" dirty="0"/>
              <a:t>Electoral reform (to current system)</a:t>
            </a:r>
          </a:p>
          <a:p>
            <a:r>
              <a:rPr lang="en-US" altLang="en-US" b="1" dirty="0"/>
              <a:t>Open up the economy (maybe</a:t>
            </a:r>
            <a:r>
              <a:rPr lang="en-US" altLang="en-US" b="1" dirty="0" smtClean="0"/>
              <a:t>)</a:t>
            </a:r>
          </a:p>
          <a:p>
            <a:r>
              <a:rPr lang="en-US" altLang="en-US" b="1" dirty="0" smtClean="0"/>
              <a:t>Catch-up, Now What?</a:t>
            </a:r>
            <a:endParaRPr lang="en-US" altLang="en-US" b="1" dirty="0"/>
          </a:p>
          <a:p>
            <a:r>
              <a:rPr lang="en-US" altLang="en-US" b="1" dirty="0" smtClean="0"/>
              <a:t>No more little brother</a:t>
            </a:r>
          </a:p>
          <a:p>
            <a:pPr lvl="1"/>
            <a:r>
              <a:rPr lang="en-US" altLang="en-US" b="1" dirty="0" smtClean="0"/>
              <a:t>Say “No” to US</a:t>
            </a:r>
            <a:endParaRPr lang="en-US" altLang="en-US" b="1" dirty="0"/>
          </a:p>
          <a:p>
            <a:r>
              <a:rPr lang="en-US" altLang="en-US" b="1" dirty="0"/>
              <a:t>UNSC seat</a:t>
            </a:r>
          </a:p>
          <a:p>
            <a:r>
              <a:rPr lang="en-US" altLang="en-US" b="1" dirty="0"/>
              <a:t>Apologizes for WW II</a:t>
            </a:r>
          </a:p>
          <a:p>
            <a:endParaRPr lang="en-US" alt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645163"/>
            <a:ext cx="1853345" cy="28226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1676400"/>
            <a:ext cx="2060627" cy="29690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A7F7BD6-942F-402F-9173-FDC673D8E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But…</a:t>
            </a:r>
          </a:p>
        </p:txBody>
      </p:sp>
      <p:pic>
        <p:nvPicPr>
          <p:cNvPr id="11267" name="Picture 7" descr="souri80">
            <a:extLst>
              <a:ext uri="{FF2B5EF4-FFF2-40B4-BE49-F238E27FC236}">
                <a16:creationId xmlns:a16="http://schemas.microsoft.com/office/drawing/2014/main" id="{DC3CB959-1176-44DC-A40E-91EF40B31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743200"/>
            <a:ext cx="1924050" cy="2414588"/>
          </a:xfrm>
          <a:noFill/>
        </p:spPr>
      </p:pic>
      <p:sp>
        <p:nvSpPr>
          <p:cNvPr id="11268" name="Rectangle 3">
            <a:extLst>
              <a:ext uri="{FF2B5EF4-FFF2-40B4-BE49-F238E27FC236}">
                <a16:creationId xmlns:a16="http://schemas.microsoft.com/office/drawing/2014/main" id="{19BD8578-B1CE-4A1A-A0FE-6AE80202974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066800"/>
            <a:ext cx="85344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4000" dirty="0">
                <a:hlinkClick r:id="rId3"/>
              </a:rPr>
              <a:t>PMs in the 1990s</a:t>
            </a:r>
            <a:endParaRPr lang="en-US" altLang="en-US" sz="4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1400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400" b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400" b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400" b="1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/>
              <a:t>Hosokawa </a:t>
            </a:r>
            <a:r>
              <a:rPr lang="en-US" altLang="en-US" sz="1400" b="1" dirty="0" err="1"/>
              <a:t>Morihiro</a:t>
            </a:r>
            <a:r>
              <a:rPr lang="en-US" altLang="en-US" sz="1400" b="1" dirty="0"/>
              <a:t>	      </a:t>
            </a:r>
            <a:r>
              <a:rPr lang="en-US" altLang="en-US" sz="1400" b="1" dirty="0" err="1"/>
              <a:t>Hata</a:t>
            </a:r>
            <a:r>
              <a:rPr lang="en-US" altLang="en-US" sz="1400" b="1" dirty="0"/>
              <a:t> Tsutomu	          Murayama </a:t>
            </a:r>
            <a:r>
              <a:rPr lang="en-US" altLang="en-US" sz="1400" b="1" dirty="0" err="1"/>
              <a:t>Tomiichi</a:t>
            </a:r>
            <a:r>
              <a:rPr lang="en-US" altLang="en-US" sz="1400" b="1" dirty="0"/>
              <a:t>	   Hashimoto Ryutaro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/>
              <a:t>New Party	      	      New Party	          SDPJ (LDP coalition) 	   LDP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/>
              <a:t>8/1993 – 4/1994                    4/1994 – 6/1994                         6/1994 – 1/1996</a:t>
            </a:r>
            <a:r>
              <a:rPr lang="en-US" altLang="en-US" sz="2800" b="1" dirty="0"/>
              <a:t> 	 </a:t>
            </a:r>
            <a:r>
              <a:rPr lang="en-US" altLang="en-US" sz="1400" b="1" dirty="0"/>
              <a:t>1/96-7/98</a:t>
            </a:r>
          </a:p>
        </p:txBody>
      </p:sp>
      <p:pic>
        <p:nvPicPr>
          <p:cNvPr id="11269" name="Picture 10" descr="souri81">
            <a:extLst>
              <a:ext uri="{FF2B5EF4-FFF2-40B4-BE49-F238E27FC236}">
                <a16:creationId xmlns:a16="http://schemas.microsoft.com/office/drawing/2014/main" id="{DC854A58-4CA1-414C-8D17-995DA38AD25A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743200"/>
            <a:ext cx="1905000" cy="2362200"/>
          </a:xfrm>
          <a:noFill/>
        </p:spPr>
      </p:pic>
      <p:pic>
        <p:nvPicPr>
          <p:cNvPr id="11270" name="Picture 13" descr="souri82">
            <a:extLst>
              <a:ext uri="{FF2B5EF4-FFF2-40B4-BE49-F238E27FC236}">
                <a16:creationId xmlns:a16="http://schemas.microsoft.com/office/drawing/2014/main" id="{75B4F4BC-204F-4822-94A9-DD40572A6BB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2743200"/>
            <a:ext cx="1981200" cy="2362200"/>
          </a:xfrm>
          <a:noFill/>
        </p:spPr>
      </p:pic>
      <p:pic>
        <p:nvPicPr>
          <p:cNvPr id="11271" name="Picture 5" descr="souri79">
            <a:extLst>
              <a:ext uri="{FF2B5EF4-FFF2-40B4-BE49-F238E27FC236}">
                <a16:creationId xmlns:a16="http://schemas.microsoft.com/office/drawing/2014/main" id="{B3D4C9ED-D2FD-4019-A6ED-C8635F53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2057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E9197E4-E225-4A26-B251-CE62E4EA6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Results of Heisei Revolution?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C9B44E12-91BB-4ED7-B142-A3EC2724E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b="1" dirty="0"/>
              <a:t>Not-LDP Coalition Collapses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b="1" dirty="0"/>
              <a:t>LDP Back in power 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b="1" dirty="0"/>
              <a:t>Electoral Reform in Lower House 1996</a:t>
            </a:r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en-US" b="1" dirty="0"/>
              <a:t>300 Single-member Districts (now 289)</a:t>
            </a:r>
          </a:p>
          <a:p>
            <a:pPr marL="914400" lvl="1" indent="-514350">
              <a:buFont typeface="Calibri" panose="020F0502020204030204" pitchFamily="34" charset="0"/>
              <a:buAutoNum type="arabicPeriod"/>
            </a:pPr>
            <a:r>
              <a:rPr lang="en-US" altLang="en-US" b="1" dirty="0"/>
              <a:t>180 Proportional representation (now 176)</a:t>
            </a:r>
          </a:p>
          <a:p>
            <a:pPr marL="1314450" lvl="2" indent="-514350">
              <a:buFont typeface="Calibri" panose="020F0502020204030204" pitchFamily="34" charset="0"/>
              <a:buAutoNum type="arabicPeriod"/>
            </a:pPr>
            <a:r>
              <a:rPr lang="en-US" altLang="en-US" b="1" dirty="0"/>
              <a:t>You vote for a person in SMD</a:t>
            </a:r>
          </a:p>
          <a:p>
            <a:pPr marL="1314450" lvl="2" indent="-514350">
              <a:buFont typeface="Calibri" panose="020F0502020204030204" pitchFamily="34" charset="0"/>
              <a:buAutoNum type="arabicPeriod"/>
            </a:pPr>
            <a:r>
              <a:rPr lang="en-US" altLang="en-US" b="1" dirty="0"/>
              <a:t>And a Party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en-US" altLang="en-US" b="1" dirty="0"/>
              <a:t>New System Develops by mid-1990s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714A70D3-AAC3-4515-95D1-9B76831E5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2. New 1 and ½ Party System?</a:t>
            </a:r>
            <a:br>
              <a:rPr lang="en-US" altLang="en-US" sz="3600" b="1" dirty="0"/>
            </a:br>
            <a:r>
              <a:rPr lang="en-US" altLang="en-US" sz="3600" b="1" dirty="0"/>
              <a:t>Center-Right, not Center-Left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C7DA511-90FB-462A-9D22-B08E0318537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458199" cy="5181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/>
              <a:t>			</a:t>
            </a:r>
            <a:r>
              <a:rPr lang="en-US" altLang="en-US" sz="2000" b="1" dirty="0"/>
              <a:t>(seats in Lower House)      1996	2000	2003</a:t>
            </a:r>
          </a:p>
          <a:p>
            <a:pPr eaLnBrk="1" hangingPunct="1">
              <a:buFontTx/>
              <a:buNone/>
            </a:pPr>
            <a:r>
              <a:rPr lang="en-US" altLang="en-US" sz="2800" b="1" dirty="0"/>
              <a:t>New Frontier Party</a:t>
            </a:r>
            <a:r>
              <a:rPr lang="en-US" altLang="en-US" b="1" dirty="0"/>
              <a:t> 		</a:t>
            </a:r>
            <a:r>
              <a:rPr lang="en-US" altLang="en-US" sz="2800" b="1" dirty="0"/>
              <a:t>156	0	0</a:t>
            </a:r>
          </a:p>
          <a:p>
            <a:pPr eaLnBrk="1" hangingPunct="1">
              <a:buFontTx/>
              <a:buNone/>
            </a:pPr>
            <a:r>
              <a:rPr lang="en-US" altLang="en-US" sz="2800" b="1" dirty="0"/>
              <a:t>Democratic Party of Japan	52	127	178</a:t>
            </a:r>
          </a:p>
          <a:p>
            <a:pPr eaLnBrk="1" hangingPunct="1">
              <a:buFontTx/>
              <a:buNone/>
            </a:pPr>
            <a:r>
              <a:rPr lang="en-US" altLang="en-US" sz="2800" b="1" dirty="0"/>
              <a:t>LDP					239	233	242</a:t>
            </a:r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>
              <a:buFontTx/>
              <a:buNone/>
            </a:pPr>
            <a:endParaRPr lang="en-US" altLang="en-US" sz="2400" b="1" dirty="0"/>
          </a:p>
          <a:p>
            <a:pPr eaLnBrk="1" hangingPunct="1">
              <a:buFontTx/>
              <a:buNone/>
            </a:pPr>
            <a:r>
              <a:rPr lang="en-US" altLang="en-US" sz="2400" b="1" dirty="0"/>
              <a:t>Kan Naoto  DPJ		Hatoyama Yukio DPJ</a:t>
            </a:r>
          </a:p>
        </p:txBody>
      </p:sp>
      <p:pic>
        <p:nvPicPr>
          <p:cNvPr id="12293" name="Picture 11" descr="Yukio-Hatoyama-001">
            <a:extLst>
              <a:ext uri="{FF2B5EF4-FFF2-40B4-BE49-F238E27FC236}">
                <a16:creationId xmlns:a16="http://schemas.microsoft.com/office/drawing/2014/main" id="{BC9AF99F-4CB1-4A16-AFEF-F7FB1780369D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5482" y="3748665"/>
            <a:ext cx="3733800" cy="2286000"/>
          </a:xfr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360690-BDAE-4C30-96FF-695BA73E24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3591365"/>
            <a:ext cx="2048434" cy="243861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1079D74-0502-40DE-8A8C-F00BFD94A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3A. Internal Challenges to LDP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6D3CC17-A14E-40DA-963F-DC5C8E8A1E4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 dirty="0"/>
              <a:t>1998: LDP Party Rules Changes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 dirty="0"/>
              <a:t>First test of New Rules 2001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 dirty="0"/>
              <a:t>Koizumi Junichiro (PM 2001-2006)</a:t>
            </a:r>
          </a:p>
        </p:txBody>
      </p:sp>
      <p:pic>
        <p:nvPicPr>
          <p:cNvPr id="14340" name="Picture 5" descr="koizumi0427">
            <a:extLst>
              <a:ext uri="{FF2B5EF4-FFF2-40B4-BE49-F238E27FC236}">
                <a16:creationId xmlns:a16="http://schemas.microsoft.com/office/drawing/2014/main" id="{9BF159B5-F01A-4D2B-88E6-CB80C761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24200"/>
            <a:ext cx="35718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koizumi">
            <a:extLst>
              <a:ext uri="{FF2B5EF4-FFF2-40B4-BE49-F238E27FC236}">
                <a16:creationId xmlns:a16="http://schemas.microsoft.com/office/drawing/2014/main" id="{8A534E35-A05A-41EC-A69C-E93FC259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24200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>
            <a:extLst>
              <a:ext uri="{FF2B5EF4-FFF2-40B4-BE49-F238E27FC236}">
                <a16:creationId xmlns:a16="http://schemas.microsoft.com/office/drawing/2014/main" id="{8592531E-81C7-4544-958D-173F0F3632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chemeClr val="tx1"/>
                </a:solidFill>
              </a:rPr>
              <a:t>“Japan Inc.”</a:t>
            </a:r>
          </a:p>
        </p:txBody>
      </p:sp>
      <p:sp>
        <p:nvSpPr>
          <p:cNvPr id="2051" name="Rectangle 5">
            <a:extLst>
              <a:ext uri="{FF2B5EF4-FFF2-40B4-BE49-F238E27FC236}">
                <a16:creationId xmlns:a16="http://schemas.microsoft.com/office/drawing/2014/main" id="{3CFB5FB3-098C-4FCA-B36F-E0D8AC07A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562600"/>
          </a:xfrm>
        </p:spPr>
        <p:txBody>
          <a:bodyPr/>
          <a:lstStyle/>
          <a:p>
            <a:pPr eaLnBrk="1" hangingPunct="1"/>
            <a:r>
              <a:rPr lang="en-US" altLang="en-US" b="1"/>
              <a:t>A Miracle</a:t>
            </a:r>
          </a:p>
          <a:p>
            <a:pPr eaLnBrk="1" hangingPunct="1"/>
            <a:r>
              <a:rPr lang="en-US" altLang="en-US" b="1"/>
              <a:t>A Model: The East Asian Strategy</a:t>
            </a:r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 sz="1600"/>
          </a:p>
          <a:p>
            <a:pPr eaLnBrk="1" hangingPunct="1"/>
            <a:endParaRPr lang="en-US" altLang="en-US" sz="1600"/>
          </a:p>
          <a:p>
            <a:pPr eaLnBrk="1" hangingPunct="1"/>
            <a:r>
              <a:rPr lang="en-US" altLang="en-US" sz="1600"/>
              <a:t>From: http://benmuse.typepad.com/ben_muse/2005/11/changes_in_inco.html</a:t>
            </a:r>
          </a:p>
        </p:txBody>
      </p:sp>
      <p:pic>
        <p:nvPicPr>
          <p:cNvPr id="2052" name="Picture 6" descr="Japan_gdp_growth">
            <a:hlinkClick r:id="rId2"/>
            <a:extLst>
              <a:ext uri="{FF2B5EF4-FFF2-40B4-BE49-F238E27FC236}">
                <a16:creationId xmlns:a16="http://schemas.microsoft.com/office/drawing/2014/main" id="{EE5DFF9C-2F5F-400D-9797-68D9AC49D5B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286000"/>
            <a:ext cx="7391400" cy="373380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16AEA85-6C3E-4B46-AADA-751994BF6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altLang="en-US" sz="3600" b="1" dirty="0"/>
              <a:t>More Koizumi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6FAA5A-1066-404A-8C9C-D646B8A35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8674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000" b="1" i="1" dirty="0"/>
              <a:t>Legend of Koizumi </a:t>
            </a:r>
            <a:r>
              <a:rPr lang="en-US" sz="2000" b="1" dirty="0"/>
              <a:t>manga is now, well, legend</a:t>
            </a:r>
          </a:p>
          <a:p>
            <a:pPr marL="0" indent="0">
              <a:buNone/>
            </a:pPr>
            <a:r>
              <a:rPr lang="en-US" sz="2000" b="1" dirty="0"/>
              <a:t>Search the internet or YouTube for </a:t>
            </a:r>
          </a:p>
          <a:p>
            <a:pPr marL="0" indent="0">
              <a:buNone/>
            </a:pPr>
            <a:r>
              <a:rPr lang="en-US" sz="2000" b="1" dirty="0"/>
              <a:t>“The Legend of Koizumi” videos.</a:t>
            </a:r>
          </a:p>
          <a:p>
            <a:pPr marL="0" indent="0">
              <a:buNone/>
            </a:pPr>
            <a:r>
              <a:rPr lang="en-US" sz="2000" b="1" dirty="0"/>
              <a:t>See “</a:t>
            </a:r>
            <a:r>
              <a:rPr lang="en-US" sz="2000" b="1" dirty="0">
                <a:hlinkClick r:id="rId2"/>
              </a:rPr>
              <a:t>Koizumi’s Final Rising Sun vs. Mao</a:t>
            </a:r>
            <a:r>
              <a:rPr lang="en-US" sz="2000" b="1" dirty="0"/>
              <a:t>”;  </a:t>
            </a:r>
          </a:p>
          <a:p>
            <a:pPr marL="0" indent="0">
              <a:buNone/>
            </a:pPr>
            <a:r>
              <a:rPr lang="en-US" sz="2000" b="1" dirty="0"/>
              <a:t>A mahjong game for the future of the world!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2C81B-65E4-4D5F-80D4-1CF3633A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05" y="1165860"/>
            <a:ext cx="5025470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C96F96-52C8-4EE1-89DF-76DB127F6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399" y="838200"/>
            <a:ext cx="2057401" cy="24545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3E4BD8-A98E-4A02-A7B5-1D6664E89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665659"/>
            <a:ext cx="1905000" cy="266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C363-05F6-4D69-8E7D-AF6D16DF7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 Black" panose="020B0A04020102020204" pitchFamily="34" charset="0"/>
              </a:rPr>
              <a:t>3B. New Powerful </a:t>
            </a:r>
            <a:r>
              <a:rPr lang="en-US" sz="3200" dirty="0">
                <a:latin typeface="Arial Black" panose="020B0A04020102020204" pitchFamily="34" charset="0"/>
                <a:hlinkClick r:id="rId2"/>
              </a:rPr>
              <a:t>Prime Minister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8162B-167C-4641-85F6-ACCF53CCB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1998 (2001)</a:t>
            </a:r>
          </a:p>
          <a:p>
            <a:r>
              <a:rPr lang="en-US" b="1" dirty="0"/>
              <a:t>PM now rules cabinet Secretariat</a:t>
            </a:r>
          </a:p>
          <a:p>
            <a:pPr lvl="1"/>
            <a:r>
              <a:rPr lang="en-US" b="1" dirty="0"/>
              <a:t>Secretariat Staff</a:t>
            </a:r>
          </a:p>
          <a:p>
            <a:r>
              <a:rPr lang="en-US" b="1" dirty="0">
                <a:hlinkClick r:id="rId3"/>
              </a:rPr>
              <a:t>Cabinet Office Councils</a:t>
            </a:r>
            <a:endParaRPr lang="en-US" b="1" dirty="0"/>
          </a:p>
          <a:p>
            <a:pPr lvl="1">
              <a:spcBef>
                <a:spcPts val="0"/>
              </a:spcBef>
            </a:pPr>
            <a:r>
              <a:rPr lang="en-US" b="1" dirty="0"/>
              <a:t>Important Councils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	</a:t>
            </a:r>
            <a:r>
              <a:rPr lang="en-US" sz="2400" b="1" dirty="0"/>
              <a:t>1)Council on Economy and Fiscal Policy</a:t>
            </a:r>
            <a:br>
              <a:rPr lang="en-US" sz="2400" b="1" dirty="0"/>
            </a:br>
            <a:r>
              <a:rPr lang="en-US" sz="2400" b="1" dirty="0"/>
              <a:t>	2)Council for Science and Technology Policy</a:t>
            </a:r>
            <a:br>
              <a:rPr lang="en-US" sz="2400" b="1" dirty="0"/>
            </a:br>
            <a:r>
              <a:rPr lang="en-US" sz="2400" b="1" dirty="0"/>
              <a:t>	3)Central Disaster Management Council</a:t>
            </a:r>
            <a:br>
              <a:rPr lang="en-US" sz="2400" b="1" dirty="0"/>
            </a:br>
            <a:r>
              <a:rPr lang="en-US" sz="2400" b="1" dirty="0"/>
              <a:t>	4)Council for Gender Equality</a:t>
            </a:r>
            <a:endParaRPr lang="en-US" b="1" dirty="0"/>
          </a:p>
          <a:p>
            <a:r>
              <a:rPr lang="en-US" b="1" dirty="0"/>
              <a:t>2013: Four Ministers Meeting: Abe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CA6DC-985E-4B7B-9686-B562DDF4A2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701" r="21301"/>
          <a:stretch/>
        </p:blipFill>
        <p:spPr>
          <a:xfrm>
            <a:off x="7010400" y="4520161"/>
            <a:ext cx="1828800" cy="1840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7E539-C090-408A-97F8-C4B8C7D77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554480"/>
            <a:ext cx="1663417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90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A9DB492-419A-48C4-9F31-F5432189AE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latin typeface="Arial Black" panose="020B0A04020102020204" pitchFamily="34" charset="0"/>
              </a:rPr>
              <a:t>Koizumi vs. The Iron Triangle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ED490699-7017-45A4-B3C6-511202051D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/>
              <a:t>Reforms</a:t>
            </a:r>
          </a:p>
          <a:p>
            <a:pPr eaLnBrk="1" hangingPunct="1"/>
            <a:r>
              <a:rPr lang="en-US" altLang="en-US" sz="2800" b="1" dirty="0"/>
              <a:t>Open up economy</a:t>
            </a:r>
          </a:p>
          <a:p>
            <a:pPr eaLnBrk="1" hangingPunct="1"/>
            <a:r>
              <a:rPr lang="en-US" altLang="en-US" sz="2800" b="1" dirty="0"/>
              <a:t>Banking Industry</a:t>
            </a:r>
          </a:p>
          <a:p>
            <a:pPr eaLnBrk="1" hangingPunct="1"/>
            <a:r>
              <a:rPr lang="en-US" altLang="en-US" sz="2800" b="1" dirty="0"/>
              <a:t>Budget Cuts</a:t>
            </a:r>
          </a:p>
          <a:p>
            <a:pPr eaLnBrk="1" hangingPunct="1"/>
            <a:r>
              <a:rPr lang="en-US" altLang="en-US" sz="2800" b="1" dirty="0"/>
              <a:t>Less Public Works Spending</a:t>
            </a:r>
          </a:p>
          <a:p>
            <a:pPr eaLnBrk="1" hangingPunct="1"/>
            <a:r>
              <a:rPr lang="en-US" altLang="en-US" sz="2800" b="1" dirty="0"/>
              <a:t>Campaign finance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</a:rPr>
              <a:t>Postal reform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766F56-7D35-4AA0-8EC4-2B4254D0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133600"/>
            <a:ext cx="3048000" cy="404211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5927AEC-B6B1-475C-BFB3-F6AA05541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>
                <a:latin typeface="Arial Black" panose="020B0A04020102020204" pitchFamily="34" charset="0"/>
              </a:rPr>
              <a:t>September 2005 Election:</a:t>
            </a:r>
            <a:br>
              <a:rPr lang="en-US" altLang="en-US" sz="3600" dirty="0">
                <a:latin typeface="Arial Black" panose="020B0A04020102020204" pitchFamily="34" charset="0"/>
              </a:rPr>
            </a:br>
            <a:r>
              <a:rPr lang="en-US" altLang="en-US" sz="3600" b="1" dirty="0">
                <a:latin typeface="Arial Black" panose="020B0A04020102020204" pitchFamily="34" charset="0"/>
              </a:rPr>
              <a:t>Koizumi Wins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6170E0E-A7F4-442C-93E7-0F8192DD33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91882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sz="2800" b="1" dirty="0"/>
              <a:t>Iron Triangle/LDP Anti-Reform factions (“Rebels”)</a:t>
            </a:r>
          </a:p>
          <a:p>
            <a:pPr eaLnBrk="1" hangingPunct="1">
              <a:buNone/>
            </a:pPr>
            <a:r>
              <a:rPr lang="en-US" altLang="en-US" sz="2800" b="1" dirty="0"/>
              <a:t>vs. </a:t>
            </a:r>
          </a:p>
          <a:p>
            <a:pPr eaLnBrk="1" hangingPunct="1">
              <a:buFontTx/>
              <a:buNone/>
            </a:pPr>
            <a:r>
              <a:rPr lang="en-US" altLang="en-US" sz="2800" b="1" dirty="0"/>
              <a:t>Koizumi ‘s candidates (“Assassins”)</a:t>
            </a:r>
          </a:p>
          <a:p>
            <a:pPr eaLnBrk="1" hangingPunct="1">
              <a:buFontTx/>
              <a:buNone/>
            </a:pPr>
            <a:endParaRPr lang="en-US" altLang="en-US" sz="2800" b="1" dirty="0"/>
          </a:p>
          <a:p>
            <a:pPr eaLnBrk="1" hangingPunct="1"/>
            <a:r>
              <a:rPr lang="en-US" altLang="en-US" b="1" dirty="0"/>
              <a:t>LDP 212 to 296 seats</a:t>
            </a:r>
          </a:p>
          <a:p>
            <a:pPr eaLnBrk="1" hangingPunct="1"/>
            <a:r>
              <a:rPr lang="en-US" altLang="en-US" b="1" dirty="0"/>
              <a:t>DPJ 177-113 seats</a:t>
            </a:r>
          </a:p>
          <a:p>
            <a:pPr eaLnBrk="1" hangingPunct="1"/>
            <a:r>
              <a:rPr lang="en-US" altLang="en-US" b="1" dirty="0"/>
              <a:t>Postal reform bill </a:t>
            </a:r>
          </a:p>
          <a:p>
            <a:pPr eaLnBrk="1" hangingPunct="1"/>
            <a:r>
              <a:rPr lang="en-US" altLang="en-US" b="1" dirty="0"/>
              <a:t>passes October 2005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06376F-0B75-4D8B-A1F4-475C61160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2438400"/>
            <a:ext cx="2971800" cy="405368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6E70C73-D0AE-4F6A-BAC2-EAB74C8351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/>
              <a:t>But…</a:t>
            </a:r>
          </a:p>
        </p:txBody>
      </p:sp>
      <p:pic>
        <p:nvPicPr>
          <p:cNvPr id="17411" name="Picture 5" descr="souri90">
            <a:extLst>
              <a:ext uri="{FF2B5EF4-FFF2-40B4-BE49-F238E27FC236}">
                <a16:creationId xmlns:a16="http://schemas.microsoft.com/office/drawing/2014/main" id="{74F5F470-8B35-44B7-9DB7-2C4BEF88BC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0"/>
            <a:ext cx="2286000" cy="2895600"/>
          </a:xfrm>
          <a:noFill/>
        </p:spPr>
      </p:pic>
      <p:sp>
        <p:nvSpPr>
          <p:cNvPr id="17412" name="Rectangle 3">
            <a:extLst>
              <a:ext uri="{FF2B5EF4-FFF2-40B4-BE49-F238E27FC236}">
                <a16:creationId xmlns:a16="http://schemas.microsoft.com/office/drawing/2014/main" id="{5A2DF7E8-0710-4CA0-8E92-9DE3EFFBFB7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3058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Koizumi retires, September 2006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hlinkClick r:id="rId3"/>
              </a:rPr>
              <a:t>PMs since the 1990s</a:t>
            </a:r>
            <a:endParaRPr lang="en-US" altLang="en-US" sz="3600" b="1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40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40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40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40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Abe Shinzo  		Fukuda Yasuo		Aso Taro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9/06-9/07		9/07-9/08		9/08-9/09</a:t>
            </a:r>
          </a:p>
          <a:p>
            <a:pPr eaLnBrk="1" hangingPunct="1">
              <a:lnSpc>
                <a:spcPct val="90000"/>
              </a:lnSpc>
            </a:pPr>
            <a:endParaRPr lang="en-US" altLang="en-US" sz="1000"/>
          </a:p>
        </p:txBody>
      </p:sp>
      <p:pic>
        <p:nvPicPr>
          <p:cNvPr id="17413" name="Picture 10" descr="pm-taro-aso">
            <a:extLst>
              <a:ext uri="{FF2B5EF4-FFF2-40B4-BE49-F238E27FC236}">
                <a16:creationId xmlns:a16="http://schemas.microsoft.com/office/drawing/2014/main" id="{ACAD36C9-CBCF-4D7A-8AFD-4B63501D57FC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209800"/>
            <a:ext cx="2438400" cy="2952750"/>
          </a:xfrm>
          <a:noFill/>
        </p:spPr>
      </p:pic>
      <p:pic>
        <p:nvPicPr>
          <p:cNvPr id="17414" name="Picture 8" descr="souri91">
            <a:extLst>
              <a:ext uri="{FF2B5EF4-FFF2-40B4-BE49-F238E27FC236}">
                <a16:creationId xmlns:a16="http://schemas.microsoft.com/office/drawing/2014/main" id="{2CC8C0C4-83EE-4A2F-96C4-11A559E8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2286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39650-3A68-4733-8672-8362A5D8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 and 2008 Recession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CD3344-3F47-48C1-B715-576DD9473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524000"/>
            <a:ext cx="5486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50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DAE6D23-EAF6-4046-A1DB-1BFBC9180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/>
          <a:lstStyle/>
          <a:p>
            <a:pPr eaLnBrk="1" hangingPunct="1"/>
            <a:r>
              <a:rPr lang="en-US" altLang="en-US" b="1" dirty="0"/>
              <a:t>4. Two Party System? </a:t>
            </a:r>
            <a:br>
              <a:rPr lang="en-US" altLang="en-US" b="1" dirty="0"/>
            </a:br>
            <a:r>
              <a:rPr lang="en-US" altLang="en-US" b="1" dirty="0"/>
              <a:t>2009 Election</a:t>
            </a:r>
          </a:p>
        </p:txBody>
      </p:sp>
      <p:pic>
        <p:nvPicPr>
          <p:cNvPr id="18435" name="Picture 5" descr="large_yukio-hatoyama-083009">
            <a:extLst>
              <a:ext uri="{FF2B5EF4-FFF2-40B4-BE49-F238E27FC236}">
                <a16:creationId xmlns:a16="http://schemas.microsoft.com/office/drawing/2014/main" id="{3D645227-D3D8-42F1-A242-37CF1F2E00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3581400"/>
            <a:ext cx="4038600" cy="2889250"/>
          </a:xfrm>
          <a:noFill/>
        </p:spPr>
      </p:pic>
      <p:sp>
        <p:nvSpPr>
          <p:cNvPr id="18436" name="Rectangle 3">
            <a:extLst>
              <a:ext uri="{FF2B5EF4-FFF2-40B4-BE49-F238E27FC236}">
                <a16:creationId xmlns:a16="http://schemas.microsoft.com/office/drawing/2014/main" id="{F8D617AD-03BA-4B19-A4DF-19ED712054C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00200"/>
            <a:ext cx="85344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dirty="0"/>
              <a:t>	</a:t>
            </a:r>
            <a:r>
              <a:rPr lang="en-US" altLang="en-US" b="1" dirty="0"/>
              <a:t>		2005		2009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LDP		296		119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DPJ		113		308</a:t>
            </a:r>
          </a:p>
          <a:p>
            <a:pPr eaLnBrk="1" hangingPunct="1">
              <a:buFontTx/>
              <a:buNone/>
            </a:pPr>
            <a:endParaRPr lang="en-US" altLang="en-US" b="1" dirty="0"/>
          </a:p>
          <a:p>
            <a:pPr eaLnBrk="1" hangingPunct="1">
              <a:buFontTx/>
              <a:buNone/>
            </a:pPr>
            <a:r>
              <a:rPr lang="en-US" altLang="en-US" b="1" dirty="0"/>
              <a:t>New PM 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Hatoyama Yukio</a:t>
            </a:r>
          </a:p>
          <a:p>
            <a:pPr eaLnBrk="1" hangingPunct="1">
              <a:buFontTx/>
              <a:buNone/>
            </a:pPr>
            <a:r>
              <a:rPr lang="en-US" altLang="en-US" b="1" dirty="0"/>
              <a:t>(DPJ)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CEBB116-81EB-492F-9088-2C0CF01D27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4000" b="1"/>
              <a:t>Party Strength in Lower House</a:t>
            </a:r>
          </a:p>
        </p:txBody>
      </p:sp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id="{92BD3FF0-115D-4530-B7EF-47457622CF6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28600" y="1233488"/>
          <a:ext cx="8610600" cy="515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3" imgW="6149340" imgH="3680358" progId="Excel.Chart.8">
                  <p:embed/>
                </p:oleObj>
              </mc:Choice>
              <mc:Fallback>
                <p:oleObj name="Chart" r:id="rId3" imgW="6149340" imgH="3680358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33488"/>
                        <a:ext cx="8610600" cy="515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76158CF-82B9-4AE9-A6F0-17E11CDBB4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DPJ Victory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A0E0632-D209-4AA5-B94F-5C1AC4A7E5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b="1" dirty="0"/>
              <a:t>Why did DPJ win?</a:t>
            </a:r>
          </a:p>
          <a:p>
            <a:pPr eaLnBrk="1" hangingPunct="1"/>
            <a:r>
              <a:rPr lang="en-US" altLang="en-US" sz="4000" b="1" dirty="0"/>
              <a:t>LDP weakness</a:t>
            </a:r>
          </a:p>
          <a:p>
            <a:pPr eaLnBrk="1" hangingPunct="1"/>
            <a:r>
              <a:rPr lang="en-US" altLang="en-US" sz="4000" b="1" dirty="0"/>
              <a:t>Recession</a:t>
            </a:r>
          </a:p>
          <a:p>
            <a:pPr eaLnBrk="1" hangingPunct="1"/>
            <a:r>
              <a:rPr lang="en-US" altLang="en-US" sz="4000" b="1" dirty="0"/>
              <a:t>“</a:t>
            </a:r>
            <a:r>
              <a:rPr lang="en-US" altLang="en-US" sz="4000" b="1" dirty="0" err="1"/>
              <a:t>Flexicons</a:t>
            </a:r>
            <a:r>
              <a:rPr lang="en-US" altLang="en-US" sz="4000" b="1" dirty="0"/>
              <a:t>”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A17893-597D-4114-84AB-861D621FA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4419600"/>
            <a:ext cx="5181600" cy="202398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8A2CD15-370C-4014-9BA6-8E8E271ECF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DPJ in Power?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29DBA0A-F4D7-468E-8846-055C5DC22D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Rolling back market reforms?</a:t>
            </a:r>
          </a:p>
          <a:p>
            <a:pPr eaLnBrk="1" hangingPunct="1"/>
            <a:r>
              <a:rPr lang="en-US" altLang="en-US" b="1" dirty="0"/>
              <a:t>Alliance with the US?</a:t>
            </a:r>
          </a:p>
          <a:p>
            <a:pPr eaLnBrk="1" hangingPunct="1"/>
            <a:r>
              <a:rPr lang="en-US" altLang="en-US" b="1" dirty="0"/>
              <a:t>Worries about Japanese Identity?</a:t>
            </a:r>
          </a:p>
          <a:p>
            <a:pPr eaLnBrk="1" hangingPunct="1"/>
            <a:r>
              <a:rPr lang="en-US" altLang="en-US" b="1" dirty="0"/>
              <a:t>Breaking the Iron Triangle?</a:t>
            </a:r>
          </a:p>
          <a:p>
            <a:pPr eaLnBrk="1" hangingPunct="1"/>
            <a:endParaRPr lang="en-US" alt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09C587C8-09D8-4FFA-A74B-9B34FCA83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The 1990s</a:t>
            </a:r>
          </a:p>
        </p:txBody>
      </p:sp>
      <p:sp>
        <p:nvSpPr>
          <p:cNvPr id="3075" name="Content Placeholder 2">
            <a:extLst>
              <a:ext uri="{FF2B5EF4-FFF2-40B4-BE49-F238E27FC236}">
                <a16:creationId xmlns:a16="http://schemas.microsoft.com/office/drawing/2014/main" id="{16D2BBC7-56D7-474D-968F-C28217043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/>
              <a:t>The Miracle Ends</a:t>
            </a:r>
          </a:p>
          <a:p>
            <a:pPr lvl="1"/>
            <a:r>
              <a:rPr lang="en-US" altLang="en-US" b="1"/>
              <a:t>Bubble Economy collapses</a:t>
            </a:r>
          </a:p>
          <a:p>
            <a:r>
              <a:rPr lang="en-US" altLang="en-US" b="1"/>
              <a:t>And the political fallout begins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6">
            <a:extLst>
              <a:ext uri="{FF2B5EF4-FFF2-40B4-BE49-F238E27FC236}">
                <a16:creationId xmlns:a16="http://schemas.microsoft.com/office/drawing/2014/main" id="{E3360B2E-EDAD-40BF-8BD6-34EEA389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2531" name="Content Placeholder 7">
            <a:extLst>
              <a:ext uri="{FF2B5EF4-FFF2-40B4-BE49-F238E27FC236}">
                <a16:creationId xmlns:a16="http://schemas.microsoft.com/office/drawing/2014/main" id="{EBB42D66-28BA-4ACE-BA2B-D99DBCAE4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/>
              <a:t>Hatoyama Yukio 	   Kan Naoto            Noda Yoshihiko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dirty="0"/>
              <a:t>9/16/09—6/8/10           6/8/10—9/2/11        9/2/11—12/26/12</a:t>
            </a:r>
          </a:p>
        </p:txBody>
      </p:sp>
      <p:sp>
        <p:nvSpPr>
          <p:cNvPr id="22532" name="Title 1">
            <a:extLst>
              <a:ext uri="{FF2B5EF4-FFF2-40B4-BE49-F238E27FC236}">
                <a16:creationId xmlns:a16="http://schemas.microsoft.com/office/drawing/2014/main" id="{623CC399-00F3-41B9-A0B8-7B0976A67FA1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" panose="020B0604020202020204" pitchFamily="34" charset="0"/>
              </a:rPr>
              <a:t>DPJ Troubles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8E4CFE-AD19-47D7-8112-5E303AEB9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1" y="1807698"/>
            <a:ext cx="2152650" cy="285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457F8E-B51F-48AA-8BD4-69855D531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225" y="1807698"/>
            <a:ext cx="2415576" cy="2857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895B1-8057-4E81-9208-0D56345C9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564" y="1807698"/>
            <a:ext cx="2324685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2A368CAA-A8AD-4E35-AFEE-3855D69AD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>
                <a:hlinkClick r:id="rId2"/>
              </a:rPr>
              <a:t>Great East Japan Earthquake </a:t>
            </a:r>
            <a:r>
              <a:rPr lang="en-US" altLang="en-US" sz="4000" b="1"/>
              <a:t/>
            </a:r>
            <a:br>
              <a:rPr lang="en-US" altLang="en-US" sz="4000" b="1"/>
            </a:br>
            <a:r>
              <a:rPr lang="en-US" altLang="en-US" sz="4000" b="1"/>
              <a:t>March 11, 2011 </a:t>
            </a:r>
          </a:p>
        </p:txBody>
      </p:sp>
      <p:pic>
        <p:nvPicPr>
          <p:cNvPr id="23555" name="il_fi" descr="http://2.bp.blogspot.com/-XEgN3UbyDNk/TjiWwQxPyKI/AAAAAAAAAL8/yOpNLJ_fopM/s1600/Japan-earthquake-epicenter-damaged-nuclear-reactors-radioactive-contaminated-areasMaximilian-D%25C3%25B6rrbecker-Chumwa.png">
            <a:extLst>
              <a:ext uri="{FF2B5EF4-FFF2-40B4-BE49-F238E27FC236}">
                <a16:creationId xmlns:a16="http://schemas.microsoft.com/office/drawing/2014/main" id="{45FBDB82-9D13-4642-B45D-E17FA52778A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828800"/>
            <a:ext cx="7620000" cy="452596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BCDE297D-13B3-40C7-A069-DAF30A6B2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hlinkClick r:id="rId2"/>
              </a:rPr>
              <a:t>The Damage</a:t>
            </a:r>
            <a:r>
              <a:rPr lang="en-US" altLang="en-US"/>
              <a:t> </a:t>
            </a:r>
            <a:br>
              <a:rPr lang="en-US" altLang="en-US"/>
            </a:br>
            <a:r>
              <a:rPr lang="en-US" altLang="en-US" sz="2800"/>
              <a:t>(from Japan Science and Technology Agency)</a:t>
            </a:r>
            <a:endParaRPr lang="en-US" altLang="en-US"/>
          </a:p>
        </p:txBody>
      </p:sp>
      <p:pic>
        <p:nvPicPr>
          <p:cNvPr id="24579" name="il_fi" descr="http://i.dailymail.co.uk/i/pix/2011/03/12/article-1365546-0D94AB66000005DC-284_968x645.jpg">
            <a:extLst>
              <a:ext uri="{FF2B5EF4-FFF2-40B4-BE49-F238E27FC236}">
                <a16:creationId xmlns:a16="http://schemas.microsoft.com/office/drawing/2014/main" id="{6867F917-17DB-4F0B-BF7E-6434E5E2A74F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600200"/>
            <a:ext cx="8077200" cy="47244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56147A10-8581-44BF-A833-3A54F5293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67B91580-6CE5-4C78-93DA-859BF447E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b="1">
                <a:hlinkClick r:id="rId2"/>
              </a:rPr>
              <a:t>Before and After</a:t>
            </a:r>
            <a:endParaRPr lang="en-US" altLang="en-US" b="1"/>
          </a:p>
        </p:txBody>
      </p:sp>
      <p:pic>
        <p:nvPicPr>
          <p:cNvPr id="25604" name="il_fi" descr="http://www.toonaripost.com/wp-content/themes/Yen/timthumb.php?src=http://www.toonaripost.com/wp-content/uploads/2012/07/The-Tsunami-And-The-Cherry-Blossom-to-Show-on-HBO.jpg&amp;w=580&amp;zc=1">
            <a:extLst>
              <a:ext uri="{FF2B5EF4-FFF2-40B4-BE49-F238E27FC236}">
                <a16:creationId xmlns:a16="http://schemas.microsoft.com/office/drawing/2014/main" id="{D3F703A5-1968-4C04-94C1-E699B7EB9C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746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7063C861-FC4C-43F7-92E2-D20D5920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Fukushima Nuclear Reactor</a:t>
            </a:r>
          </a:p>
        </p:txBody>
      </p:sp>
      <p:pic>
        <p:nvPicPr>
          <p:cNvPr id="26627" name="il_fi" descr="http://sincedutch.files.wordpress.com/2012/10/fukushima-fire.jpg?w=652">
            <a:extLst>
              <a:ext uri="{FF2B5EF4-FFF2-40B4-BE49-F238E27FC236}">
                <a16:creationId xmlns:a16="http://schemas.microsoft.com/office/drawing/2014/main" id="{48BE6B21-1F38-4C69-BDB4-8BE0937CEEF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295400"/>
            <a:ext cx="7772400" cy="4725988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B1D84913-8804-4A8D-A789-B08795D6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5. Return to LDP Rule</a:t>
            </a:r>
            <a:br>
              <a:rPr lang="en-US" altLang="en-US" sz="3200" b="1" dirty="0"/>
            </a:br>
            <a:r>
              <a:rPr lang="en-US" altLang="en-US" sz="3200" b="1" dirty="0"/>
              <a:t>December 2012 Election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C295956F-A320-4EF2-9D9E-6218D9375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5638800"/>
          </a:xfrm>
        </p:spPr>
        <p:txBody>
          <a:bodyPr/>
          <a:lstStyle/>
          <a:p>
            <a:pPr lvl="2" eaLnBrk="1" hangingPunct="1">
              <a:buFont typeface="Arial" panose="020B0604020202020204" pitchFamily="34" charset="0"/>
              <a:buNone/>
            </a:pPr>
            <a:r>
              <a:rPr lang="en-US" altLang="en-US" sz="2800" b="1" dirty="0"/>
              <a:t>				</a:t>
            </a:r>
          </a:p>
          <a:p>
            <a:pPr lvl="2" eaLnBrk="1" hangingPunct="1">
              <a:buFont typeface="Arial" panose="020B0604020202020204" pitchFamily="34" charset="0"/>
              <a:buNone/>
            </a:pPr>
            <a:r>
              <a:rPr lang="en-US" altLang="en-US" sz="2800" b="1" dirty="0"/>
              <a:t>				 LDP 	    DPJ     Restoration           </a:t>
            </a:r>
            <a:endParaRPr lang="en-US" altLang="en-US" sz="2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/>
              <a:t>Pre-2009      		 	 303 	    110 	0</a:t>
            </a:r>
            <a:endParaRPr lang="en-US" altLang="en-US" sz="2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/>
              <a:t>2009 Election    		 119        308 	0</a:t>
            </a:r>
            <a:endParaRPr lang="en-US" altLang="en-US" sz="28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/>
              <a:t>Dec. 2012      		 294        56           54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b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800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i="1" dirty="0"/>
              <a:t>New PM 			       Restoration Party Leader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i="1" dirty="0"/>
              <a:t>Abe Shinzo (LDP)			Ishihara </a:t>
            </a:r>
            <a:r>
              <a:rPr lang="en-US" altLang="en-US" sz="2400" b="1" i="1" dirty="0" err="1"/>
              <a:t>Shintaro</a:t>
            </a:r>
            <a:endParaRPr lang="en-US" altLang="en-US" sz="2400" b="1" i="1" dirty="0"/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/>
          </a:p>
        </p:txBody>
      </p:sp>
      <p:pic>
        <p:nvPicPr>
          <p:cNvPr id="27652" name="il_fi" descr="http://cdn.asiancorrespondent.com/wp-content/uploads/2012/10/ShintaroIshihara.jpg">
            <a:extLst>
              <a:ext uri="{FF2B5EF4-FFF2-40B4-BE49-F238E27FC236}">
                <a16:creationId xmlns:a16="http://schemas.microsoft.com/office/drawing/2014/main" id="{EF555147-E0A1-44ED-8E0C-F5CA1B64E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06" y="3854548"/>
            <a:ext cx="3352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l_fi" descr="http://static.guim.co.uk/sys-images/Guardian/About/General/2012/12/16/1355676815529/Shinzo-Abe--008.jpg">
            <a:extLst>
              <a:ext uri="{FF2B5EF4-FFF2-40B4-BE49-F238E27FC236}">
                <a16:creationId xmlns:a16="http://schemas.microsoft.com/office/drawing/2014/main" id="{B937F3AA-F5DD-4456-AD7C-A850F721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14" y="3854548"/>
            <a:ext cx="3276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BBD4D564-0ACE-46EC-8187-544EBF460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2012 Election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C5A7085-F7DD-4A5A-9387-12E296CE55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689107A7-79B9-44DE-9C4F-C04917216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4000" b="1"/>
              <a:t>December 2014 Election*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5E2DEC77-5477-410B-AB2F-AB53E65B1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 lvl="2" eaLnBrk="1" hangingPunct="1">
              <a:buFont typeface="Arial" panose="020B0604020202020204" pitchFamily="34" charset="0"/>
              <a:buNone/>
            </a:pPr>
            <a:r>
              <a:rPr lang="en-US" altLang="en-US" sz="3200" b="1"/>
              <a:t>				 LDP 	    DPJ***	JIP**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/>
              <a:t>2009    			 119      308 	0</a:t>
            </a:r>
            <a:endParaRPr lang="en-US" altLang="en-US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/>
              <a:t>Dec. 2012      		 294        56          54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/>
              <a:t>December 2014		 290	      73	42					</a:t>
            </a:r>
            <a:r>
              <a:rPr lang="en-US" altLang="en-US" sz="2400" b="1"/>
              <a:t>*Now 475 seats; 238 for majority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i="1"/>
              <a:t>					**Restoration party became Japan 				Innovation Party (JIP) in 2014				**Then Merged with DPJ in 2015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i="1"/>
              <a:t>					***DPJ is now just Democratic 				Party: the new DP has 96 seats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400" b="1" i="1"/>
              <a:t>PM Abe </a:t>
            </a:r>
            <a:r>
              <a:rPr lang="en-US" altLang="en-US" sz="2800" b="1" i="1"/>
              <a:t>			</a:t>
            </a:r>
            <a:endParaRPr lang="en-US" altLang="en-US" sz="2800"/>
          </a:p>
        </p:txBody>
      </p:sp>
      <p:pic>
        <p:nvPicPr>
          <p:cNvPr id="32772" name="il_fi" descr="http://static.guim.co.uk/sys-images/Guardian/About/General/2012/12/16/1355676815529/Shinzo-Abe--008.jpg">
            <a:extLst>
              <a:ext uri="{FF2B5EF4-FFF2-40B4-BE49-F238E27FC236}">
                <a16:creationId xmlns:a16="http://schemas.microsoft.com/office/drawing/2014/main" id="{C7904E2A-497E-4075-B95E-5C0AA77E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02063"/>
            <a:ext cx="3276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5D62A505-5F6E-4B71-9A15-51CFC25E4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December 2014 Election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EE6BAB-6D0E-4EA6-9FFA-969C68F35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676400"/>
            <a:ext cx="7391400" cy="4495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5E48669B-BB16-4935-B209-BA89F9DD2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sz="4000" b="1" dirty="0"/>
              <a:t>December 2017 Election*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D124E29C-C848-4DD7-B102-3B5981B75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86400"/>
          </a:xfrm>
        </p:spPr>
        <p:txBody>
          <a:bodyPr/>
          <a:lstStyle/>
          <a:p>
            <a:pPr lvl="2" eaLnBrk="1" hangingPunct="1">
              <a:buFont typeface="Arial" panose="020B0604020202020204" pitchFamily="34" charset="0"/>
              <a:buNone/>
            </a:pPr>
            <a:r>
              <a:rPr lang="en-US" altLang="en-US" sz="3200" b="1" dirty="0"/>
              <a:t>		  LDP    DPJ   JIP** Hope***	CDP****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 dirty="0"/>
              <a:t>Dec. 2014     290    73 	   42	    0		0</a:t>
            </a:r>
            <a:endParaRPr lang="en-US" altLang="en-US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b="1" dirty="0"/>
              <a:t>Dec. 2017	   284	    1	   11	    50		55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b="1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dirty="0"/>
              <a:t>*Now 465 seats; 233 for majority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i="1" dirty="0"/>
              <a:t>**Japan Innovation Party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i="1" dirty="0"/>
              <a:t>***Party of Hope: Koike Yuriko’s Party (ex-LDP)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i="1" dirty="0"/>
              <a:t>**** Constitutional Democratic Party; formed from ex-DPJ members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800" b="1" i="1" dirty="0"/>
              <a:t>			</a:t>
            </a:r>
            <a:endParaRPr lang="en-US" altLang="en-US" sz="2800" b="1" dirty="0"/>
          </a:p>
        </p:txBody>
      </p:sp>
      <p:pic>
        <p:nvPicPr>
          <p:cNvPr id="33796" name="il_fi" descr="http://static.guim.co.uk/sys-images/Guardian/About/General/2012/12/16/1355676815529/Shinzo-Abe--008.jpg">
            <a:extLst>
              <a:ext uri="{FF2B5EF4-FFF2-40B4-BE49-F238E27FC236}">
                <a16:creationId xmlns:a16="http://schemas.microsoft.com/office/drawing/2014/main" id="{F369FFD5-498A-4FBB-992B-75551C912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048000"/>
            <a:ext cx="198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CE2DF45-BAEB-4AEB-A3EF-6BDC559CD8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“Bubble Economy”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9AE14D9-90E6-4258-9852-4C7CE5FAA8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				</a:t>
            </a:r>
            <a:r>
              <a:rPr lang="en-US" altLang="en-US" sz="1800" dirty="0"/>
              <a:t>Pay back loans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							</a:t>
            </a:r>
            <a:r>
              <a:rPr lang="en-US" altLang="en-US" sz="2000" dirty="0"/>
              <a:t>						       	          Build factories</a:t>
            </a:r>
          </a:p>
          <a:p>
            <a:pPr eaLnBrk="1" hangingPunct="1">
              <a:buFontTx/>
              <a:buNone/>
            </a:pPr>
            <a:r>
              <a:rPr lang="en-US" altLang="en-US" sz="2000" dirty="0"/>
              <a:t>		         Loans			          Hire people						          	          Buy land</a:t>
            </a:r>
          </a:p>
          <a:p>
            <a:pPr eaLnBrk="1" hangingPunct="1">
              <a:buFontTx/>
              <a:buNone/>
            </a:pPr>
            <a:r>
              <a:rPr lang="en-US" altLang="en-US" sz="2000" dirty="0"/>
              <a:t>						          Build offices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r>
              <a:rPr lang="en-US" altLang="en-US" sz="1800" dirty="0"/>
              <a:t>				Pay back Loans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361E897E-7DE5-425F-82FA-7FE6EAE7A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3200"/>
            <a:ext cx="1295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Banks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D16A28E9-85EC-4F2E-92EF-A052B829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343400"/>
            <a:ext cx="1295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Government</a:t>
            </a:r>
          </a:p>
        </p:txBody>
      </p:sp>
      <p:sp>
        <p:nvSpPr>
          <p:cNvPr id="4102" name="Line 8">
            <a:extLst>
              <a:ext uri="{FF2B5EF4-FFF2-40B4-BE49-F238E27FC236}">
                <a16:creationId xmlns:a16="http://schemas.microsoft.com/office/drawing/2014/main" id="{9E7A52A6-C86B-4749-9A84-467AC2C7F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0480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9">
            <a:extLst>
              <a:ext uri="{FF2B5EF4-FFF2-40B4-BE49-F238E27FC236}">
                <a16:creationId xmlns:a16="http://schemas.microsoft.com/office/drawing/2014/main" id="{F166D838-2B65-4BAD-B9C2-E5AC12AADC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41910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Rectangle 10">
            <a:extLst>
              <a:ext uri="{FF2B5EF4-FFF2-40B4-BE49-F238E27FC236}">
                <a16:creationId xmlns:a16="http://schemas.microsoft.com/office/drawing/2014/main" id="{791D2FDE-3ED8-45A8-B720-C8B326FFB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581400"/>
            <a:ext cx="1447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Companies</a:t>
            </a:r>
          </a:p>
        </p:txBody>
      </p:sp>
      <p:sp>
        <p:nvSpPr>
          <p:cNvPr id="4105" name="Line 15">
            <a:extLst>
              <a:ext uri="{FF2B5EF4-FFF2-40B4-BE49-F238E27FC236}">
                <a16:creationId xmlns:a16="http://schemas.microsoft.com/office/drawing/2014/main" id="{6E0BD477-95ED-4C02-9F89-A66CAE997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3124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6" name="Line 16">
            <a:extLst>
              <a:ext uri="{FF2B5EF4-FFF2-40B4-BE49-F238E27FC236}">
                <a16:creationId xmlns:a16="http://schemas.microsoft.com/office/drawing/2014/main" id="{63AA6F48-BCB3-4E37-AFD1-3059101FF9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352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7" name="Line 17">
            <a:extLst>
              <a:ext uri="{FF2B5EF4-FFF2-40B4-BE49-F238E27FC236}">
                <a16:creationId xmlns:a16="http://schemas.microsoft.com/office/drawing/2014/main" id="{F85533D1-FAE4-458D-B207-952E78303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8" name="Line 18">
            <a:extLst>
              <a:ext uri="{FF2B5EF4-FFF2-40B4-BE49-F238E27FC236}">
                <a16:creationId xmlns:a16="http://schemas.microsoft.com/office/drawing/2014/main" id="{5238445E-1C6E-4F52-B39C-C9A98ADF39F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810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Line 19">
            <a:extLst>
              <a:ext uri="{FF2B5EF4-FFF2-40B4-BE49-F238E27FC236}">
                <a16:creationId xmlns:a16="http://schemas.microsoft.com/office/drawing/2014/main" id="{FD96196B-D1AC-4E6D-892D-01B9D0F5F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191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0" name="Line 20">
            <a:extLst>
              <a:ext uri="{FF2B5EF4-FFF2-40B4-BE49-F238E27FC236}">
                <a16:creationId xmlns:a16="http://schemas.microsoft.com/office/drawing/2014/main" id="{C281BC90-AFEA-489A-BAB3-CC410D5FD4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495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1" name="Line 21">
            <a:extLst>
              <a:ext uri="{FF2B5EF4-FFF2-40B4-BE49-F238E27FC236}">
                <a16:creationId xmlns:a16="http://schemas.microsoft.com/office/drawing/2014/main" id="{18793C0F-F36C-49CB-AFD5-D9C684A3E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886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2" name="AutoShape 25">
            <a:extLst>
              <a:ext uri="{FF2B5EF4-FFF2-40B4-BE49-F238E27FC236}">
                <a16:creationId xmlns:a16="http://schemas.microsoft.com/office/drawing/2014/main" id="{BCCC1D8F-AD4E-4A9C-B436-193F7DD76351}"/>
              </a:ext>
            </a:extLst>
          </p:cNvPr>
          <p:cNvSpPr>
            <a:spLocks/>
          </p:cNvSpPr>
          <p:nvPr/>
        </p:nvSpPr>
        <p:spPr bwMode="auto">
          <a:xfrm>
            <a:off x="7391400" y="3124200"/>
            <a:ext cx="457200" cy="1600200"/>
          </a:xfrm>
          <a:prstGeom prst="rightBrace">
            <a:avLst>
              <a:gd name="adj1" fmla="val 2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13" name="Line 27">
            <a:extLst>
              <a:ext uri="{FF2B5EF4-FFF2-40B4-BE49-F238E27FC236}">
                <a16:creationId xmlns:a16="http://schemas.microsoft.com/office/drawing/2014/main" id="{CA3064B4-DEAE-4DF9-91D0-9461FA5382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2286000"/>
            <a:ext cx="533400" cy="16764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28">
            <a:extLst>
              <a:ext uri="{FF2B5EF4-FFF2-40B4-BE49-F238E27FC236}">
                <a16:creationId xmlns:a16="http://schemas.microsoft.com/office/drawing/2014/main" id="{30CFA827-4A41-4F57-9037-09E243760C4C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3962400"/>
            <a:ext cx="609600" cy="1600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5" name="Line 29">
            <a:extLst>
              <a:ext uri="{FF2B5EF4-FFF2-40B4-BE49-F238E27FC236}">
                <a16:creationId xmlns:a16="http://schemas.microsoft.com/office/drawing/2014/main" id="{FD0CD346-5034-4D82-A8B8-9172168DD4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5562600"/>
            <a:ext cx="7239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6" name="Line 30">
            <a:extLst>
              <a:ext uri="{FF2B5EF4-FFF2-40B4-BE49-F238E27FC236}">
                <a16:creationId xmlns:a16="http://schemas.microsoft.com/office/drawing/2014/main" id="{BC18E357-200F-44A4-9DC4-9451B0ED17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2286000"/>
            <a:ext cx="7086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7" name="Line 31">
            <a:extLst>
              <a:ext uri="{FF2B5EF4-FFF2-40B4-BE49-F238E27FC236}">
                <a16:creationId xmlns:a16="http://schemas.microsoft.com/office/drawing/2014/main" id="{75D2918B-9D74-4BD2-BC58-2391A4832A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286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8" name="Line 32">
            <a:extLst>
              <a:ext uri="{FF2B5EF4-FFF2-40B4-BE49-F238E27FC236}">
                <a16:creationId xmlns:a16="http://schemas.microsoft.com/office/drawing/2014/main" id="{E6F7B1EB-F065-4E2D-86AD-EBD05DECEB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5105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103143E4-ADFA-4925-9490-94234E944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Questions/Lessons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E26A2C8-C3CC-4F02-BB23-A810DAD14D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9831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/>
              <a:t>Is the 1955 System dead?</a:t>
            </a:r>
          </a:p>
          <a:p>
            <a:pPr eaLnBrk="1" hangingPunct="1">
              <a:defRPr/>
            </a:pPr>
            <a:r>
              <a:rPr lang="en-US" altLang="en-US" b="1" dirty="0"/>
              <a:t>Does Japan have a Two-Party System?</a:t>
            </a:r>
          </a:p>
          <a:p>
            <a:pPr eaLnBrk="1" hangingPunct="1">
              <a:defRPr/>
            </a:pPr>
            <a:r>
              <a:rPr lang="en-US" altLang="en-US" b="1" dirty="0"/>
              <a:t>When in doubt, back to the LDP?</a:t>
            </a:r>
          </a:p>
          <a:p>
            <a:pPr eaLnBrk="1" hangingPunct="1">
              <a:defRPr/>
            </a:pPr>
            <a:r>
              <a:rPr lang="en-US" altLang="en-US" b="1" dirty="0"/>
              <a:t>Koike Yuriko Future? Governor of </a:t>
            </a:r>
            <a:r>
              <a:rPr lang="en-US" altLang="en-US" b="1" dirty="0" smtClean="0"/>
              <a:t>Tokyo</a:t>
            </a:r>
          </a:p>
          <a:p>
            <a:pPr lvl="8">
              <a:defRPr/>
            </a:pPr>
            <a:r>
              <a:rPr lang="en-US" altLang="en-US" b="1" dirty="0" smtClean="0"/>
              <a:t>Party: Tomin First no Kai (Tokyoites First)</a:t>
            </a:r>
            <a:endParaRPr lang="en-US" altLang="en-US" b="1" dirty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/>
              <a:t>				</a:t>
            </a: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A0534457-C5D8-4713-8CA3-4A7487E05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87813"/>
            <a:ext cx="35337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9BA08B-A0F8-441E-8084-235AC00D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August-September 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2C6F14-A98F-4644-AA60-6078A7A6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Abe retires as longest serving PM in Japanese history</a:t>
            </a:r>
          </a:p>
          <a:p>
            <a:r>
              <a:rPr lang="en-US" dirty="0">
                <a:latin typeface="Arial Black" panose="020B0A04020102020204" pitchFamily="34" charset="0"/>
              </a:rPr>
              <a:t>Suga Yoshihide replaces him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301D23-569C-4560-AD2B-E11FCB3B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818032"/>
            <a:ext cx="6781800" cy="375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979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ED8C7-B11D-4082-8384-EC61CE933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58612-6057-40ED-A2C2-7571564CE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Suga Yoshihide		Kishida Fumio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2020-2021			2021--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7EB25-0129-4F87-A687-CB2E49336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2971799"/>
            <a:ext cx="2590800" cy="3154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D4CE74-A82B-4CF1-8E6F-F6FFC8941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971799"/>
            <a:ext cx="2362200" cy="315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7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3701F-7742-41F5-8D4D-7746A4423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r>
              <a:rPr lang="en-US" sz="4000" dirty="0">
                <a:latin typeface="Arial Black" panose="020B0A04020102020204" pitchFamily="34" charset="0"/>
                <a:hlinkClick r:id="rId2"/>
              </a:rPr>
              <a:t>October 2021 Election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B8CD8-D5BB-4528-935F-47D7C4FDA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414657" cy="5211762"/>
          </a:xfrm>
        </p:spPr>
        <p:txBody>
          <a:bodyPr/>
          <a:lstStyle/>
          <a:p>
            <a:pPr marL="0" indent="0">
              <a:buNone/>
            </a:pPr>
            <a:endParaRPr lang="en-US" b="0" i="0" u="sng" dirty="0">
              <a:solidFill>
                <a:srgbClr val="0000FF"/>
              </a:solidFill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400" b="0" i="0" dirty="0">
                <a:effectLst/>
                <a:latin typeface="Arial Black" panose="020B0A04020102020204" pitchFamily="34" charset="0"/>
              </a:rPr>
              <a:t>LDP: </a:t>
            </a:r>
            <a:r>
              <a:rPr lang="en-US" sz="2000" b="0" i="0" dirty="0">
                <a:effectLst/>
                <a:latin typeface="Arial Black" panose="020B0A04020102020204" pitchFamily="34" charset="0"/>
              </a:rPr>
              <a:t>261(284)</a:t>
            </a:r>
          </a:p>
          <a:p>
            <a:pPr marL="0" indent="0">
              <a:buNone/>
            </a:pPr>
            <a:r>
              <a:rPr lang="en-US" sz="2400" dirty="0">
                <a:latin typeface="Arial Black" panose="020B0A04020102020204" pitchFamily="34" charset="0"/>
              </a:rPr>
              <a:t>CDP: </a:t>
            </a:r>
            <a:r>
              <a:rPr lang="en-US" sz="2000" dirty="0">
                <a:latin typeface="Arial Black" panose="020B0A04020102020204" pitchFamily="34" charset="0"/>
              </a:rPr>
              <a:t>96 (New)</a:t>
            </a:r>
          </a:p>
          <a:p>
            <a:pPr marL="0" indent="0">
              <a:buNone/>
            </a:pPr>
            <a:r>
              <a:rPr lang="en-US" sz="2400" b="0" i="0" dirty="0">
                <a:effectLst/>
                <a:latin typeface="Arial Black" panose="020B0A04020102020204" pitchFamily="34" charset="0"/>
              </a:rPr>
              <a:t>JIP: </a:t>
            </a:r>
            <a:r>
              <a:rPr lang="en-US" sz="2000" b="0" i="0" dirty="0">
                <a:effectLst/>
                <a:latin typeface="Arial Black" panose="020B0A04020102020204" pitchFamily="34" charset="0"/>
              </a:rPr>
              <a:t>41 (11)</a:t>
            </a:r>
          </a:p>
          <a:p>
            <a:pPr marL="0" indent="0">
              <a:buNone/>
            </a:pPr>
            <a:r>
              <a:rPr lang="en-US" sz="2400" dirty="0" err="1">
                <a:latin typeface="Arial Black" panose="020B0A04020102020204" pitchFamily="34" charset="0"/>
              </a:rPr>
              <a:t>Komeito</a:t>
            </a:r>
            <a:r>
              <a:rPr lang="en-US" sz="2400" dirty="0">
                <a:latin typeface="Arial Black" panose="020B0A04020102020204" pitchFamily="34" charset="0"/>
              </a:rPr>
              <a:t>: </a:t>
            </a:r>
            <a:r>
              <a:rPr lang="en-US" sz="2000" dirty="0">
                <a:latin typeface="Arial Black" panose="020B0A04020102020204" pitchFamily="34" charset="0"/>
              </a:rPr>
              <a:t>32 (29)</a:t>
            </a:r>
          </a:p>
          <a:p>
            <a:pPr marL="0" indent="0">
              <a:buNone/>
            </a:pPr>
            <a:endParaRPr lang="en-US" sz="2000" b="0" i="0" dirty="0">
              <a:effectLst/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US" sz="2400" b="0" i="0" dirty="0">
              <a:effectLst/>
              <a:latin typeface="Arial Black" panose="020B0A040201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US" u="sng" dirty="0">
              <a:solidFill>
                <a:srgbClr val="0000FF"/>
              </a:solidFill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b="0" i="0" u="sng" dirty="0">
              <a:solidFill>
                <a:srgbClr val="0000FF"/>
              </a:solidFill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u="sng" dirty="0">
              <a:solidFill>
                <a:srgbClr val="0000FF"/>
              </a:solidFill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b="0" i="0" u="sng" dirty="0">
              <a:solidFill>
                <a:srgbClr val="0000FF"/>
              </a:solidFill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u="sng" dirty="0">
              <a:solidFill>
                <a:srgbClr val="0000FF"/>
              </a:solidFill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b="0" i="0" u="sng" dirty="0">
              <a:solidFill>
                <a:srgbClr val="0000FF"/>
              </a:solidFill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u="sng" dirty="0">
              <a:solidFill>
                <a:srgbClr val="0000FF"/>
              </a:solidFill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b="0" i="0" u="sng" dirty="0">
              <a:solidFill>
                <a:srgbClr val="0000FF"/>
              </a:solidFill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endParaRPr lang="en-US" sz="1800" b="0" i="0" u="sng" dirty="0">
              <a:solidFill>
                <a:srgbClr val="0000FF"/>
              </a:solidFill>
              <a:effectLst/>
              <a:latin typeface="Arial" panose="020B060402020202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F1099-E421-429C-8BF9-D05E47D3C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718" y="1524000"/>
            <a:ext cx="57150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51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A5F97-794B-4A2D-A740-8FF93806C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600" dirty="0">
                <a:latin typeface="Arial Black" panose="020B0A04020102020204" pitchFamily="34" charset="0"/>
              </a:rPr>
              <a:t>2021 Lower House </a:t>
            </a:r>
            <a:r>
              <a:rPr lang="en-US" sz="3600" dirty="0" smtClean="0">
                <a:latin typeface="Arial Black" panose="020B0A04020102020204" pitchFamily="34" charset="0"/>
              </a:rPr>
              <a:t>Results</a:t>
            </a:r>
            <a:br>
              <a:rPr lang="en-US" sz="3600" dirty="0" smtClean="0">
                <a:latin typeface="Arial Black" panose="020B0A04020102020204" pitchFamily="34" charset="0"/>
              </a:rPr>
            </a:br>
            <a:r>
              <a:rPr lang="en-US" sz="2400" dirty="0" smtClean="0">
                <a:latin typeface="Arial Black" panose="020B0A04020102020204" pitchFamily="34" charset="0"/>
              </a:rPr>
              <a:t>(reference only)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9600E0-14F6-4D28-AB3A-3D487D276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68573A7-7C4E-4B24-A398-CF9F60904FC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9100" y="1211421"/>
          <a:ext cx="830580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594">
                  <a:extLst>
                    <a:ext uri="{9D8B030D-6E8A-4147-A177-3AD203B41FA5}">
                      <a16:colId xmlns:a16="http://schemas.microsoft.com/office/drawing/2014/main" val="3660319097"/>
                    </a:ext>
                  </a:extLst>
                </a:gridCol>
                <a:gridCol w="1832162">
                  <a:extLst>
                    <a:ext uri="{9D8B030D-6E8A-4147-A177-3AD203B41FA5}">
                      <a16:colId xmlns:a16="http://schemas.microsoft.com/office/drawing/2014/main" val="816254877"/>
                    </a:ext>
                  </a:extLst>
                </a:gridCol>
                <a:gridCol w="2137522">
                  <a:extLst>
                    <a:ext uri="{9D8B030D-6E8A-4147-A177-3AD203B41FA5}">
                      <a16:colId xmlns:a16="http://schemas.microsoft.com/office/drawing/2014/main" val="2851250943"/>
                    </a:ext>
                  </a:extLst>
                </a:gridCol>
                <a:gridCol w="2137522">
                  <a:extLst>
                    <a:ext uri="{9D8B030D-6E8A-4147-A177-3AD203B41FA5}">
                      <a16:colId xmlns:a16="http://schemas.microsoft.com/office/drawing/2014/main" val="2893574414"/>
                    </a:ext>
                  </a:extLst>
                </a:gridCol>
              </a:tblGrid>
              <a:tr h="911718">
                <a:tc>
                  <a:txBody>
                    <a:bodyPr/>
                    <a:lstStyle/>
                    <a:p>
                      <a:r>
                        <a:rPr lang="en-US" dirty="0"/>
                        <a:t>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 Member District Seats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Proportional Representation Seats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240419"/>
                  </a:ext>
                </a:extLst>
              </a:tr>
              <a:tr h="33429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LDP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189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261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94319"/>
                  </a:ext>
                </a:extLst>
              </a:tr>
              <a:tr h="820546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Constitutional Democratic Party (CDP)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929820"/>
                  </a:ext>
                </a:extLst>
              </a:tr>
              <a:tr h="57742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Japan Innovation Party (JIP)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171800"/>
                  </a:ext>
                </a:extLst>
              </a:tr>
              <a:tr h="3342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Arial Black" panose="020B0A04020102020204" pitchFamily="34" charset="0"/>
                        </a:rPr>
                        <a:t>Komeito</a:t>
                      </a:r>
                      <a:endParaRPr lang="en-US" sz="1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66331"/>
                  </a:ext>
                </a:extLst>
              </a:tr>
              <a:tr h="577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 Black" panose="020B0A04020102020204" pitchFamily="34" charset="0"/>
                        </a:rPr>
                        <a:t>Democratic Party for the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113124"/>
                  </a:ext>
                </a:extLst>
              </a:tr>
              <a:tr h="577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 Black" panose="020B0A04020102020204" pitchFamily="34" charset="0"/>
                        </a:rPr>
                        <a:t>Japan Communist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816508"/>
                  </a:ext>
                </a:extLst>
              </a:tr>
              <a:tr h="577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 Black" panose="020B0A04020102020204" pitchFamily="34" charset="0"/>
                        </a:rPr>
                        <a:t>Reiwa </a:t>
                      </a:r>
                      <a:r>
                        <a:rPr lang="en-US" sz="1600" dirty="0" err="1">
                          <a:latin typeface="Arial Black" panose="020B0A04020102020204" pitchFamily="34" charset="0"/>
                        </a:rPr>
                        <a:t>Shinsengumi</a:t>
                      </a:r>
                      <a:endParaRPr lang="en-US" sz="1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067706"/>
                  </a:ext>
                </a:extLst>
              </a:tr>
              <a:tr h="577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 Black" panose="020B0A04020102020204" pitchFamily="34" charset="0"/>
                        </a:rPr>
                        <a:t>Social Democratic Party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7359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1218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66EB80-0875-48EC-97D8-43160BCA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130" y="439537"/>
            <a:ext cx="7886700" cy="913761"/>
          </a:xfrm>
        </p:spPr>
        <p:txBody>
          <a:bodyPr>
            <a:noAutofit/>
          </a:bodyPr>
          <a:lstStyle/>
          <a:p>
            <a:r>
              <a:rPr lang="en-US" sz="2800" dirty="0" err="1">
                <a:latin typeface="Arial Black" panose="020B0A04020102020204" pitchFamily="34" charset="0"/>
              </a:rPr>
              <a:t>Umimaru</a:t>
            </a:r>
            <a:r>
              <a:rPr lang="en-US" sz="2800" dirty="0">
                <a:latin typeface="Arial Black" panose="020B0A04020102020204" pitchFamily="34" charset="0"/>
              </a:rPr>
              <a:t>, Mascot of the Japanese Coast Guard and Friends…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5EC002-C883-4B36-A56F-9730924A9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3298"/>
            <a:ext cx="7886700" cy="5047501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Abe attends 70</a:t>
            </a:r>
            <a:r>
              <a:rPr lang="en-US" b="1" baseline="30000" dirty="0"/>
              <a:t>th</a:t>
            </a:r>
            <a:r>
              <a:rPr lang="en-US" b="1" dirty="0"/>
              <a:t> Anniversary of Japanese Coast Guard, May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85B01-7451-4D81-AA9B-BF2CCAE7C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533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733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8AA27-8871-4387-8372-6BD6F46D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48" y="494070"/>
            <a:ext cx="8480503" cy="713039"/>
          </a:xfrm>
        </p:spPr>
        <p:txBody>
          <a:bodyPr>
            <a:noAutofit/>
          </a:bodyPr>
          <a:lstStyle/>
          <a:p>
            <a:r>
              <a:rPr lang="en-US" sz="2700" dirty="0">
                <a:latin typeface="Arial Black" panose="020B0A04020102020204" pitchFamily="34" charset="0"/>
              </a:rPr>
              <a:t>2020 Olympics Postponed; Mascots Live 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B0336-4BAA-4093-84CB-4FFDE61C8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07109"/>
            <a:ext cx="7886700" cy="515682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Arial Black" panose="020B0A04020102020204" pitchFamily="34" charset="0"/>
              </a:rPr>
              <a:t>Abe with Olympics and Paralympics mascots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F365B6-5FDE-4E48-8671-EF8BCC6A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583" y="1447800"/>
            <a:ext cx="3497417" cy="363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19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2B025-9569-438F-853C-DD386A6F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33400"/>
            <a:ext cx="7886700" cy="679586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Abe likes American Mascots too…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23D34-7723-4BA2-97BD-797033773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Abe with Boston Red Sox Mascot Wally the Green Monster, 2014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B7AF1-1457-4FD3-BB9B-0E624CF0D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90" y="1923586"/>
            <a:ext cx="3964258" cy="2659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9FC0F-628A-4353-B96B-C46342FDC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54" y="1923586"/>
            <a:ext cx="4185541" cy="265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05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EA0F-5E54-40FC-A243-26FD1D9E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Protesting </a:t>
            </a:r>
            <a:r>
              <a:rPr lang="en-US" sz="3200" dirty="0" err="1">
                <a:latin typeface="Arial Black" panose="020B0A04020102020204" pitchFamily="34" charset="0"/>
              </a:rPr>
              <a:t>Pikachus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Outside UN Climate Summit,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28C57-1827-4E77-8AAC-8CD37FB7A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  <a:p>
            <a:r>
              <a:rPr lang="en-US" sz="2800" dirty="0" err="1">
                <a:latin typeface="Arial Black" panose="020B0A04020102020204" pitchFamily="34" charset="0"/>
              </a:rPr>
              <a:t>Pikachus</a:t>
            </a:r>
            <a:r>
              <a:rPr lang="en-US" sz="2800" dirty="0">
                <a:latin typeface="Arial Black" panose="020B0A04020102020204" pitchFamily="34" charset="0"/>
              </a:rPr>
              <a:t> with Abe Mascot, NY, September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050104-549F-4C65-B8BD-03C4C4191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828800"/>
            <a:ext cx="5791200" cy="35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04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8BB6289-CBAE-4AB2-B55C-1B6A2327CD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Bubble Economy Collapses, 1990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BB91B49-E88A-46EF-BF1A-75DD65C4B6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 dirty="0"/>
          </a:p>
          <a:p>
            <a:pPr eaLnBrk="1" hangingPunct="1">
              <a:buFontTx/>
              <a:buNone/>
            </a:pPr>
            <a:r>
              <a:rPr lang="en-US" altLang="en-US" dirty="0"/>
              <a:t>				</a:t>
            </a:r>
            <a:r>
              <a:rPr lang="en-US" altLang="en-US" sz="1800" dirty="0"/>
              <a:t>Pay back loans</a:t>
            </a:r>
          </a:p>
          <a:p>
            <a:pPr eaLnBrk="1" hangingPunct="1">
              <a:buFontTx/>
              <a:buNone/>
            </a:pPr>
            <a:r>
              <a:rPr lang="en-US" altLang="en-US" dirty="0"/>
              <a:t>						</a:t>
            </a:r>
            <a:r>
              <a:rPr lang="en-US" altLang="en-US" sz="2000" dirty="0"/>
              <a:t>							       	          Build factories</a:t>
            </a:r>
          </a:p>
          <a:p>
            <a:pPr eaLnBrk="1" hangingPunct="1">
              <a:buFontTx/>
              <a:buNone/>
            </a:pPr>
            <a:r>
              <a:rPr lang="en-US" altLang="en-US" sz="2000" dirty="0"/>
              <a:t>		         Loans			          Hire people						          	          Buy land</a:t>
            </a:r>
          </a:p>
          <a:p>
            <a:pPr eaLnBrk="1" hangingPunct="1">
              <a:buFontTx/>
              <a:buNone/>
            </a:pPr>
            <a:r>
              <a:rPr lang="en-US" altLang="en-US" sz="2000" dirty="0"/>
              <a:t>						          Build offices</a:t>
            </a:r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endParaRPr lang="en-US" altLang="en-US" sz="2000" dirty="0"/>
          </a:p>
          <a:p>
            <a:pPr eaLnBrk="1" hangingPunct="1">
              <a:buFontTx/>
              <a:buNone/>
            </a:pPr>
            <a:r>
              <a:rPr lang="en-US" altLang="en-US" sz="1800" dirty="0"/>
              <a:t>				Pay back Loans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E54BCA1-697A-4EA9-9770-C1363611F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743200"/>
            <a:ext cx="1295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Banks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D2FB63E-B88A-47B4-A115-0ACB36037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343400"/>
            <a:ext cx="1295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Government</a:t>
            </a:r>
          </a:p>
        </p:txBody>
      </p:sp>
      <p:sp>
        <p:nvSpPr>
          <p:cNvPr id="5126" name="Line 8">
            <a:extLst>
              <a:ext uri="{FF2B5EF4-FFF2-40B4-BE49-F238E27FC236}">
                <a16:creationId xmlns:a16="http://schemas.microsoft.com/office/drawing/2014/main" id="{77868F54-C770-41EB-B512-F10AF55D20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048000"/>
            <a:ext cx="762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9">
            <a:extLst>
              <a:ext uri="{FF2B5EF4-FFF2-40B4-BE49-F238E27FC236}">
                <a16:creationId xmlns:a16="http://schemas.microsoft.com/office/drawing/2014/main" id="{A4F8DD74-98B3-432E-B034-75175EB0127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41910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Rectangle 10">
            <a:extLst>
              <a:ext uri="{FF2B5EF4-FFF2-40B4-BE49-F238E27FC236}">
                <a16:creationId xmlns:a16="http://schemas.microsoft.com/office/drawing/2014/main" id="{968543D4-B007-41B5-8148-77C3F8E3F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581400"/>
            <a:ext cx="1447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Companies</a:t>
            </a:r>
          </a:p>
        </p:txBody>
      </p:sp>
      <p:sp>
        <p:nvSpPr>
          <p:cNvPr id="5129" name="Line 15">
            <a:extLst>
              <a:ext uri="{FF2B5EF4-FFF2-40B4-BE49-F238E27FC236}">
                <a16:creationId xmlns:a16="http://schemas.microsoft.com/office/drawing/2014/main" id="{219A25CF-3849-4457-B869-F58B9EDB3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3124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6">
            <a:extLst>
              <a:ext uri="{FF2B5EF4-FFF2-40B4-BE49-F238E27FC236}">
                <a16:creationId xmlns:a16="http://schemas.microsoft.com/office/drawing/2014/main" id="{66751896-ACB2-4564-960C-FC9AFD5406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3528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7">
            <a:extLst>
              <a:ext uri="{FF2B5EF4-FFF2-40B4-BE49-F238E27FC236}">
                <a16:creationId xmlns:a16="http://schemas.microsoft.com/office/drawing/2014/main" id="{AB69CAFD-1CF0-4515-8E98-711B02D2F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352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8">
            <a:extLst>
              <a:ext uri="{FF2B5EF4-FFF2-40B4-BE49-F238E27FC236}">
                <a16:creationId xmlns:a16="http://schemas.microsoft.com/office/drawing/2014/main" id="{8097FF6C-2A3E-4A8C-AF5C-3FBB8E041B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3810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9">
            <a:extLst>
              <a:ext uri="{FF2B5EF4-FFF2-40B4-BE49-F238E27FC236}">
                <a16:creationId xmlns:a16="http://schemas.microsoft.com/office/drawing/2014/main" id="{13B6E63D-37FC-4F25-9940-5B813248F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191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20">
            <a:extLst>
              <a:ext uri="{FF2B5EF4-FFF2-40B4-BE49-F238E27FC236}">
                <a16:creationId xmlns:a16="http://schemas.microsoft.com/office/drawing/2014/main" id="{7CABA9F5-782D-4F59-B31C-E8082FC24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4495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Line 21">
            <a:extLst>
              <a:ext uri="{FF2B5EF4-FFF2-40B4-BE49-F238E27FC236}">
                <a16:creationId xmlns:a16="http://schemas.microsoft.com/office/drawing/2014/main" id="{06C6B041-21FA-4AAF-9D1C-3CF39438DC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3886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AutoShape 25">
            <a:extLst>
              <a:ext uri="{FF2B5EF4-FFF2-40B4-BE49-F238E27FC236}">
                <a16:creationId xmlns:a16="http://schemas.microsoft.com/office/drawing/2014/main" id="{0BB68860-753A-4E25-889D-C56C008D2BB2}"/>
              </a:ext>
            </a:extLst>
          </p:cNvPr>
          <p:cNvSpPr>
            <a:spLocks/>
          </p:cNvSpPr>
          <p:nvPr/>
        </p:nvSpPr>
        <p:spPr bwMode="auto">
          <a:xfrm>
            <a:off x="7391400" y="3124200"/>
            <a:ext cx="457200" cy="1600200"/>
          </a:xfrm>
          <a:prstGeom prst="rightBrace">
            <a:avLst>
              <a:gd name="adj1" fmla="val 291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137" name="Line 27">
            <a:extLst>
              <a:ext uri="{FF2B5EF4-FFF2-40B4-BE49-F238E27FC236}">
                <a16:creationId xmlns:a16="http://schemas.microsoft.com/office/drawing/2014/main" id="{C7148879-713D-47A7-A8D9-213C09F557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2286000"/>
            <a:ext cx="533400" cy="16764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Line 28">
            <a:extLst>
              <a:ext uri="{FF2B5EF4-FFF2-40B4-BE49-F238E27FC236}">
                <a16:creationId xmlns:a16="http://schemas.microsoft.com/office/drawing/2014/main" id="{B9ECE82C-BD50-4A00-969A-67DB73A1F951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3962400"/>
            <a:ext cx="609600" cy="1600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Line 29">
            <a:extLst>
              <a:ext uri="{FF2B5EF4-FFF2-40B4-BE49-F238E27FC236}">
                <a16:creationId xmlns:a16="http://schemas.microsoft.com/office/drawing/2014/main" id="{0ACBEA68-D692-43AC-ABB5-CCF4BC765F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5562600"/>
            <a:ext cx="7239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Line 30">
            <a:extLst>
              <a:ext uri="{FF2B5EF4-FFF2-40B4-BE49-F238E27FC236}">
                <a16:creationId xmlns:a16="http://schemas.microsoft.com/office/drawing/2014/main" id="{C546826F-F41A-411A-A9A7-4447FAACB9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95400" y="2286000"/>
            <a:ext cx="7086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Line 31">
            <a:extLst>
              <a:ext uri="{FF2B5EF4-FFF2-40B4-BE49-F238E27FC236}">
                <a16:creationId xmlns:a16="http://schemas.microsoft.com/office/drawing/2014/main" id="{DFEEE99F-4B22-4B64-971C-B90462C01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286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Line 32">
            <a:extLst>
              <a:ext uri="{FF2B5EF4-FFF2-40B4-BE49-F238E27FC236}">
                <a16:creationId xmlns:a16="http://schemas.microsoft.com/office/drawing/2014/main" id="{58DAD9F3-1E69-4ABE-B1E2-38B19233BF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5105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2DBBDD4-B2E8-4949-9FA3-C50DA9C07F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Japanese GDP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0CA2346-6AD9-490C-9571-25360585E8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endParaRPr lang="en-US" altLang="en-US" sz="1200"/>
          </a:p>
          <a:p>
            <a:pPr eaLnBrk="1" hangingPunct="1">
              <a:buFontTx/>
              <a:buNone/>
            </a:pPr>
            <a:r>
              <a:rPr lang="en-US" altLang="en-US" sz="1200"/>
              <a:t>From Sian Fenner, </a:t>
            </a:r>
            <a:r>
              <a:rPr lang="en-US" altLang="en-US" sz="1200" b="1"/>
              <a:t>The Japanese economy and future growth prospects, Department of the Treasury, Australia, </a:t>
            </a:r>
            <a:r>
              <a:rPr lang="en-US" altLang="en-US" sz="1200"/>
              <a:t>http://www.treasury.gov.au/documents/817/HTML/docshell.asp?URL=05_article_4.asp</a:t>
            </a:r>
          </a:p>
        </p:txBody>
      </p:sp>
      <p:pic>
        <p:nvPicPr>
          <p:cNvPr id="6148" name="Picture 5" descr="Chart 1:  Japanese GDP growth">
            <a:hlinkClick r:id="rId2"/>
            <a:extLst>
              <a:ext uri="{FF2B5EF4-FFF2-40B4-BE49-F238E27FC236}">
                <a16:creationId xmlns:a16="http://schemas.microsoft.com/office/drawing/2014/main" id="{9518878D-F111-44CC-824A-55F168BA9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10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B6C03AA8-536B-4DE7-A23C-27F7F1F27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GDP Growth 1980-2013</a:t>
            </a:r>
          </a:p>
        </p:txBody>
      </p:sp>
      <p:pic>
        <p:nvPicPr>
          <p:cNvPr id="7171" name="Content Placeholder 3" descr="http://www.economonitor.com/dolanecon/files/2013/02/P130215-1.png">
            <a:extLst>
              <a:ext uri="{FF2B5EF4-FFF2-40B4-BE49-F238E27FC236}">
                <a16:creationId xmlns:a16="http://schemas.microsoft.com/office/drawing/2014/main" id="{61D76BAA-4159-4751-A60D-60F24B14024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8153400" cy="44196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F164-3583-472C-BBF0-3DF70277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 Growth 1956-2020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D95D7E-91A2-4FF8-8611-5E53106B3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>
              <a:hlinkClick r:id="rId2"/>
            </a:endParaRPr>
          </a:p>
          <a:p>
            <a:endParaRPr lang="en-US" sz="2000" dirty="0">
              <a:hlinkClick r:id="rId2"/>
            </a:endParaRPr>
          </a:p>
          <a:p>
            <a:endParaRPr lang="en-US" sz="2000" dirty="0">
              <a:hlinkClick r:id="rId2"/>
            </a:endParaRPr>
          </a:p>
          <a:p>
            <a:endParaRPr lang="en-US" sz="2000" dirty="0">
              <a:hlinkClick r:id="rId2"/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1800" dirty="0"/>
              <a:t>CEIC data (CEIC is an economic forecasting organization)</a:t>
            </a:r>
          </a:p>
          <a:p>
            <a:r>
              <a:rPr lang="en-US" sz="1800" dirty="0">
                <a:hlinkClick r:id="rId2"/>
              </a:rPr>
              <a:t>https://www.ceicdata.com/en/indicator/japan/real-gdp-growth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BFC42-658D-438F-B6BC-1D9A6FCB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43" y="1712827"/>
            <a:ext cx="8230313" cy="343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77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3677C-5490-4A17-8C61-B8DB70A13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Heisei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DC6A6-6301-44DB-8B0F-63126B2ED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2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2020</Words>
  <Application>Microsoft Office PowerPoint</Application>
  <PresentationFormat>On-screen Show (4:3)</PresentationFormat>
  <Paragraphs>475</Paragraphs>
  <Slides>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Arial Black</vt:lpstr>
      <vt:lpstr>Calibri</vt:lpstr>
      <vt:lpstr>Office Theme</vt:lpstr>
      <vt:lpstr>Chart</vt:lpstr>
      <vt:lpstr>Japan since 1990</vt:lpstr>
      <vt:lpstr>“Japan Inc.”</vt:lpstr>
      <vt:lpstr>The 1990s</vt:lpstr>
      <vt:lpstr>“Bubble Economy”</vt:lpstr>
      <vt:lpstr>Bubble Economy Collapses, 1990</vt:lpstr>
      <vt:lpstr>Japanese GDP</vt:lpstr>
      <vt:lpstr>GDP Growth 1980-2013</vt:lpstr>
      <vt:lpstr>GDP Growth 1956-2020</vt:lpstr>
      <vt:lpstr>1. Heisei Revolution</vt:lpstr>
      <vt:lpstr>Evolution of Japanese Parties (1990-2009) (Reference Only)</vt:lpstr>
      <vt:lpstr>LDP Scandals</vt:lpstr>
      <vt:lpstr>No Confidence Motion</vt:lpstr>
      <vt:lpstr>End of 1955 System? Heisei Revolution of Summer 1993</vt:lpstr>
      <vt:lpstr>What we Know Summer 1993?</vt:lpstr>
      <vt:lpstr>Not-LDP Policies</vt:lpstr>
      <vt:lpstr>But…</vt:lpstr>
      <vt:lpstr>Results of Heisei Revolution?</vt:lpstr>
      <vt:lpstr>2. New 1 and ½ Party System? Center-Right, not Center-Left</vt:lpstr>
      <vt:lpstr>3A. Internal Challenges to LDP</vt:lpstr>
      <vt:lpstr>More Koizumi</vt:lpstr>
      <vt:lpstr>3B. New Powerful Prime Minister</vt:lpstr>
      <vt:lpstr>Koizumi vs. The Iron Triangle</vt:lpstr>
      <vt:lpstr>September 2005 Election: Koizumi Wins</vt:lpstr>
      <vt:lpstr>But…</vt:lpstr>
      <vt:lpstr>Japan and 2008 Recession</vt:lpstr>
      <vt:lpstr>4. Two Party System?  2009 Election</vt:lpstr>
      <vt:lpstr>Party Strength in Lower House</vt:lpstr>
      <vt:lpstr>DPJ Victory</vt:lpstr>
      <vt:lpstr>DPJ in Power?</vt:lpstr>
      <vt:lpstr>PowerPoint Presentation</vt:lpstr>
      <vt:lpstr>Great East Japan Earthquake  March 11, 2011 </vt:lpstr>
      <vt:lpstr>The Damage  (from Japan Science and Technology Agency)</vt:lpstr>
      <vt:lpstr>PowerPoint Presentation</vt:lpstr>
      <vt:lpstr>Fukushima Nuclear Reactor</vt:lpstr>
      <vt:lpstr>5. Return to LDP Rule December 2012 Election</vt:lpstr>
      <vt:lpstr>2012 Election</vt:lpstr>
      <vt:lpstr>December 2014 Election*</vt:lpstr>
      <vt:lpstr>December 2014 Election</vt:lpstr>
      <vt:lpstr>December 2017 Election*</vt:lpstr>
      <vt:lpstr>Questions/Lessons</vt:lpstr>
      <vt:lpstr>August-September 2020</vt:lpstr>
      <vt:lpstr>PowerPoint Presentation</vt:lpstr>
      <vt:lpstr>October 2021 Election</vt:lpstr>
      <vt:lpstr>2021 Lower House Results (reference only)</vt:lpstr>
      <vt:lpstr>Umimaru, Mascot of the Japanese Coast Guard and Friends…</vt:lpstr>
      <vt:lpstr>2020 Olympics Postponed; Mascots Live On</vt:lpstr>
      <vt:lpstr>Abe likes American Mascots too…</vt:lpstr>
      <vt:lpstr>Protesting Pikachus  Outside UN Climate Summit, 2019</vt:lpstr>
    </vt:vector>
  </TitlesOfParts>
  <Company>College of Humanities &amp;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 since 1990</dc:title>
  <dc:creator>Technology Services</dc:creator>
  <cp:lastModifiedBy>William W Newmann</cp:lastModifiedBy>
  <cp:revision>88</cp:revision>
  <dcterms:created xsi:type="dcterms:W3CDTF">2009-09-14T15:01:21Z</dcterms:created>
  <dcterms:modified xsi:type="dcterms:W3CDTF">2022-03-29T13:15:07Z</dcterms:modified>
</cp:coreProperties>
</file>