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259" r:id="rId3"/>
    <p:sldId id="260" r:id="rId4"/>
    <p:sldId id="261" r:id="rId5"/>
    <p:sldId id="262" r:id="rId6"/>
    <p:sldId id="263" r:id="rId7"/>
    <p:sldId id="335" r:id="rId8"/>
    <p:sldId id="282" r:id="rId9"/>
    <p:sldId id="343" r:id="rId10"/>
    <p:sldId id="283" r:id="rId11"/>
    <p:sldId id="344" r:id="rId12"/>
    <p:sldId id="280" r:id="rId13"/>
    <p:sldId id="284" r:id="rId14"/>
    <p:sldId id="286" r:id="rId15"/>
    <p:sldId id="281" r:id="rId16"/>
    <p:sldId id="339" r:id="rId17"/>
    <p:sldId id="340" r:id="rId18"/>
    <p:sldId id="285" r:id="rId19"/>
    <p:sldId id="342" r:id="rId20"/>
    <p:sldId id="257" r:id="rId21"/>
    <p:sldId id="258" r:id="rId22"/>
    <p:sldId id="267" r:id="rId23"/>
    <p:sldId id="296" r:id="rId24"/>
    <p:sldId id="295" r:id="rId25"/>
    <p:sldId id="327" r:id="rId26"/>
    <p:sldId id="268" r:id="rId27"/>
    <p:sldId id="328" r:id="rId28"/>
    <p:sldId id="346" r:id="rId29"/>
    <p:sldId id="329" r:id="rId30"/>
    <p:sldId id="330" r:id="rId31"/>
    <p:sldId id="345" r:id="rId32"/>
    <p:sldId id="331" r:id="rId33"/>
    <p:sldId id="332" r:id="rId34"/>
    <p:sldId id="333" r:id="rId35"/>
    <p:sldId id="33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39531-FC26-4EB9-B68D-83A23E94DBC5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255D5-5C56-44DC-B335-615C204C5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2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BAE478-E46A-4049-BE2B-86367F1F61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6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Deterrence: assured retaliation against a rival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To demonstrate power: Realism (Swaggering)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To Bargain: achieving political goals (compellence)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Asymmetric Escalation: to compensate for a disadvantage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Catalytic: to bring a third party into the situation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255D5-5C56-44DC-B335-615C204C52B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8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24387CE3-DA5A-4ADF-92A6-5331FD341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E5166-C0B1-4A57-924C-92F0DEAAAA5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7" name="Slide Image Placeholder 1">
            <a:extLst>
              <a:ext uri="{FF2B5EF4-FFF2-40B4-BE49-F238E27FC236}">
                <a16:creationId xmlns:a16="http://schemas.microsoft.com/office/drawing/2014/main" id="{A5E3B107-DD9D-4ECE-8045-F899E4ACEE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7348" name="Notes Placeholder 2">
            <a:extLst>
              <a:ext uri="{FF2B5EF4-FFF2-40B4-BE49-F238E27FC236}">
                <a16:creationId xmlns:a16="http://schemas.microsoft.com/office/drawing/2014/main" id="{88AD28B7-3410-49BD-B700-F39A2910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7349" name="Slide Number Placeholder 3">
            <a:extLst>
              <a:ext uri="{FF2B5EF4-FFF2-40B4-BE49-F238E27FC236}">
                <a16:creationId xmlns:a16="http://schemas.microsoft.com/office/drawing/2014/main" id="{4E1EC989-48E2-46BF-ABA6-5FD3114070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6D4AF-7D07-49C9-87EE-78345F6A420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B8D3A903-9E4B-4528-A59E-4BFEE8579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3DB46C8B-CC50-4A0F-8194-4E219D5D3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76467FEE-8C0C-4963-914E-49BEC5678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61D4E-D293-472A-B489-3647230977A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7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3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1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2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1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6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5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0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5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B7E54-C469-4BD8-973B-F53D40C616D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7F785-525D-4BC3-BA64-16EC11148E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5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westinghousenuclear.com/energy-system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.org/nuke/control/npt/text/npt2.htm" TargetMode="External"/><Relationship Id="rId2" Type="http://schemas.openxmlformats.org/officeDocument/2006/relationships/hyperlink" Target="https://www.iaea.org/sites/default/files/publications/magazines/bulletin/bull22-3/223_40358738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isarmament.un.org/treaties/t/np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iaea.org/topics/basics-of-iaea-safeguard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gov/iran-sanctions/" TargetMode="External"/><Relationship Id="rId2" Type="http://schemas.openxmlformats.org/officeDocument/2006/relationships/hyperlink" Target="https://www.securitycouncilreport.org/un_documents_type/security-council-resolutions/?ctype=Iran&amp;cbtype=iran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securitycouncilreport.org/atf/cf/%7B65BFCF9B-6D27-4E9C-8CD3-CF6E4FF96FF9%7D/IRAN%20SRES%201929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nsus.gov/history/pdf/fatman-littleboy-losalamosnatllab.pdf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councilreport.org/atf/cf/%7B65BFCF9B-6D27-4E9C-8CD3-CF6E4FF96FF9%7D/s_res_2231.pdf" TargetMode="External"/><Relationship Id="rId2" Type="http://schemas.openxmlformats.org/officeDocument/2006/relationships/hyperlink" Target="https://2009-2017.state.gov/e/eb/tfs/spi/iran/jcpoa/index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www.armscontrol.org/factsheets/JCPOA-at-a-glanc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scontrol.org/2015-08/section-3-understanding-jcpoa" TargetMode="External"/><Relationship Id="rId2" Type="http://schemas.openxmlformats.org/officeDocument/2006/relationships/hyperlink" Target="https://www.armscontrol.org/factsheets/JCPOA-at-a-glanc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reignaffairs.com/articles/iran/2017-10-03/iranian-nuclear-deals-sunset-clauses" TargetMode="External"/><Relationship Id="rId4" Type="http://schemas.openxmlformats.org/officeDocument/2006/relationships/hyperlink" Target="https://iranprimer.usip.org/blog/2023/jan/11/explainer-timing-key-sunsets-nuclear-deal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oa.net/japan/hiroshima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eia.gov/energyexplained/nuclear/the-nuclear-fuel-cycle.ph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5FAC4F-B279-4D51-AAA5-21F3B33E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9966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Iran and the JCPOA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0D3FFD-2B0C-4770-AA40-68F88F3F2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7249" y="1448657"/>
            <a:ext cx="5069502" cy="486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43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5F09-41E1-4FF2-A67E-B729EF0D3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Very Simple Version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0400E3-4575-4209-8B04-FD6372783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4" y="1910798"/>
            <a:ext cx="8425945" cy="465025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				    	</a:t>
            </a:r>
            <a:r>
              <a:rPr lang="en-US" sz="3000" b="1" i="1" u="sng" dirty="0"/>
              <a:t>Waste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/>
              <a:t>U				   	U and Pu</a:t>
            </a:r>
            <a:r>
              <a:rPr lang="en-US" sz="2400" b="1" dirty="0"/>
              <a:t>	     	</a:t>
            </a:r>
            <a:r>
              <a:rPr lang="en-US" sz="1800" b="1" dirty="0"/>
              <a:t>(storage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/>
              <a:t>(or Pu)</a:t>
            </a:r>
            <a:r>
              <a:rPr lang="en-US" sz="1800" b="1" dirty="0"/>
              <a:t>								or recycle)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/>
              <a:t>	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b="1" dirty="0"/>
              <a:t>				    	Weapon</a:t>
            </a:r>
          </a:p>
          <a:p>
            <a:pPr marL="0" indent="0">
              <a:buNone/>
            </a:pPr>
            <a:endParaRPr lang="en-US" sz="3000" b="1" dirty="0"/>
          </a:p>
          <a:p>
            <a:pPr marL="0" indent="0">
              <a:buNone/>
            </a:pPr>
            <a:r>
              <a:rPr lang="en-US" sz="2400" b="1" dirty="0"/>
              <a:t>U = Uranium</a:t>
            </a:r>
          </a:p>
          <a:p>
            <a:pPr marL="0" indent="0">
              <a:buNone/>
            </a:pPr>
            <a:r>
              <a:rPr lang="en-US" sz="2400" b="1" dirty="0"/>
              <a:t>Pu = Plutonium</a:t>
            </a:r>
          </a:p>
          <a:p>
            <a:pPr marL="0" indent="0">
              <a:buNone/>
            </a:pPr>
            <a:endParaRPr lang="en-US" sz="1900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1900" b="1" dirty="0">
                <a:latin typeface="Arial Black" panose="020B0A04020102020204" pitchFamily="34" charset="0"/>
              </a:rPr>
              <a:t>See: https://whatisnuclear.com/recycling.html</a:t>
            </a:r>
            <a:r>
              <a:rPr lang="en-US" sz="3000" b="1" dirty="0"/>
              <a:t>					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3D318EC7-EB34-4B1D-9472-FD62E27E28F3}"/>
              </a:ext>
            </a:extLst>
          </p:cNvPr>
          <p:cNvSpPr/>
          <p:nvPr/>
        </p:nvSpPr>
        <p:spPr>
          <a:xfrm>
            <a:off x="2444240" y="2184727"/>
            <a:ext cx="1013791" cy="185121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Reactor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EAB8D6-EBD5-4CB7-BC72-093DCC24FA8D}"/>
              </a:ext>
            </a:extLst>
          </p:cNvPr>
          <p:cNvCxnSpPr/>
          <p:nvPr/>
        </p:nvCxnSpPr>
        <p:spPr>
          <a:xfrm>
            <a:off x="1318311" y="3035969"/>
            <a:ext cx="92107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792F45-5EE2-409E-8F08-87EFC915C591}"/>
              </a:ext>
            </a:extLst>
          </p:cNvPr>
          <p:cNvCxnSpPr/>
          <p:nvPr/>
        </p:nvCxnSpPr>
        <p:spPr>
          <a:xfrm>
            <a:off x="3651839" y="3035969"/>
            <a:ext cx="101379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3F8887A-7FD8-4F07-AC54-CE57EE69D838}"/>
              </a:ext>
            </a:extLst>
          </p:cNvPr>
          <p:cNvSpPr/>
          <p:nvPr/>
        </p:nvSpPr>
        <p:spPr>
          <a:xfrm>
            <a:off x="6883996" y="2298883"/>
            <a:ext cx="218661" cy="1622896"/>
          </a:xfrm>
          <a:prstGeom prst="righ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89"/>
            <a:endParaRPr lang="en-US" sz="135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00492C-30F4-462D-9D02-D2AE5FA76421}"/>
              </a:ext>
            </a:extLst>
          </p:cNvPr>
          <p:cNvCxnSpPr/>
          <p:nvPr/>
        </p:nvCxnSpPr>
        <p:spPr>
          <a:xfrm>
            <a:off x="5502040" y="3250747"/>
            <a:ext cx="0" cy="78519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432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4898-FDEE-4848-93B9-B654E7E6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What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D975E-1A35-450B-A38C-4D36BCC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79" y="1415143"/>
            <a:ext cx="7886700" cy="447879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Nuclear powers want an exclusive club</a:t>
            </a:r>
          </a:p>
          <a:p>
            <a:r>
              <a:rPr lang="en-US" dirty="0">
                <a:latin typeface="Arial Black" panose="020B0A04020102020204" pitchFamily="34" charset="0"/>
              </a:rPr>
              <a:t>Other nations want nuclear energy</a:t>
            </a:r>
          </a:p>
          <a:p>
            <a:r>
              <a:rPr lang="en-US" dirty="0">
                <a:latin typeface="Arial Black" panose="020B0A04020102020204" pitchFamily="34" charset="0"/>
              </a:rPr>
              <a:t>Nuclear energy is a profitable business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  <a:hlinkClick r:id="rId2"/>
              </a:rPr>
              <a:t>Westinghouse</a:t>
            </a:r>
            <a:endParaRPr lang="en-US" sz="2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C3FCA-F6E8-4062-84F1-44F944766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52"/>
          <a:stretch/>
        </p:blipFill>
        <p:spPr>
          <a:xfrm>
            <a:off x="4346121" y="3842658"/>
            <a:ext cx="4267200" cy="26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06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35672" y="365129"/>
            <a:ext cx="8710367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latin typeface="Arial Black" panose="020B0A04020102020204" pitchFamily="34" charset="0"/>
              </a:rPr>
              <a:t>Reducing the Spread of Nuclear Weapons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48343" y="1825625"/>
            <a:ext cx="8167007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Arial Black" panose="020B0A04020102020204" pitchFamily="34" charset="0"/>
                <a:hlinkClick r:id="rId2"/>
              </a:rPr>
              <a:t>Eighteen-Nation Committee on Disarmament </a:t>
            </a:r>
            <a:endParaRPr lang="en-US" sz="3200" dirty="0">
              <a:latin typeface="Arial Black" panose="020B0A04020102020204" pitchFamily="34" charset="0"/>
            </a:endParaRPr>
          </a:p>
          <a:p>
            <a:pPr eaLnBrk="1" hangingPunct="1"/>
            <a:r>
              <a:rPr lang="en-US" altLang="en-US" sz="3200" b="1" dirty="0">
                <a:latin typeface="Arial Black" panose="020B0A04020102020204" pitchFamily="34" charset="0"/>
                <a:hlinkClick r:id="rId3"/>
              </a:rPr>
              <a:t>Nuclear Non-Proliferation Treaty 1968 (1970)</a:t>
            </a:r>
            <a:endParaRPr lang="en-US" altLang="en-US" sz="3200" b="1" dirty="0">
              <a:latin typeface="Arial Black" panose="020B0A04020102020204" pitchFamily="34" charset="0"/>
            </a:endParaRPr>
          </a:p>
          <a:p>
            <a:pPr eaLnBrk="1" hangingPunct="1"/>
            <a:r>
              <a:rPr lang="en-US" altLang="en-US" sz="3200" b="1" dirty="0">
                <a:latin typeface="Arial Black" panose="020B0A04020102020204" pitchFamily="34" charset="0"/>
                <a:hlinkClick r:id="rId4"/>
              </a:rPr>
              <a:t>Two Types of States</a:t>
            </a:r>
            <a:endParaRPr lang="en-US" altLang="en-US" sz="3200" b="1" dirty="0">
              <a:latin typeface="Arial Black" panose="020B0A04020102020204" pitchFamily="34" charset="0"/>
            </a:endParaRPr>
          </a:p>
          <a:p>
            <a:pPr lvl="1"/>
            <a:r>
              <a:rPr lang="en-US" altLang="en-US" sz="2800" b="1" dirty="0">
                <a:latin typeface="Arial Black" panose="020B0A04020102020204" pitchFamily="34" charset="0"/>
              </a:rPr>
              <a:t>Nuclear Weapon States</a:t>
            </a:r>
          </a:p>
          <a:p>
            <a:pPr lvl="1"/>
            <a:r>
              <a:rPr lang="en-US" altLang="en-US" sz="2800" b="1" dirty="0">
                <a:latin typeface="Arial Black" panose="020B0A04020102020204" pitchFamily="34" charset="0"/>
              </a:rPr>
              <a:t>Non-Nuclear Weapons States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5" y="365127"/>
            <a:ext cx="8556172" cy="99784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Verification of Treaty Obligations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1" y="1570010"/>
            <a:ext cx="7886700" cy="460695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IAEA Safeguard Basics</a:t>
            </a:r>
            <a:endParaRPr lang="en-US" dirty="0"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Inspections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Surveillance cameras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Seals 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Accounting</a:t>
            </a:r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95" y="3314595"/>
            <a:ext cx="52863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5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72180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Uranium Enrichment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293966"/>
            <a:ext cx="7886700" cy="5426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baseline="30000" dirty="0">
                <a:solidFill>
                  <a:srgbClr val="FF0000"/>
                </a:solidFill>
                <a:latin typeface="Arial Black" panose="020B0A04020102020204" pitchFamily="34" charset="0"/>
              </a:rPr>
              <a:t>235</a:t>
            </a:r>
            <a:endParaRPr lang="en-US" baseline="30000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Natural Uranium: .7% U</a:t>
            </a:r>
            <a:r>
              <a:rPr lang="en-US" baseline="30000" dirty="0">
                <a:latin typeface="Arial Black" panose="020B0A04020102020204" pitchFamily="34" charset="0"/>
              </a:rPr>
              <a:t>235</a:t>
            </a:r>
          </a:p>
          <a:p>
            <a:r>
              <a:rPr lang="en-US" dirty="0">
                <a:latin typeface="Arial Black" panose="020B0A04020102020204" pitchFamily="34" charset="0"/>
              </a:rPr>
              <a:t>Enriched Uranium for energy: 3-5%</a:t>
            </a:r>
          </a:p>
          <a:p>
            <a:r>
              <a:rPr lang="en-US" dirty="0">
                <a:latin typeface="Arial Black" panose="020B0A04020102020204" pitchFamily="34" charset="0"/>
              </a:rPr>
              <a:t>Highly Enriched Uranium: 20%</a:t>
            </a:r>
          </a:p>
          <a:p>
            <a:r>
              <a:rPr lang="en-US" dirty="0">
                <a:latin typeface="Arial Black" panose="020B0A04020102020204" pitchFamily="34" charset="0"/>
              </a:rPr>
              <a:t>Weapon-grade Uranium: 80%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sz="1700" dirty="0">
              <a:latin typeface="Arial Black" panose="020B0A04020102020204" pitchFamily="34" charset="0"/>
            </a:endParaRPr>
          </a:p>
          <a:p>
            <a:endParaRPr lang="en-US" sz="17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Arial Black" panose="020B0A04020102020204" pitchFamily="34" charset="0"/>
              </a:rPr>
              <a:t>https://phys.org/news/2019-06-nuclear-weapons-iran-uranium-enrichment.html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460" y="4006973"/>
            <a:ext cx="3813893" cy="22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5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9281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Problems?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211283"/>
            <a:ext cx="8229600" cy="518951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latin typeface="Arial Black" panose="020B0A04020102020204" pitchFamily="34" charset="0"/>
              </a:rPr>
              <a:t>Never Signed NPT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Israel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India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Pakistan</a:t>
            </a:r>
          </a:p>
          <a:p>
            <a:pPr eaLnBrk="1" hangingPunct="1"/>
            <a:endParaRPr lang="en-US" altLang="en-US" b="1" dirty="0">
              <a:latin typeface="Arial Black" panose="020B0A04020102020204" pitchFamily="34" charset="0"/>
            </a:endParaRPr>
          </a:p>
          <a:p>
            <a:pPr eaLnBrk="1" hangingPunct="1"/>
            <a:endParaRPr lang="en-US" altLang="en-US" b="1" dirty="0">
              <a:latin typeface="Arial Black" panose="020B0A040201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latin typeface="Arial Black" panose="020B0A04020102020204" pitchFamily="34" charset="0"/>
              </a:rPr>
              <a:t>Violated Treaty Provisions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Iraq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Iran</a:t>
            </a:r>
          </a:p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North Korea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000" b="9512"/>
          <a:stretch/>
        </p:blipFill>
        <p:spPr>
          <a:xfrm>
            <a:off x="4168741" y="2105521"/>
            <a:ext cx="1954113" cy="1244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567" y="600894"/>
            <a:ext cx="1984120" cy="1313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691" y="2105521"/>
            <a:ext cx="1947999" cy="1244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243" y="5084631"/>
            <a:ext cx="1649310" cy="1313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282" y="5089529"/>
            <a:ext cx="1954113" cy="1308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4142" y="5084632"/>
            <a:ext cx="1649309" cy="13135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925FDB-9534-4CC2-818A-C9D357EB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The Questions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2AED13-35EB-463D-99DC-91E0FCCD2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024743"/>
            <a:ext cx="7886700" cy="4152220"/>
          </a:xfrm>
        </p:spPr>
        <p:txBody>
          <a:bodyPr/>
          <a:lstStyle/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Why does a nation decide it wants  nuclear weapons?</a:t>
            </a:r>
          </a:p>
          <a:p>
            <a:pPr marL="514338" indent="-514338">
              <a:buFont typeface="+mj-lt"/>
              <a:buAutoNum type="arabicPeriod"/>
            </a:pPr>
            <a:endParaRPr lang="en-US" dirty="0">
              <a:latin typeface="Arial Black" panose="020B0A04020102020204" pitchFamily="34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What can the world do about it?</a:t>
            </a:r>
          </a:p>
          <a:p>
            <a:pPr marL="514338" indent="-514338">
              <a:buFont typeface="+mj-lt"/>
              <a:buAutoNum type="arabicPeriod"/>
            </a:pPr>
            <a:endParaRPr lang="en-US" dirty="0">
              <a:latin typeface="Arial Black" panose="020B0A04020102020204" pitchFamily="34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Does it really matter when a nation goes nuclear?</a:t>
            </a:r>
          </a:p>
        </p:txBody>
      </p:sp>
    </p:spTree>
    <p:extLst>
      <p:ext uri="{BB962C8B-B14F-4D97-AF65-F5344CB8AC3E}">
        <p14:creationId xmlns:p14="http://schemas.microsoft.com/office/powerpoint/2010/main" val="428834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73B7-2F9C-478F-9740-9F25ABA3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Why does  a nation decide it wants  nuclear weapons?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0FD4B-D66F-41B6-9EEB-96B466B82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Deterrence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To demonstrate power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To Bargain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Asymmetric Escalation </a:t>
            </a:r>
          </a:p>
          <a:p>
            <a:pPr marL="514338" indent="-514338">
              <a:buFont typeface="+mj-lt"/>
              <a:buAutoNum type="arabicPeriod"/>
            </a:pPr>
            <a:r>
              <a:rPr lang="en-US" dirty="0">
                <a:latin typeface="Arial Black" panose="020B0A04020102020204" pitchFamily="34" charset="0"/>
              </a:rPr>
              <a:t>Catalytic</a:t>
            </a:r>
          </a:p>
        </p:txBody>
      </p:sp>
    </p:spTree>
    <p:extLst>
      <p:ext uri="{BB962C8B-B14F-4D97-AF65-F5344CB8AC3E}">
        <p14:creationId xmlns:p14="http://schemas.microsoft.com/office/powerpoint/2010/main" val="241099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18375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What to do with non-signatory nations or violators?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52" y="1996751"/>
            <a:ext cx="8226101" cy="418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Options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Ignore the NPT issues (it’s an ally)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Sanctions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Negotiations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Destruction of nuclear facilities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Regime Change</a:t>
            </a:r>
          </a:p>
          <a:p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A combination of these</a:t>
            </a:r>
          </a:p>
        </p:txBody>
      </p:sp>
    </p:spTree>
    <p:extLst>
      <p:ext uri="{BB962C8B-B14F-4D97-AF65-F5344CB8AC3E}">
        <p14:creationId xmlns:p14="http://schemas.microsoft.com/office/powerpoint/2010/main" val="1843143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61947-F495-4D91-A35F-770A55E3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Does it really matter when a nation goes nuclear?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0B3E9-77AA-467A-9993-B1E6539D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3" y="1825627"/>
            <a:ext cx="8653669" cy="4667249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If deterrence is strong, does it matter?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Instability?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Arms races?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Is it all really political?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My allies can have nuclear weapons; my rivals can’t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It’s all just a calculation of the balance of power:</a:t>
            </a:r>
          </a:p>
          <a:p>
            <a:pPr lvl="2"/>
            <a:r>
              <a:rPr lang="en-US" sz="2800" dirty="0">
                <a:latin typeface="Arial Black" panose="020B0A04020102020204" pitchFamily="34" charset="0"/>
              </a:rPr>
              <a:t>Global</a:t>
            </a:r>
          </a:p>
          <a:p>
            <a:pPr lvl="2"/>
            <a:r>
              <a:rPr lang="en-US" sz="2800" dirty="0">
                <a:latin typeface="Arial Black" panose="020B0A04020102020204" pitchFamily="34" charset="0"/>
              </a:rPr>
              <a:t>Regional</a:t>
            </a:r>
          </a:p>
          <a:p>
            <a:pPr marL="914377" lvl="2" indent="0">
              <a:buNone/>
            </a:pP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1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6" y="358854"/>
            <a:ext cx="7886700" cy="132843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US: Manhattan Project 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sz="3600" b="1" dirty="0">
                <a:latin typeface="Arial Black" panose="020B0A04020102020204" pitchFamily="34" charset="0"/>
              </a:rPr>
              <a:t>(Begins 1942)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1" y="1993718"/>
            <a:ext cx="8185150" cy="3742509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July 16, 1945</a:t>
            </a:r>
          </a:p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“Trinity”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716" y="2559061"/>
            <a:ext cx="4745083" cy="348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1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73A35-5D54-4FB5-8BFA-FCF92D1E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85" y="365131"/>
            <a:ext cx="7361468" cy="6907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Iran and its Neighbors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C97A-4991-4C54-9077-FA23B8CA0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/>
          <a:stretch/>
        </p:blipFill>
        <p:spPr>
          <a:xfrm>
            <a:off x="1153885" y="1311969"/>
            <a:ext cx="7173685" cy="50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09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FEAB-D56B-44DC-9A7E-DB13FE8C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88057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Neighborhood?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5225E-EE20-4D0E-8E9E-F02DE7124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563759"/>
            <a:ext cx="7886700" cy="492911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Iran vs. Iraq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Persian vs. Arab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Shi’ite vs. Sunni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Radical Theocracy vs. Military Dictatorship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Iran vs. Israel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Iran vs. Saudi Arabia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Iran vs. the US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Israel and Palestine</a:t>
            </a:r>
          </a:p>
          <a:p>
            <a:r>
              <a:rPr lang="en-US" sz="4000" dirty="0">
                <a:latin typeface="Arial Black" panose="020B0A04020102020204" pitchFamily="34" charset="0"/>
              </a:rPr>
              <a:t>OIL</a:t>
            </a:r>
          </a:p>
        </p:txBody>
      </p:sp>
    </p:spTree>
    <p:extLst>
      <p:ext uri="{BB962C8B-B14F-4D97-AF65-F5344CB8AC3E}">
        <p14:creationId xmlns:p14="http://schemas.microsoft.com/office/powerpoint/2010/main" val="2961153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0B42E-0ABE-4238-BE79-8D9D5F2E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Iranian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C185-7EB2-4FA0-A973-03ED02CEB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Deterrence of neighbors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Asymmetric Escalation 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(against Israel and US)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Regional Power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Arms Race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Israel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Iraq 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Saudi Arabia</a:t>
            </a:r>
          </a:p>
        </p:txBody>
      </p:sp>
    </p:spTree>
    <p:extLst>
      <p:ext uri="{BB962C8B-B14F-4D97-AF65-F5344CB8AC3E}">
        <p14:creationId xmlns:p14="http://schemas.microsoft.com/office/powerpoint/2010/main" val="4252137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1655-5A92-4CAA-88F2-AD2FD13C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6" y="365129"/>
            <a:ext cx="8184047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Modern Iran 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and the Outside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28925-D9B4-4071-8360-6AD52E18C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5" y="1825626"/>
            <a:ext cx="8818511" cy="48932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Arial Black" panose="020B0A04020102020204" pitchFamily="34" charset="0"/>
              </a:rPr>
              <a:t>PM Mohammad	</a:t>
            </a:r>
            <a:r>
              <a:rPr lang="en-US" sz="2400" b="1" dirty="0">
                <a:latin typeface="Arial Black" panose="020B0A04020102020204" pitchFamily="34" charset="0"/>
              </a:rPr>
              <a:t>Shah of Iran		Ayatollah</a:t>
            </a:r>
            <a:endParaRPr lang="en-US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Mossadegh	</a:t>
            </a:r>
            <a:r>
              <a:rPr lang="en-US" sz="2400" b="1" dirty="0">
                <a:latin typeface="Arial Black" panose="020B0A04020102020204" pitchFamily="34" charset="0"/>
              </a:rPr>
              <a:t>Mohammed 		Ruhollah</a:t>
            </a:r>
          </a:p>
          <a:p>
            <a:pPr marL="0" indent="0">
              <a:buNone/>
            </a:pPr>
            <a:r>
              <a:rPr lang="en-US" sz="2400" b="1" dirty="0">
                <a:latin typeface="Arial Black" panose="020B0A04020102020204" pitchFamily="34" charset="0"/>
              </a:rPr>
              <a:t>1951-53		Reza Pahlevi		Khomeini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75E46-2901-49DE-890A-9F3439CB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90" y="3220935"/>
            <a:ext cx="2804403" cy="3395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8A692-8A0A-4AAE-81E8-906E1966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65" y="3220935"/>
            <a:ext cx="2688569" cy="3395767"/>
          </a:xfrm>
          <a:prstGeom prst="rect">
            <a:avLst/>
          </a:prstGeom>
        </p:spPr>
      </p:pic>
      <p:pic>
        <p:nvPicPr>
          <p:cNvPr id="5122" name="Picture 2" descr="Mohammad Mosaddegh - Wikipedia">
            <a:extLst>
              <a:ext uri="{FF2B5EF4-FFF2-40B4-BE49-F238E27FC236}">
                <a16:creationId xmlns:a16="http://schemas.microsoft.com/office/drawing/2014/main" id="{B7F4A3A5-AF83-A9AC-F558-B1C95081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3220935"/>
            <a:ext cx="2569536" cy="33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0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Slide Number Placeholder 1">
            <a:extLst>
              <a:ext uri="{FF2B5EF4-FFF2-40B4-BE49-F238E27FC236}">
                <a16:creationId xmlns:a16="http://schemas.microsoft.com/office/drawing/2014/main" id="{F88F7FF7-0AE4-4E84-A5AC-14F89D33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None/>
            </a:pPr>
            <a:fld id="{AC21D386-9C2E-4E9D-B7F7-1A41E3050FB0}" type="slidenum">
              <a:rPr lang="en-US" altLang="en-US" sz="1400">
                <a:solidFill>
                  <a:prstClr val="black"/>
                </a:solidFill>
              </a:rPr>
              <a:pPr defTabSz="457189">
                <a:spcBef>
                  <a:spcPct val="0"/>
                </a:spcBef>
                <a:buNone/>
              </a:pPr>
              <a:t>24</a:t>
            </a:fld>
            <a:endParaRPr lang="en-US" altLang="en-US" sz="1400" dirty="0">
              <a:solidFill>
                <a:prstClr val="black"/>
              </a:solidFill>
            </a:endParaRPr>
          </a:p>
        </p:txBody>
      </p:sp>
      <p:sp>
        <p:nvSpPr>
          <p:cNvPr id="13314" name="Title 6">
            <a:extLst>
              <a:ext uri="{FF2B5EF4-FFF2-40B4-BE49-F238E27FC236}">
                <a16:creationId xmlns:a16="http://schemas.microsoft.com/office/drawing/2014/main" id="{6540C2EE-4E7F-4B01-8F44-DD920CCD99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0098" y="365125"/>
            <a:ext cx="7086601" cy="919389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sz="4800" b="1" dirty="0"/>
              <a:t>November 4, 1979</a:t>
            </a:r>
          </a:p>
        </p:txBody>
      </p:sp>
      <p:pic>
        <p:nvPicPr>
          <p:cNvPr id="56323" name="Content Placeholder 8">
            <a:extLst>
              <a:ext uri="{FF2B5EF4-FFF2-40B4-BE49-F238E27FC236}">
                <a16:creationId xmlns:a16="http://schemas.microsoft.com/office/drawing/2014/main" id="{9EACAE3A-15A6-4CC1-948B-AB0C9A7DF8E0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098" y="1662113"/>
            <a:ext cx="7086600" cy="4876800"/>
          </a:xfr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81A664A5-39EB-48FE-A113-A5EADA36D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Beirut 1983: Hezbollah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F5F5F3F-7A52-4C1B-83AA-369B9CF82E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92166" name="Slide Number Placeholder 1">
            <a:extLst>
              <a:ext uri="{FF2B5EF4-FFF2-40B4-BE49-F238E27FC236}">
                <a16:creationId xmlns:a16="http://schemas.microsoft.com/office/drawing/2014/main" id="{9844B713-1914-4205-8518-6DF02D19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None/>
            </a:pPr>
            <a:fld id="{FCA41EF0-4085-414D-BFE1-D5533490B7E6}" type="slidenum">
              <a:rPr lang="en-US" altLang="en-US" sz="1400">
                <a:solidFill>
                  <a:prstClr val="black"/>
                </a:solidFill>
              </a:rPr>
              <a:pPr defTabSz="457189">
                <a:spcBef>
                  <a:spcPct val="0"/>
                </a:spcBef>
                <a:buNone/>
              </a:pPr>
              <a:t>25</a:t>
            </a:fld>
            <a:endParaRPr lang="en-US" altLang="en-US" sz="1400" dirty="0">
              <a:solidFill>
                <a:prstClr val="black"/>
              </a:solidFill>
            </a:endParaRPr>
          </a:p>
        </p:txBody>
      </p:sp>
      <p:pic>
        <p:nvPicPr>
          <p:cNvPr id="92164" name="Picture 5" descr="middle7">
            <a:extLst>
              <a:ext uri="{FF2B5EF4-FFF2-40B4-BE49-F238E27FC236}">
                <a16:creationId xmlns:a16="http://schemas.microsoft.com/office/drawing/2014/main" id="{435E069D-0DFD-4675-85E0-E358D8555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4876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7" descr="250px-Beirutbarr">
            <a:extLst>
              <a:ext uri="{FF2B5EF4-FFF2-40B4-BE49-F238E27FC236}">
                <a16:creationId xmlns:a16="http://schemas.microsoft.com/office/drawing/2014/main" id="{106A0830-4A8E-423F-A43C-86D315FD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3352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06D8-9F55-4749-8FF8-C3FF7C3A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990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The Program and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17430-B231-4B93-ADAE-712DEF664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5029"/>
            <a:ext cx="7886700" cy="5131934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Signed NPT 1968</a:t>
            </a:r>
          </a:p>
          <a:p>
            <a:r>
              <a:rPr lang="en-US" dirty="0">
                <a:latin typeface="Arial Black" panose="020B0A04020102020204" pitchFamily="34" charset="0"/>
              </a:rPr>
              <a:t>Began nuclear energy program 1970</a:t>
            </a:r>
          </a:p>
          <a:p>
            <a:r>
              <a:rPr lang="en-US" dirty="0">
                <a:latin typeface="Arial Black" panose="020B0A04020102020204" pitchFamily="34" charset="0"/>
              </a:rPr>
              <a:t>Decision for bomb: 1982-1984</a:t>
            </a:r>
          </a:p>
          <a:p>
            <a:r>
              <a:rPr lang="en-US" dirty="0">
                <a:latin typeface="Arial Black" panose="020B0A04020102020204" pitchFamily="34" charset="0"/>
              </a:rPr>
              <a:t>Detection: 1990s</a:t>
            </a:r>
          </a:p>
          <a:p>
            <a:r>
              <a:rPr lang="en-US" dirty="0">
                <a:latin typeface="Arial Black" panose="020B0A04020102020204" pitchFamily="34" charset="0"/>
              </a:rPr>
              <a:t>Highly Enriched Uranium (HEU)</a:t>
            </a:r>
          </a:p>
          <a:p>
            <a:r>
              <a:rPr lang="en-US" dirty="0">
                <a:latin typeface="Arial Black" panose="020B0A04020102020204" pitchFamily="34" charset="0"/>
              </a:rPr>
              <a:t>E3 Negotiations 2003-2005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17638-5541-4CBD-A5D7-10FC4EF97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43" y="4567797"/>
            <a:ext cx="2506523" cy="1844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75157-F5A6-4525-A3AB-7CBBFDC8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44" y="4551233"/>
            <a:ext cx="2381251" cy="1861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84CD95-D7F8-42F7-8CE5-5F7A4A2F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08" y="4559514"/>
            <a:ext cx="2381251" cy="18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9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F44C-1AB7-457C-901A-EFDACEF5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Sanctions and Negotiations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CA3F5-2706-4E5D-B7A1-457A5C0A2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UN Security Council </a:t>
            </a:r>
            <a:r>
              <a:rPr lang="en-US" sz="3200" dirty="0">
                <a:latin typeface="Arial Black" panose="020B0A04020102020204" pitchFamily="34" charset="0"/>
                <a:hlinkClick r:id="rId2"/>
              </a:rPr>
              <a:t>Resolutions</a:t>
            </a:r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June 2006: P5+1</a:t>
            </a:r>
          </a:p>
          <a:p>
            <a:r>
              <a:rPr lang="en-US" sz="3200" dirty="0">
                <a:latin typeface="Arial Black" panose="020B0A04020102020204" pitchFamily="34" charset="0"/>
                <a:hlinkClick r:id="rId3"/>
              </a:rPr>
              <a:t>US Sanctions</a:t>
            </a:r>
            <a:endParaRPr lang="en-US" sz="3200" dirty="0">
              <a:latin typeface="Arial Black" panose="020B0A04020102020204" pitchFamily="34" charset="0"/>
            </a:endParaRPr>
          </a:p>
          <a:p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The Deal: 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End suspicious activities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or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Tightening economic sanctions</a:t>
            </a:r>
          </a:p>
        </p:txBody>
      </p:sp>
    </p:spTree>
    <p:extLst>
      <p:ext uri="{BB962C8B-B14F-4D97-AF65-F5344CB8AC3E}">
        <p14:creationId xmlns:p14="http://schemas.microsoft.com/office/powerpoint/2010/main" val="477468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0949-1C1F-4CA3-B6AA-738D0193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P5 +1 Negotiations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82CA46-CC3F-4FC1-B1F4-D2B510F6B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285" y="1799546"/>
            <a:ext cx="7043057" cy="45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72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39B15-4C72-4349-AC40-84AEB510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85407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More Pressure: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0B86-C3C4-4836-8D1C-6593D1878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78230"/>
            <a:ext cx="7886700" cy="479873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June 2010: 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UNSCR 1929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Stuxnet/Olympic Games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Cyberattack by the US and Israel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246A3-7ABD-4ADD-A89C-D1B01BA5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96" y="3092988"/>
            <a:ext cx="7011008" cy="32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US Use of Atomic Bombs in WW II</a:t>
            </a:r>
            <a:br>
              <a:rPr lang="en-US" sz="30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  <a:hlinkClick r:id="rId2"/>
              </a:rPr>
              <a:t>(for reference)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300" u="sng" dirty="0"/>
              <a:t>Hiroshima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9842" y="2926897"/>
            <a:ext cx="3868340" cy="2572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August 6, 1945</a:t>
            </a:r>
          </a:p>
          <a:p>
            <a:pPr marL="0" indent="0">
              <a:buNone/>
            </a:pPr>
            <a:r>
              <a:rPr lang="en-US" sz="3000" b="1" dirty="0"/>
              <a:t>“Gun-Type” device</a:t>
            </a:r>
          </a:p>
          <a:p>
            <a:pPr marL="0" indent="0">
              <a:buNone/>
            </a:pPr>
            <a:r>
              <a:rPr lang="en-US" sz="3000" b="1" dirty="0"/>
              <a:t>“Little Boy”</a:t>
            </a:r>
          </a:p>
          <a:p>
            <a:pPr marL="0" indent="0">
              <a:buNone/>
            </a:pPr>
            <a:r>
              <a:rPr lang="en-US" sz="3000" b="1" dirty="0"/>
              <a:t>Plane: Enola Gay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300" u="sng" dirty="0"/>
              <a:t>Nagasaki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29150" y="2926897"/>
            <a:ext cx="3887391" cy="2572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August 9, 1945</a:t>
            </a:r>
          </a:p>
          <a:p>
            <a:pPr marL="0" indent="0">
              <a:buNone/>
            </a:pPr>
            <a:r>
              <a:rPr lang="en-US" sz="3000" b="1" dirty="0"/>
              <a:t>Implosion device</a:t>
            </a:r>
          </a:p>
          <a:p>
            <a:pPr marL="0" indent="0">
              <a:buNone/>
            </a:pPr>
            <a:r>
              <a:rPr lang="en-US" sz="3000" b="1" dirty="0"/>
              <a:t>“Fat Man”</a:t>
            </a:r>
          </a:p>
          <a:p>
            <a:pPr marL="0" indent="0">
              <a:buNone/>
            </a:pPr>
            <a:r>
              <a:rPr lang="en-US" sz="3000" b="1" dirty="0"/>
              <a:t>Plane: Bock’s Car</a:t>
            </a:r>
          </a:p>
        </p:txBody>
      </p:sp>
    </p:spTree>
    <p:extLst>
      <p:ext uri="{BB962C8B-B14F-4D97-AF65-F5344CB8AC3E}">
        <p14:creationId xmlns:p14="http://schemas.microsoft.com/office/powerpoint/2010/main" val="1340290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0511-2752-4CB7-8AE4-51CABFC3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Black" panose="020B0A04020102020204" pitchFamily="34" charset="0"/>
                <a:hlinkClick r:id="rId2"/>
              </a:rPr>
              <a:t>Deal: JCPOA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Joint Comprehensive Plan of Action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4AB1-BF52-43EE-B99D-514160B73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7"/>
            <a:ext cx="7886700" cy="485347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July 14, 2015</a:t>
            </a:r>
          </a:p>
          <a:p>
            <a:r>
              <a:rPr lang="en-US" dirty="0">
                <a:latin typeface="Arial Black" panose="020B0A04020102020204" pitchFamily="34" charset="0"/>
                <a:hlinkClick r:id="rId3"/>
              </a:rPr>
              <a:t>UNSCR 2231 July 20, 2015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4"/>
              </a:rPr>
              <a:t>Summary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ADF89-68C6-485C-ACC7-1CE33CCC1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974" y="3429001"/>
            <a:ext cx="6250057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07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1BB2B-2F54-49B1-8263-DBB36E0D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964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JCPOA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49FAC-4633-4472-9570-405B7A06F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  <a:hlinkClick r:id="rId2"/>
              </a:rPr>
              <a:t>Arms Control Today Summary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3"/>
              </a:rPr>
              <a:t>Arms Control Today Analysis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4"/>
              </a:rPr>
              <a:t>Sunset Clauses (US Institute for Peace)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5"/>
              </a:rPr>
              <a:t>Sunset Clauses (Foreign Affairs)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4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62AE-F654-4345-B8F0-01F7934D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734804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6E65-CCFB-4473-844C-97B83A42C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258959"/>
            <a:ext cx="7886700" cy="491800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May 8, 2018</a:t>
            </a:r>
          </a:p>
          <a:p>
            <a:r>
              <a:rPr lang="en-US" dirty="0">
                <a:latin typeface="Arial Black" panose="020B0A04020102020204" pitchFamily="34" charset="0"/>
              </a:rPr>
              <a:t>US withdraws: “Maximum Pressure”</a:t>
            </a:r>
          </a:p>
          <a:p>
            <a:r>
              <a:rPr lang="en-US" dirty="0">
                <a:latin typeface="Arial Black" panose="020B0A04020102020204" pitchFamily="34" charset="0"/>
              </a:rPr>
              <a:t>Reimposes sanctions</a:t>
            </a:r>
          </a:p>
          <a:p>
            <a:r>
              <a:rPr lang="en-US" dirty="0">
                <a:latin typeface="Arial Black" panose="020B0A04020102020204" pitchFamily="34" charset="0"/>
              </a:rPr>
              <a:t>12 Demands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11B3C-6C2D-4155-B0E8-7A779033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41" y="2898984"/>
            <a:ext cx="5221357" cy="359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0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319F7-943E-4C43-8E33-FE9F01A6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Iranian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C7995-1068-47E8-B5CE-B16316567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2018-2019 “Strategic Patience”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May 2019: selected non-compliance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60 day intervals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Pressure on EU to change US mind</a:t>
            </a:r>
          </a:p>
        </p:txBody>
      </p:sp>
    </p:spTree>
    <p:extLst>
      <p:ext uri="{BB962C8B-B14F-4D97-AF65-F5344CB8AC3E}">
        <p14:creationId xmlns:p14="http://schemas.microsoft.com/office/powerpoint/2010/main" val="3811833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B6BC-D9CC-43F2-90B5-09D024D3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Back to JCPOA?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21CCC-03E0-4FA0-8C8B-90DC2D919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590263"/>
            <a:ext cx="7886700" cy="458670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January 2021: Biden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10AC1-85FE-4B91-BE28-0033D2D37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36" y="2312717"/>
            <a:ext cx="347502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0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E412-08F7-4812-A35C-809BAB20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96009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Two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05C6C-F96D-4378-87B7-46E54CF2A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Nuclear deal delinked from other issues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vs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Comprehensive change in Iranian foreign policy</a:t>
            </a:r>
          </a:p>
        </p:txBody>
      </p:sp>
    </p:spTree>
    <p:extLst>
      <p:ext uri="{BB962C8B-B14F-4D97-AF65-F5344CB8AC3E}">
        <p14:creationId xmlns:p14="http://schemas.microsoft.com/office/powerpoint/2010/main" val="185749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9229" y="365126"/>
            <a:ext cx="8156121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Black" panose="020B0A04020102020204" pitchFamily="34" charset="0"/>
              </a:rPr>
              <a:t>Hiroshima August 6, 1945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1444" name="Picture 5" descr="hiro1.gif (64778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14" y="1916595"/>
            <a:ext cx="6955972" cy="416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2C5CF1-6ECE-4E34-83B1-592DF3DB554E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7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70114" y="365126"/>
            <a:ext cx="8145236" cy="1325563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Black" panose="020B0A04020102020204" pitchFamily="34" charset="0"/>
              </a:rPr>
              <a:t>Hiroshima After the bomb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62468" name="Picture 5" descr="Total destruction of Hiroshima, Japan, following the dropping of the first atomic bomb on Aug. 6, …&#10;[Credits : U.S. Air Force photo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3" y="1825625"/>
            <a:ext cx="7805057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90C6F-DA2E-4447-8F27-86F1813E2D47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0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Arial Black" panose="020B0A04020102020204" pitchFamily="34" charset="0"/>
              </a:rPr>
              <a:t>Hiroshima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63492" name="Picture 4" descr="Hiroshima : Hiroshima after the bomb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2" y="1690689"/>
            <a:ext cx="7347856" cy="45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7ECFC8-405F-4269-8513-50E91E9995DF}" type="slidenum">
              <a:rPr lang="en-US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8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71365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Who Has Nuclear Weapons?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2" y="1397285"/>
            <a:ext cx="8241973" cy="5107213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3200" dirty="0">
                <a:latin typeface="Arial Black" panose="020B0A04020102020204" pitchFamily="34" charset="0"/>
              </a:rPr>
              <a:t>By the end of the Cold War:</a:t>
            </a:r>
          </a:p>
          <a:p>
            <a:r>
              <a:rPr lang="en-US" altLang="en-US" sz="3200" b="1" dirty="0">
                <a:latin typeface="Arial Black" panose="020B0A04020102020204" pitchFamily="34" charset="0"/>
              </a:rPr>
              <a:t>US 1945</a:t>
            </a:r>
          </a:p>
          <a:p>
            <a:r>
              <a:rPr lang="en-US" altLang="en-US" sz="3200" b="1" dirty="0">
                <a:latin typeface="Arial Black" panose="020B0A04020102020204" pitchFamily="34" charset="0"/>
              </a:rPr>
              <a:t>USSR/Russia 1949</a:t>
            </a:r>
          </a:p>
          <a:p>
            <a:r>
              <a:rPr lang="en-US" altLang="en-US" sz="3200" b="1" dirty="0">
                <a:latin typeface="Arial Black" panose="020B0A04020102020204" pitchFamily="34" charset="0"/>
              </a:rPr>
              <a:t>UK 1952</a:t>
            </a:r>
          </a:p>
          <a:p>
            <a:r>
              <a:rPr lang="en-US" altLang="en-US" sz="3200" b="1" dirty="0">
                <a:latin typeface="Arial Black" panose="020B0A04020102020204" pitchFamily="34" charset="0"/>
              </a:rPr>
              <a:t>France 1960</a:t>
            </a:r>
          </a:p>
          <a:p>
            <a:r>
              <a:rPr lang="en-US" altLang="en-US" sz="3200" b="1" dirty="0">
                <a:latin typeface="Arial Black" panose="020B0A04020102020204" pitchFamily="34" charset="0"/>
              </a:rPr>
              <a:t>China 1964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Israel (19??)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08" y="2920112"/>
            <a:ext cx="3710437" cy="35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9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42013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  <a:hlinkClick r:id="rId2"/>
              </a:rPr>
              <a:t>Nuclear Energy</a:t>
            </a:r>
            <a:r>
              <a:rPr lang="en-US" sz="4000" dirty="0">
                <a:latin typeface="Arial Black" panose="020B0A04020102020204" pitchFamily="34" charset="0"/>
              </a:rPr>
              <a:t>: 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The Pathway to a Bomb?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83229"/>
            <a:ext cx="7886700" cy="47815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1900" dirty="0">
                <a:latin typeface="Arial Black" panose="020B0A04020102020204" pitchFamily="34" charset="0"/>
              </a:rPr>
              <a:t>Arak, Iran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861" y="2096264"/>
            <a:ext cx="5780987" cy="36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2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B1F4-A39A-41BA-99B2-784562E32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969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The Proliferation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CE70-DAC4-43D5-8643-1A9B603FA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7834"/>
            <a:ext cx="7886700" cy="4759129"/>
          </a:xfrm>
        </p:spPr>
        <p:txBody>
          <a:bodyPr/>
          <a:lstStyle/>
          <a:p>
            <a:r>
              <a:rPr lang="en-US" sz="2800" dirty="0">
                <a:latin typeface="Arial Black" panose="020B0A04020102020204" pitchFamily="34" charset="0"/>
              </a:rPr>
              <a:t>“Nth Country Problem”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07602-E36C-4D91-B723-93E58E335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0" t="32361" r="15036"/>
          <a:stretch/>
        </p:blipFill>
        <p:spPr>
          <a:xfrm>
            <a:off x="513708" y="2024060"/>
            <a:ext cx="80016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563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784</Words>
  <Application>Microsoft Office PowerPoint</Application>
  <PresentationFormat>On-screen Show (4:3)</PresentationFormat>
  <Paragraphs>212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Tahoma</vt:lpstr>
      <vt:lpstr>Verdana</vt:lpstr>
      <vt:lpstr>Wingdings</vt:lpstr>
      <vt:lpstr>1_Office Theme</vt:lpstr>
      <vt:lpstr>Iran and the JCPOA</vt:lpstr>
      <vt:lpstr>US: Manhattan Project  (Begins 1942)</vt:lpstr>
      <vt:lpstr>US Use of Atomic Bombs in WW II (for reference)</vt:lpstr>
      <vt:lpstr>Hiroshima August 6, 1945</vt:lpstr>
      <vt:lpstr>Hiroshima After the bomb</vt:lpstr>
      <vt:lpstr>Hiroshima</vt:lpstr>
      <vt:lpstr>Who Has Nuclear Weapons?</vt:lpstr>
      <vt:lpstr>Nuclear Energy:  The Pathway to a Bomb?</vt:lpstr>
      <vt:lpstr>The Proliferation Problem</vt:lpstr>
      <vt:lpstr>Very Simple Version</vt:lpstr>
      <vt:lpstr>What to do?</vt:lpstr>
      <vt:lpstr>Reducing the Spread of Nuclear Weapons</vt:lpstr>
      <vt:lpstr>Verification of Treaty Obligations</vt:lpstr>
      <vt:lpstr>Uranium Enrichment</vt:lpstr>
      <vt:lpstr>Problems?</vt:lpstr>
      <vt:lpstr>The Questions</vt:lpstr>
      <vt:lpstr>Why does  a nation decide it wants  nuclear weapons?</vt:lpstr>
      <vt:lpstr>What to do with non-signatory nations or violators?</vt:lpstr>
      <vt:lpstr>Does it really matter when a nation goes nuclear?</vt:lpstr>
      <vt:lpstr>Iran and its Neighbors</vt:lpstr>
      <vt:lpstr>The Neighborhood?</vt:lpstr>
      <vt:lpstr>Iranian Strategy</vt:lpstr>
      <vt:lpstr>Modern Iran  and the Outside World</vt:lpstr>
      <vt:lpstr>November 4, 1979</vt:lpstr>
      <vt:lpstr>Beirut 1983: Hezbollah</vt:lpstr>
      <vt:lpstr>The Program and Response</vt:lpstr>
      <vt:lpstr>Sanctions and Negotiations</vt:lpstr>
      <vt:lpstr>P5 +1 Negotiations</vt:lpstr>
      <vt:lpstr>More Pressure: 2010</vt:lpstr>
      <vt:lpstr>Deal: JCPOA Joint Comprehensive Plan of Action</vt:lpstr>
      <vt:lpstr>JCPOA Details</vt:lpstr>
      <vt:lpstr>But…</vt:lpstr>
      <vt:lpstr>Iranian Response</vt:lpstr>
      <vt:lpstr>Back to JCPOA?</vt:lpstr>
      <vt:lpstr>Two Choices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Iran and the JCPOA</dc:title>
  <dc:creator>William Newmann</dc:creator>
  <cp:lastModifiedBy>William Newmann</cp:lastModifiedBy>
  <cp:revision>10</cp:revision>
  <dcterms:created xsi:type="dcterms:W3CDTF">2023-11-15T16:53:06Z</dcterms:created>
  <dcterms:modified xsi:type="dcterms:W3CDTF">2023-11-27T17:46:11Z</dcterms:modified>
</cp:coreProperties>
</file>