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1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1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3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2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464E-D08B-4F8F-8970-D86772BF50B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055E-4C50-4BD9-858F-FB1661C1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2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228600"/>
            <a:ext cx="7886700" cy="1219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Civilization Timeline </a:t>
            </a:r>
            <a:br>
              <a:rPr lang="en-US" b="1" dirty="0" smtClean="0"/>
            </a:br>
            <a:r>
              <a:rPr lang="en-US" sz="2100" b="1" dirty="0"/>
              <a:t>(all dates estimations)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399" y="1600200"/>
            <a:ext cx="9979891" cy="47513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b="1" dirty="0">
                <a:latin typeface="Arial Black" panose="020B0A04020102020204" pitchFamily="34" charset="0"/>
              </a:rPr>
              <a:t>Hunting-Gathering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1800" b="1" dirty="0">
                <a:latin typeface="Arial Black" panose="020B0A04020102020204" pitchFamily="34" charset="0"/>
              </a:rPr>
              <a:t>195,000 – 10,000 BC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 		</a:t>
            </a:r>
            <a:r>
              <a:rPr lang="en-US" sz="2000" b="1" dirty="0">
                <a:latin typeface="Arial Black" panose="020B0A04020102020204" pitchFamily="34" charset="0"/>
              </a:rPr>
              <a:t>Agricultural	</a:t>
            </a:r>
            <a:r>
              <a:rPr lang="en-US" sz="1400" b="1" dirty="0">
                <a:latin typeface="Arial Black" panose="020B0A04020102020204" pitchFamily="34" charset="0"/>
              </a:rPr>
              <a:t>       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 </a:t>
            </a:r>
            <a:r>
              <a:rPr lang="en-US" sz="2000" b="1" dirty="0">
                <a:latin typeface="Arial Black" panose="020B0A04020102020204" pitchFamily="34" charset="0"/>
              </a:rPr>
              <a:t>Revolution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~</a:t>
            </a:r>
            <a:r>
              <a:rPr lang="en-US" sz="2000" b="1" dirty="0">
                <a:latin typeface="Arial Black" panose="020B0A04020102020204" pitchFamily="34" charset="0"/>
              </a:rPr>
              <a:t>10,000 BC </a:t>
            </a:r>
            <a:r>
              <a:rPr lang="en-US" sz="1400" b="1" dirty="0">
                <a:latin typeface="Arial Black" panose="020B0A04020102020204" pitchFamily="34" charset="0"/>
              </a:rPr>
              <a:t>		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	</a:t>
            </a:r>
            <a:r>
              <a:rPr lang="en-US" sz="2000" b="1" dirty="0">
                <a:latin typeface="Arial Black" panose="020B0A04020102020204" pitchFamily="34" charset="0"/>
              </a:rPr>
              <a:t>Industrial </a:t>
            </a:r>
            <a:r>
              <a:rPr lang="en-US" sz="1400" b="1" dirty="0">
                <a:latin typeface="Arial Black" panose="020B0A04020102020204" pitchFamily="34" charset="0"/>
              </a:rPr>
              <a:t>	       </a:t>
            </a: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	</a:t>
            </a:r>
            <a:r>
              <a:rPr lang="en-US" sz="2000" b="1" dirty="0">
                <a:latin typeface="Arial Black" panose="020B0A04020102020204" pitchFamily="34" charset="0"/>
              </a:rPr>
              <a:t>Revolution</a:t>
            </a:r>
            <a:r>
              <a:rPr lang="en-US" sz="1400" b="1" dirty="0">
                <a:latin typeface="Arial Black" panose="020B0A04020102020204" pitchFamily="34" charset="0"/>
              </a:rPr>
              <a:t> 		</a:t>
            </a: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 			~</a:t>
            </a:r>
            <a:r>
              <a:rPr lang="en-US" sz="2000" b="1" dirty="0">
                <a:latin typeface="Arial Black" panose="020B0A04020102020204" pitchFamily="34" charset="0"/>
              </a:rPr>
              <a:t>1750/60</a:t>
            </a:r>
            <a:r>
              <a:rPr lang="en-US" sz="1400" b="1" dirty="0">
                <a:latin typeface="Arial Black" panose="020B0A04020102020204" pitchFamily="34" charset="0"/>
              </a:rPr>
              <a:t>										</a:t>
            </a:r>
            <a:r>
              <a:rPr lang="en-US" sz="1400" b="1" dirty="0" smtClean="0">
                <a:latin typeface="Arial Black" panose="020B0A04020102020204" pitchFamily="34" charset="0"/>
              </a:rPr>
              <a:t>	</a:t>
            </a:r>
            <a:r>
              <a:rPr lang="en-US" sz="2000" b="1" dirty="0" smtClean="0">
                <a:latin typeface="Arial Black" panose="020B0A04020102020204" pitchFamily="34" charset="0"/>
              </a:rPr>
              <a:t>Computer </a:t>
            </a:r>
            <a:r>
              <a:rPr lang="en-US" sz="2000" b="1" dirty="0">
                <a:latin typeface="Arial Black" panose="020B0A04020102020204" pitchFamily="34" charset="0"/>
              </a:rPr>
              <a:t>								</a:t>
            </a:r>
            <a:r>
              <a:rPr lang="en-US" sz="2000" b="1" dirty="0" smtClean="0">
                <a:latin typeface="Arial Black" panose="020B0A04020102020204" pitchFamily="34" charset="0"/>
              </a:rPr>
              <a:t>	Revolution</a:t>
            </a: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  <a:defRPr/>
            </a:pPr>
            <a:r>
              <a:rPr lang="en-US" sz="1400" b="1" dirty="0">
                <a:latin typeface="Arial Black" panose="020B0A04020102020204" pitchFamily="34" charset="0"/>
              </a:rPr>
              <a:t>				       	       		 </a:t>
            </a:r>
            <a:r>
              <a:rPr lang="en-US" sz="1400" b="1" dirty="0" smtClean="0">
                <a:latin typeface="Arial Black" panose="020B0A04020102020204" pitchFamily="34" charset="0"/>
              </a:rPr>
              <a:t>       1930-40s</a:t>
            </a:r>
            <a:r>
              <a:rPr lang="en-US" sz="1400" b="1" dirty="0">
                <a:latin typeface="Arial Black" panose="020B0A04020102020204" pitchFamily="34" charset="0"/>
              </a:rPr>
              <a:t>, 1980s, 1995</a:t>
            </a:r>
          </a:p>
          <a:p>
            <a:pPr marL="0" indent="0">
              <a:buNone/>
              <a:defRPr/>
            </a:pPr>
            <a:r>
              <a:rPr lang="en-US" sz="1500" b="1" i="1" dirty="0">
                <a:solidFill>
                  <a:srgbClr val="00B050"/>
                </a:solidFill>
              </a:rPr>
              <a:t>																	</a:t>
            </a:r>
            <a:r>
              <a:rPr lang="en-US" sz="1500" b="1" i="1" dirty="0" smtClean="0">
                <a:solidFill>
                  <a:srgbClr val="00B050"/>
                </a:solidFill>
              </a:rPr>
              <a:t>	            </a:t>
            </a:r>
            <a:r>
              <a:rPr lang="en-US" sz="18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You </a:t>
            </a:r>
            <a:r>
              <a:rPr lang="en-US" sz="18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are here</a:t>
            </a:r>
            <a:endParaRPr lang="en-US" sz="4000" b="1" i="1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cxnSp>
        <p:nvCxnSpPr>
          <p:cNvPr id="5124" name="Straight Arrow Connector 2"/>
          <p:cNvCxnSpPr>
            <a:cxnSpLocks noChangeShapeType="1"/>
          </p:cNvCxnSpPr>
          <p:nvPr/>
        </p:nvCxnSpPr>
        <p:spPr bwMode="auto">
          <a:xfrm>
            <a:off x="1524000" y="6351588"/>
            <a:ext cx="891540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Straight Connector 9"/>
          <p:cNvCxnSpPr>
            <a:cxnSpLocks noChangeShapeType="1"/>
          </p:cNvCxnSpPr>
          <p:nvPr/>
        </p:nvCxnSpPr>
        <p:spPr bwMode="auto">
          <a:xfrm>
            <a:off x="5181600" y="3505200"/>
            <a:ext cx="0" cy="28463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Straight Connector 13"/>
          <p:cNvCxnSpPr>
            <a:cxnSpLocks noChangeShapeType="1"/>
          </p:cNvCxnSpPr>
          <p:nvPr/>
        </p:nvCxnSpPr>
        <p:spPr bwMode="auto">
          <a:xfrm>
            <a:off x="6781800" y="4572000"/>
            <a:ext cx="0" cy="1779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Straight Connector 17"/>
          <p:cNvCxnSpPr>
            <a:cxnSpLocks noChangeShapeType="1"/>
          </p:cNvCxnSpPr>
          <p:nvPr/>
        </p:nvCxnSpPr>
        <p:spPr bwMode="auto">
          <a:xfrm>
            <a:off x="8534400" y="5410200"/>
            <a:ext cx="0" cy="9413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Straight Arrow Connector 19"/>
          <p:cNvCxnSpPr>
            <a:cxnSpLocks noChangeShapeType="1"/>
          </p:cNvCxnSpPr>
          <p:nvPr/>
        </p:nvCxnSpPr>
        <p:spPr bwMode="auto">
          <a:xfrm flipH="1">
            <a:off x="9296400" y="5943600"/>
            <a:ext cx="228600" cy="407988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Straight Connector 2"/>
          <p:cNvCxnSpPr>
            <a:cxnSpLocks noChangeShapeType="1"/>
          </p:cNvCxnSpPr>
          <p:nvPr/>
        </p:nvCxnSpPr>
        <p:spPr bwMode="auto">
          <a:xfrm>
            <a:off x="2895600" y="2362200"/>
            <a:ext cx="0" cy="39893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8764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141" y="274638"/>
            <a:ext cx="11541513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Computer </a:t>
            </a:r>
            <a:r>
              <a:rPr lang="en-US" sz="3600" b="1" dirty="0" smtClean="0"/>
              <a:t>Revolution   (1930s-40s</a:t>
            </a:r>
            <a:r>
              <a:rPr lang="en-US" sz="3600" b="1" dirty="0"/>
              <a:t>, 1970s, 1990s)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620" y="1204332"/>
            <a:ext cx="9803780" cy="527266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b="1" dirty="0"/>
              <a:t>Computers and Globalization</a:t>
            </a:r>
          </a:p>
          <a:p>
            <a:pPr eaLnBrk="1" hangingPunct="1">
              <a:defRPr/>
            </a:pPr>
            <a:r>
              <a:rPr lang="en-US" altLang="en-US" b="1" dirty="0"/>
              <a:t>Computing Power</a:t>
            </a:r>
          </a:p>
          <a:p>
            <a:pPr eaLnBrk="1" hangingPunct="1">
              <a:defRPr/>
            </a:pPr>
            <a:r>
              <a:rPr lang="en-US" altLang="en-US" b="1" dirty="0"/>
              <a:t>Ease of travel</a:t>
            </a:r>
          </a:p>
          <a:p>
            <a:pPr eaLnBrk="1" hangingPunct="1">
              <a:defRPr/>
            </a:pPr>
            <a:r>
              <a:rPr lang="en-US" altLang="en-US" b="1" dirty="0"/>
              <a:t>Ease of global finance</a:t>
            </a:r>
          </a:p>
          <a:p>
            <a:pPr eaLnBrk="1" hangingPunct="1">
              <a:defRPr/>
            </a:pPr>
            <a:r>
              <a:rPr lang="en-US" altLang="en-US" b="1" dirty="0"/>
              <a:t>Communications </a:t>
            </a:r>
          </a:p>
          <a:p>
            <a:pPr lvl="1" eaLnBrk="1" hangingPunct="1">
              <a:defRPr/>
            </a:pPr>
            <a:r>
              <a:rPr lang="en-US" altLang="en-US" sz="2800" b="1" dirty="0"/>
              <a:t>Ability to communicate instantly</a:t>
            </a:r>
          </a:p>
          <a:p>
            <a:pPr lvl="1" eaLnBrk="1" hangingPunct="1">
              <a:defRPr/>
            </a:pPr>
            <a:r>
              <a:rPr lang="en-US" altLang="en-US" sz="2800" b="1" dirty="0"/>
              <a:t>Ability to communicate globally</a:t>
            </a:r>
          </a:p>
          <a:p>
            <a:pPr eaLnBrk="1" hangingPunct="1">
              <a:defRPr/>
            </a:pPr>
            <a:r>
              <a:rPr lang="en-US" altLang="en-US" b="1" dirty="0"/>
              <a:t>Information 		      </a:t>
            </a:r>
          </a:p>
          <a:p>
            <a:pPr lvl="1" eaLnBrk="1" hangingPunct="1">
              <a:defRPr/>
            </a:pPr>
            <a:r>
              <a:rPr lang="en-US" altLang="en-US" sz="2800" b="1" dirty="0"/>
              <a:t>Ability to share large amounts of </a:t>
            </a:r>
          </a:p>
          <a:p>
            <a:pPr marL="457200" lvl="1" indent="0">
              <a:buNone/>
              <a:defRPr/>
            </a:pPr>
            <a:r>
              <a:rPr lang="en-US" altLang="en-US" sz="2800" b="1" dirty="0"/>
              <a:t>information with anyone, anywhere		</a:t>
            </a:r>
          </a:p>
          <a:p>
            <a:pPr lvl="1" eaLnBrk="1" hangingPunct="1">
              <a:defRPr/>
            </a:pPr>
            <a:r>
              <a:rPr lang="en-US" altLang="en-US" sz="2800" b="1" dirty="0"/>
              <a:t>Global spread of technology</a:t>
            </a:r>
          </a:p>
        </p:txBody>
      </p:sp>
    </p:spTree>
    <p:extLst>
      <p:ext uri="{BB962C8B-B14F-4D97-AF65-F5344CB8AC3E}">
        <p14:creationId xmlns:p14="http://schemas.microsoft.com/office/powerpoint/2010/main" val="91524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latin typeface="Arial Black" panose="020B0A04020102020204" pitchFamily="34" charset="0"/>
              </a:rPr>
              <a:t>Early Conclusions of the New 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22" y="1600200"/>
            <a:ext cx="9552878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effectLst/>
              </a:rPr>
              <a:t>Empowers individuals and organizations</a:t>
            </a:r>
          </a:p>
          <a:p>
            <a:pPr eaLnBrk="1" hangingPunct="1">
              <a:defRPr/>
            </a:pPr>
            <a:r>
              <a:rPr lang="en-US" altLang="en-US" sz="4000" b="1" dirty="0" smtClean="0">
                <a:effectLst/>
              </a:rPr>
              <a:t>Nation-states have lost their monopoly on:</a:t>
            </a:r>
          </a:p>
          <a:p>
            <a:pPr lvl="1" eaLnBrk="1" hangingPunct="1">
              <a:defRPr/>
            </a:pPr>
            <a:r>
              <a:rPr lang="en-US" altLang="en-US" sz="3600" b="1" dirty="0" smtClean="0">
                <a:effectLst/>
              </a:rPr>
              <a:t>Violence</a:t>
            </a:r>
          </a:p>
          <a:p>
            <a:pPr lvl="1" eaLnBrk="1" hangingPunct="1">
              <a:defRPr/>
            </a:pPr>
            <a:r>
              <a:rPr lang="en-US" altLang="en-US" sz="3600" b="1" dirty="0" smtClean="0">
                <a:effectLst/>
              </a:rPr>
              <a:t>Ideas</a:t>
            </a:r>
          </a:p>
          <a:p>
            <a:pPr lvl="1" eaLnBrk="1" hangingPunct="1">
              <a:defRPr/>
            </a:pPr>
            <a:r>
              <a:rPr lang="en-US" altLang="en-US" sz="3600" b="1" dirty="0" smtClean="0">
                <a:effectLst/>
              </a:rPr>
              <a:t>Communications</a:t>
            </a:r>
          </a:p>
          <a:p>
            <a:pPr lvl="1" eaLnBrk="1" hangingPunct="1">
              <a:defRPr/>
            </a:pPr>
            <a:r>
              <a:rPr lang="en-US" altLang="en-US" sz="3600" b="1" dirty="0" smtClean="0">
                <a:effectLst/>
              </a:rPr>
              <a:t>Wealth</a:t>
            </a:r>
            <a:endParaRPr lang="en-US" altLang="en-US" sz="3600" b="1" dirty="0">
              <a:effectLst/>
            </a:endParaRPr>
          </a:p>
          <a:p>
            <a:pPr marL="457200" lvl="1" indent="0">
              <a:buNone/>
              <a:defRPr/>
            </a:pPr>
            <a:endParaRPr lang="en-US" altLang="en-US" b="1" dirty="0" smtClean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9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83" y="365125"/>
            <a:ext cx="11052717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Actors in the International System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83" y="1690688"/>
            <a:ext cx="11052717" cy="5055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Nation-states</a:t>
            </a:r>
          </a:p>
          <a:p>
            <a:pPr lvl="1"/>
            <a:r>
              <a:rPr lang="en-US" sz="3600" b="1" dirty="0" smtClean="0"/>
              <a:t>War and peace</a:t>
            </a:r>
          </a:p>
          <a:p>
            <a:r>
              <a:rPr lang="en-US" sz="4000" b="1" dirty="0" smtClean="0"/>
              <a:t>Intergovernmental Organizations</a:t>
            </a:r>
          </a:p>
          <a:p>
            <a:pPr lvl="1"/>
            <a:r>
              <a:rPr lang="en-US" sz="3600" b="1" dirty="0" smtClean="0"/>
              <a:t>Their purpose and how they deal with conflict</a:t>
            </a:r>
          </a:p>
          <a:p>
            <a:r>
              <a:rPr lang="en-US" sz="4000" b="1" dirty="0" smtClean="0"/>
              <a:t>Non-Governmental Organizations</a:t>
            </a:r>
          </a:p>
          <a:p>
            <a:pPr lvl="1"/>
            <a:r>
              <a:rPr lang="en-US" sz="3600" b="1" dirty="0" smtClean="0"/>
              <a:t>Non-state actors</a:t>
            </a:r>
          </a:p>
          <a:p>
            <a:pPr lvl="1"/>
            <a:r>
              <a:rPr lang="en-US" sz="3600" b="1" dirty="0" smtClean="0"/>
              <a:t>The Good</a:t>
            </a:r>
          </a:p>
          <a:p>
            <a:pPr lvl="1"/>
            <a:r>
              <a:rPr lang="en-US" sz="3600" b="1" dirty="0" smtClean="0"/>
              <a:t>The Bad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5631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Mongolian Baiti</vt:lpstr>
      <vt:lpstr>Office Theme</vt:lpstr>
      <vt:lpstr>Civilization Timeline  (all dates estimations)</vt:lpstr>
      <vt:lpstr>Computer Revolution   (1930s-40s, 1970s, 1990s)</vt:lpstr>
      <vt:lpstr>Early Conclusions of the New Era?</vt:lpstr>
      <vt:lpstr>Actors in the International System</vt:lpstr>
    </vt:vector>
  </TitlesOfParts>
  <Company>Virginia Commonwealth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Civilization Timeline  (all dates estimations)</dc:title>
  <dc:creator>William W Newmann</dc:creator>
  <cp:lastModifiedBy>William W Newmann</cp:lastModifiedBy>
  <cp:revision>2</cp:revision>
  <dcterms:created xsi:type="dcterms:W3CDTF">2018-02-22T13:54:53Z</dcterms:created>
  <dcterms:modified xsi:type="dcterms:W3CDTF">2018-02-22T14:00:10Z</dcterms:modified>
</cp:coreProperties>
</file>