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6" r:id="rId3"/>
    <p:sldId id="262" r:id="rId4"/>
    <p:sldId id="258" r:id="rId5"/>
    <p:sldId id="261" r:id="rId6"/>
    <p:sldId id="260" r:id="rId7"/>
    <p:sldId id="263" r:id="rId8"/>
    <p:sldId id="264" r:id="rId9"/>
    <p:sldId id="259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96" d="100"/>
          <a:sy n="96" d="100"/>
        </p:scale>
        <p:origin x="108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F12AA2-7EEC-4E09-9D5C-025562828798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DAC030-69C6-4373-8B7E-B7D8BB186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102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FED2BF9-15AE-4343-AD84-88566C4783EA}" type="slidenum">
              <a:rPr lang="en-US" altLang="en-US" smtClean="0">
                <a:latin typeface="Calibri" panose="020F0502020204030204" pitchFamily="34" charset="0"/>
              </a:rPr>
              <a:pPr/>
              <a:t>11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866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FED2BF9-15AE-4343-AD84-88566C4783EA}" type="slidenum">
              <a:rPr lang="en-US" altLang="en-US" smtClean="0">
                <a:latin typeface="Calibri" panose="020F0502020204030204" pitchFamily="34" charset="0"/>
              </a:rPr>
              <a:pPr/>
              <a:t>12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378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F5E7-8CA1-4B79-8A78-E80532635407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1732B-0453-40B5-8D71-95F55A6CA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037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F5E7-8CA1-4B79-8A78-E80532635407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1732B-0453-40B5-8D71-95F55A6CA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66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F5E7-8CA1-4B79-8A78-E80532635407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1732B-0453-40B5-8D71-95F55A6CA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176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F5E7-8CA1-4B79-8A78-E80532635407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1732B-0453-40B5-8D71-95F55A6CA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005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F5E7-8CA1-4B79-8A78-E80532635407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1732B-0453-40B5-8D71-95F55A6CA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755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F5E7-8CA1-4B79-8A78-E80532635407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1732B-0453-40B5-8D71-95F55A6CA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27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F5E7-8CA1-4B79-8A78-E80532635407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1732B-0453-40B5-8D71-95F55A6CA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048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F5E7-8CA1-4B79-8A78-E80532635407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1732B-0453-40B5-8D71-95F55A6CA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563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F5E7-8CA1-4B79-8A78-E80532635407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1732B-0453-40B5-8D71-95F55A6CA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6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F5E7-8CA1-4B79-8A78-E80532635407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1732B-0453-40B5-8D71-95F55A6CA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660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F5E7-8CA1-4B79-8A78-E80532635407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1732B-0453-40B5-8D71-95F55A6CA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359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CF5E7-8CA1-4B79-8A78-E80532635407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1732B-0453-40B5-8D71-95F55A6CA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255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2019 Indian Elections</a:t>
            </a:r>
            <a:endParaRPr lang="en-US" dirty="0">
              <a:latin typeface="Arial Black" panose="020B0A040201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7157163"/>
              </p:ext>
            </p:extLst>
          </p:nvPr>
        </p:nvGraphicFramePr>
        <p:xfrm>
          <a:off x="1123121" y="1560442"/>
          <a:ext cx="9452114" cy="44427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26057">
                  <a:extLst>
                    <a:ext uri="{9D8B030D-6E8A-4147-A177-3AD203B41FA5}">
                      <a16:colId xmlns:a16="http://schemas.microsoft.com/office/drawing/2014/main" val="1051428675"/>
                    </a:ext>
                  </a:extLst>
                </a:gridCol>
                <a:gridCol w="4726057">
                  <a:extLst>
                    <a:ext uri="{9D8B030D-6E8A-4147-A177-3AD203B41FA5}">
                      <a16:colId xmlns:a16="http://schemas.microsoft.com/office/drawing/2014/main" val="3238647264"/>
                    </a:ext>
                  </a:extLst>
                </a:gridCol>
              </a:tblGrid>
              <a:tr h="5553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Phases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Polling dates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2857422017"/>
                  </a:ext>
                </a:extLst>
              </a:tr>
              <a:tr h="5553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I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April 11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129904913"/>
                  </a:ext>
                </a:extLst>
              </a:tr>
              <a:tr h="5553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II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April 18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519181261"/>
                  </a:ext>
                </a:extLst>
              </a:tr>
              <a:tr h="5553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III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April 23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678112257"/>
                  </a:ext>
                </a:extLst>
              </a:tr>
              <a:tr h="5553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IV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April 29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894250171"/>
                  </a:ext>
                </a:extLst>
              </a:tr>
              <a:tr h="5553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V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May 6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2897952225"/>
                  </a:ext>
                </a:extLst>
              </a:tr>
              <a:tr h="5553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VI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May 12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849059159"/>
                  </a:ext>
                </a:extLst>
              </a:tr>
              <a:tr h="5553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VII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May 19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6331099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9841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The Candidates for PM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" y="1825625"/>
            <a:ext cx="1118616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 Black" panose="020B0A04020102020204" pitchFamily="34" charset="0"/>
              </a:rPr>
              <a:t>Current PM Narendra Modi		Rahul Gandhi, INC</a:t>
            </a:r>
          </a:p>
          <a:p>
            <a:pPr marL="0" indent="0">
              <a:buNone/>
            </a:pPr>
            <a:r>
              <a:rPr lang="en-US" dirty="0" smtClean="0">
                <a:latin typeface="Arial Black" panose="020B0A04020102020204" pitchFamily="34" charset="0"/>
              </a:rPr>
              <a:t>BJP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30" y="2912428"/>
            <a:ext cx="4758690" cy="32645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680" y="2912427"/>
            <a:ext cx="4480560" cy="326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567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2635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b="1" smtClean="0">
                <a:solidFill>
                  <a:schemeClr val="accent6">
                    <a:lumMod val="50000"/>
                  </a:schemeClr>
                </a:solidFill>
              </a:rPr>
              <a:t>Congress Dominates until late 1980s</a:t>
            </a:r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4150" name="Group 5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031759"/>
              </p:ext>
            </p:extLst>
          </p:nvPr>
        </p:nvGraphicFramePr>
        <p:xfrm>
          <a:off x="838200" y="1600200"/>
          <a:ext cx="10058400" cy="4892043"/>
        </p:xfrm>
        <a:graphic>
          <a:graphicData uri="http://schemas.openxmlformats.org/drawingml/2006/table">
            <a:tbl>
              <a:tblPr/>
              <a:tblGrid>
                <a:gridCol w="335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74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B375"/>
                          </a:solidFill>
                          <a:effectLst/>
                          <a:latin typeface="Calibri" panose="020F0502020204030204" pitchFamily="34" charset="0"/>
                        </a:rPr>
                        <a:t>Election Year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B375"/>
                          </a:solidFill>
                          <a:effectLst/>
                          <a:latin typeface="Calibri" panose="020F0502020204030204" pitchFamily="34" charset="0"/>
                        </a:rPr>
                        <a:t>Seats for Congress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B375"/>
                          </a:solidFill>
                          <a:effectLst/>
                          <a:latin typeface="Calibri" panose="020F0502020204030204" pitchFamily="34" charset="0"/>
                        </a:rPr>
                        <a:t>Seats for Second Largest Party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3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080A"/>
                          </a:solidFill>
                          <a:effectLst/>
                          <a:latin typeface="Calibri" panose="020F0502020204030204" pitchFamily="34" charset="0"/>
                        </a:rPr>
                        <a:t>1952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DD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080A"/>
                          </a:solidFill>
                          <a:effectLst/>
                          <a:latin typeface="Calibri" panose="020F0502020204030204" pitchFamily="34" charset="0"/>
                        </a:rPr>
                        <a:t>364**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DD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080A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D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3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080A"/>
                          </a:solidFill>
                          <a:effectLst/>
                          <a:latin typeface="Calibri" panose="020F0502020204030204" pitchFamily="34" charset="0"/>
                        </a:rPr>
                        <a:t>1957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8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080A"/>
                          </a:solidFill>
                          <a:effectLst/>
                          <a:latin typeface="Calibri" panose="020F0502020204030204" pitchFamily="34" charset="0"/>
                        </a:rPr>
                        <a:t>371**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8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080A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3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080A"/>
                          </a:solidFill>
                          <a:effectLst/>
                          <a:latin typeface="Calibri" panose="020F0502020204030204" pitchFamily="34" charset="0"/>
                        </a:rPr>
                        <a:t>1962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DD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080A"/>
                          </a:solidFill>
                          <a:effectLst/>
                          <a:latin typeface="Calibri" panose="020F0502020204030204" pitchFamily="34" charset="0"/>
                        </a:rPr>
                        <a:t>361**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DD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080A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D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3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080A"/>
                          </a:solidFill>
                          <a:effectLst/>
                          <a:latin typeface="Calibri" panose="020F0502020204030204" pitchFamily="34" charset="0"/>
                        </a:rPr>
                        <a:t>1967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8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080A"/>
                          </a:solidFill>
                          <a:effectLst/>
                          <a:latin typeface="Calibri" panose="020F0502020204030204" pitchFamily="34" charset="0"/>
                        </a:rPr>
                        <a:t>283**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8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080A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3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080A"/>
                          </a:solidFill>
                          <a:effectLst/>
                          <a:latin typeface="Calibri" panose="020F0502020204030204" pitchFamily="34" charset="0"/>
                        </a:rPr>
                        <a:t>1971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DD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080A"/>
                          </a:solidFill>
                          <a:effectLst/>
                          <a:latin typeface="Calibri" panose="020F0502020204030204" pitchFamily="34" charset="0"/>
                        </a:rPr>
                        <a:t>352**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DD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080A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D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3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080A"/>
                          </a:solidFill>
                          <a:effectLst/>
                          <a:latin typeface="Calibri" panose="020F0502020204030204" pitchFamily="34" charset="0"/>
                        </a:rPr>
                        <a:t>1977 (lost power)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8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080A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8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080A"/>
                          </a:solidFill>
                          <a:effectLst/>
                          <a:latin typeface="Calibri" panose="020F0502020204030204" pitchFamily="34" charset="0"/>
                        </a:rPr>
                        <a:t>298 (Janata Party alliance)**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3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080A"/>
                          </a:solidFill>
                          <a:effectLst/>
                          <a:latin typeface="Calibri" panose="020F0502020204030204" pitchFamily="34" charset="0"/>
                        </a:rPr>
                        <a:t>1980 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DD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080A"/>
                          </a:solidFill>
                          <a:effectLst/>
                          <a:latin typeface="Calibri" panose="020F0502020204030204" pitchFamily="34" charset="0"/>
                        </a:rPr>
                        <a:t>353**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DD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080A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D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3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080A"/>
                          </a:solidFill>
                          <a:effectLst/>
                          <a:latin typeface="Calibri" panose="020F0502020204030204" pitchFamily="34" charset="0"/>
                        </a:rPr>
                        <a:t>1984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8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080A"/>
                          </a:solidFill>
                          <a:effectLst/>
                          <a:latin typeface="Calibri" panose="020F0502020204030204" pitchFamily="34" charset="0"/>
                        </a:rPr>
                        <a:t>415**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8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080A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3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080A"/>
                          </a:solidFill>
                          <a:effectLst/>
                          <a:latin typeface="Calibri" panose="020F0502020204030204" pitchFamily="34" charset="0"/>
                        </a:rPr>
                        <a:t>1989 (lost power)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DD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6080A"/>
                          </a:solidFill>
                          <a:effectLst/>
                          <a:latin typeface="Calibri" panose="020F0502020204030204" pitchFamily="34" charset="0"/>
                        </a:rPr>
                        <a:t>197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DD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080A"/>
                          </a:solidFill>
                          <a:effectLst/>
                          <a:latin typeface="Calibri" panose="020F0502020204030204" pitchFamily="34" charset="0"/>
                        </a:rPr>
                        <a:t>143 (Coalition)**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D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77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080A"/>
                          </a:solidFill>
                          <a:effectLst/>
                          <a:latin typeface="Calibri" panose="020F0502020204030204" pitchFamily="34" charset="0"/>
                        </a:rPr>
                        <a:t>1991 (formed coalition)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8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080A"/>
                          </a:solidFill>
                          <a:effectLst/>
                          <a:latin typeface="Calibri" panose="020F0502020204030204" pitchFamily="34" charset="0"/>
                        </a:rPr>
                        <a:t>226**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8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080A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5614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5515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Competition</a:t>
            </a:r>
          </a:p>
        </p:txBody>
      </p:sp>
      <p:graphicFrame>
        <p:nvGraphicFramePr>
          <p:cNvPr id="4150" name="Group 5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5643022"/>
              </p:ext>
            </p:extLst>
          </p:nvPr>
        </p:nvGraphicFramePr>
        <p:xfrm>
          <a:off x="1813560" y="1432559"/>
          <a:ext cx="8945880" cy="4815839"/>
        </p:xfrm>
        <a:graphic>
          <a:graphicData uri="http://schemas.openxmlformats.org/drawingml/2006/table">
            <a:tbl>
              <a:tblPr/>
              <a:tblGrid>
                <a:gridCol w="30316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2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81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744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B375"/>
                          </a:solidFill>
                          <a:effectLst/>
                          <a:latin typeface="Calibri" panose="020F0502020204030204" pitchFamily="34" charset="0"/>
                        </a:rPr>
                        <a:t>Election Year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B375"/>
                          </a:solidFill>
                          <a:effectLst/>
                          <a:latin typeface="Calibri" panose="020F0502020204030204" pitchFamily="34" charset="0"/>
                        </a:rPr>
                        <a:t>Seats for Congress (INC)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B375"/>
                          </a:solidFill>
                          <a:effectLst/>
                          <a:latin typeface="Calibri" panose="020F0502020204030204" pitchFamily="34" charset="0"/>
                        </a:rPr>
                        <a:t>Seats for BJP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35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080A"/>
                          </a:solidFill>
                          <a:effectLst/>
                          <a:latin typeface="Calibri" panose="020F0502020204030204" pitchFamily="34" charset="0"/>
                        </a:rPr>
                        <a:t>1996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DD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080A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DD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080A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D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35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080A"/>
                          </a:solidFill>
                          <a:effectLst/>
                          <a:latin typeface="Calibri" panose="020F0502020204030204" pitchFamily="34" charset="0"/>
                        </a:rPr>
                        <a:t>1998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8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080A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8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080A"/>
                          </a:solidFill>
                          <a:effectLst/>
                          <a:latin typeface="Calibri" panose="020F0502020204030204" pitchFamily="34" charset="0"/>
                        </a:rPr>
                        <a:t>176**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35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080A"/>
                          </a:solidFill>
                          <a:effectLst/>
                          <a:latin typeface="Calibri" panose="020F0502020204030204" pitchFamily="34" charset="0"/>
                        </a:rPr>
                        <a:t>1999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DD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080A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DD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080A"/>
                          </a:solidFill>
                          <a:effectLst/>
                          <a:latin typeface="Calibri" panose="020F0502020204030204" pitchFamily="34" charset="0"/>
                        </a:rPr>
                        <a:t>182**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D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35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080A"/>
                          </a:solidFill>
                          <a:effectLst/>
                          <a:latin typeface="Calibri" panose="020F0502020204030204" pitchFamily="34" charset="0"/>
                        </a:rPr>
                        <a:t>2004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8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080A"/>
                          </a:solidFill>
                          <a:effectLst/>
                          <a:latin typeface="Calibri" panose="020F0502020204030204" pitchFamily="34" charset="0"/>
                        </a:rPr>
                        <a:t>145**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8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080A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35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080A"/>
                          </a:solidFill>
                          <a:effectLst/>
                          <a:latin typeface="Calibri" panose="020F0502020204030204" pitchFamily="34" charset="0"/>
                        </a:rPr>
                        <a:t>2009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DD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080A"/>
                          </a:solidFill>
                          <a:effectLst/>
                          <a:latin typeface="Calibri" panose="020F0502020204030204" pitchFamily="34" charset="0"/>
                        </a:rPr>
                        <a:t>206**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DD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080A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CD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35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080A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8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080A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8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080A"/>
                          </a:solidFill>
                          <a:effectLst/>
                          <a:latin typeface="Calibri" panose="020F0502020204030204" pitchFamily="34" charset="0"/>
                        </a:rPr>
                        <a:t>276**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8322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867" y="1182757"/>
            <a:ext cx="9419573" cy="51484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336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By State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8494"/>
            <a:ext cx="10515600" cy="514846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460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071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States and Union Territories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9820" y="1173480"/>
            <a:ext cx="7452360" cy="528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816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The Map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1148" y="365124"/>
            <a:ext cx="6390861" cy="605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490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2010 Census State Population </a:t>
            </a:r>
            <a:r>
              <a:rPr lang="en-US" sz="3200" dirty="0" smtClean="0">
                <a:latin typeface="Arial Black" panose="020B0A04020102020204" pitchFamily="34" charset="0"/>
              </a:rPr>
              <a:t>(estimates)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0388735"/>
              </p:ext>
            </p:extLst>
          </p:nvPr>
        </p:nvGraphicFramePr>
        <p:xfrm>
          <a:off x="838200" y="1569720"/>
          <a:ext cx="10515600" cy="5076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308476978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566657866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r>
                        <a:rPr lang="en-US" dirty="0" smtClean="0"/>
                        <a:t>State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Population (millions)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2345108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r>
                        <a:rPr lang="en-US" dirty="0" smtClean="0"/>
                        <a:t>Uttar Pradesh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199.9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9464371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r>
                        <a:rPr lang="en-US" dirty="0" smtClean="0"/>
                        <a:t>Maharashtra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112.4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1360464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r>
                        <a:rPr lang="en-US" dirty="0" smtClean="0"/>
                        <a:t>Bihar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104.1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24676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r>
                        <a:rPr lang="en-US" dirty="0" smtClean="0"/>
                        <a:t>West Bengal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91.3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8717043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r>
                        <a:rPr lang="en-US" dirty="0" smtClean="0"/>
                        <a:t>Madhya Pradesh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72.6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8605078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r>
                        <a:rPr lang="en-US" dirty="0" smtClean="0"/>
                        <a:t>Tamil Nadu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72.1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513009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r>
                        <a:rPr lang="en-US" dirty="0" smtClean="0"/>
                        <a:t>Rajasthan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68.5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2014695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r>
                        <a:rPr lang="en-US" dirty="0" smtClean="0"/>
                        <a:t>Karnataka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61.1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1883037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r>
                        <a:rPr lang="en-US" dirty="0" smtClean="0"/>
                        <a:t>Gujarat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60.4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259503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r>
                        <a:rPr lang="en-US" dirty="0" smtClean="0"/>
                        <a:t>Andhra Pradesh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49.6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4338946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r>
                        <a:rPr lang="en-US" dirty="0" smtClean="0"/>
                        <a:t>Odisha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41.9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598412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r>
                        <a:rPr lang="en-US" dirty="0" smtClean="0"/>
                        <a:t>Telangana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35.0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59392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9913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7395"/>
          </a:xfrm>
        </p:spPr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Compared to Countries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1310640"/>
            <a:ext cx="7924800" cy="507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296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0275"/>
          </a:xfrm>
        </p:spPr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Indian Election 2009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1800" y="1188720"/>
            <a:ext cx="6355080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69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Indian Election 2014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9360" y="1097280"/>
            <a:ext cx="6248400" cy="515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276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December 2018: A Sign?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6547" y="1785868"/>
            <a:ext cx="8746435" cy="466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3882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209</Words>
  <Application>Microsoft Office PowerPoint</Application>
  <PresentationFormat>Widescreen</PresentationFormat>
  <Paragraphs>112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Times New Roman</vt:lpstr>
      <vt:lpstr>Office Theme</vt:lpstr>
      <vt:lpstr>2019 Indian Elections</vt:lpstr>
      <vt:lpstr>By State</vt:lpstr>
      <vt:lpstr>States and Union Territories</vt:lpstr>
      <vt:lpstr>The Map</vt:lpstr>
      <vt:lpstr>2010 Census State Population (estimates)</vt:lpstr>
      <vt:lpstr>Compared to Countries</vt:lpstr>
      <vt:lpstr>Indian Election 2009</vt:lpstr>
      <vt:lpstr>Indian Election 2014</vt:lpstr>
      <vt:lpstr>December 2018: A Sign?</vt:lpstr>
      <vt:lpstr>The Candidates for PM</vt:lpstr>
      <vt:lpstr>Congress Dominates until late 1980s</vt:lpstr>
      <vt:lpstr>Competition</vt:lpstr>
    </vt:vector>
  </TitlesOfParts>
  <Company>Virginia Commonwealth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W Newmann</dc:creator>
  <cp:lastModifiedBy>William W Newmann</cp:lastModifiedBy>
  <cp:revision>6</cp:revision>
  <dcterms:created xsi:type="dcterms:W3CDTF">2019-03-11T19:54:28Z</dcterms:created>
  <dcterms:modified xsi:type="dcterms:W3CDTF">2019-04-01T19:36:35Z</dcterms:modified>
</cp:coreProperties>
</file>