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1" r:id="rId2"/>
    <p:sldId id="288" r:id="rId3"/>
    <p:sldId id="324" r:id="rId4"/>
    <p:sldId id="271" r:id="rId5"/>
    <p:sldId id="319" r:id="rId6"/>
    <p:sldId id="312" r:id="rId7"/>
    <p:sldId id="290" r:id="rId8"/>
    <p:sldId id="291" r:id="rId9"/>
    <p:sldId id="322" r:id="rId10"/>
    <p:sldId id="313" r:id="rId11"/>
    <p:sldId id="292" r:id="rId12"/>
    <p:sldId id="293" r:id="rId13"/>
    <p:sldId id="295" r:id="rId14"/>
    <p:sldId id="296" r:id="rId15"/>
    <p:sldId id="297" r:id="rId16"/>
    <p:sldId id="320" r:id="rId17"/>
    <p:sldId id="29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2A2285-476D-4B32-8D3A-D93B6C410C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3FFEA3-847F-4675-9450-04C5045A6D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061C13-07C2-42E0-B1A7-7874BE488C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820C8-333A-42F9-836B-81819816FA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58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96DEBE-BAAA-43AF-85D8-A691FFEC66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5D8D9F-3E15-4A65-9D2C-D3F93D065B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D043B-D3A7-4937-9E2C-FE9BC3D9E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8060B-FB8A-4F8B-9114-F99E8E02DB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40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B17A34-E5E1-4CC7-9F88-959D1D72DF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6A892-0E41-45B5-9151-2730BAF8FB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BE9C87-811A-44FE-943A-3F24D487AC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F6115-957C-40DB-89E0-85AD8BD14B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393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603C4-AB62-4E1A-9341-73D2444D8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50C2A2-36E1-44C3-AA85-3364EB07E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922404-4475-426B-9BEE-FF598F82C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D3115-3F49-4ED5-8D19-68CE52F75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89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FC8A41-B396-4111-AA16-9CD47CFFC8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400FEC-B82E-4626-8DF6-82D21717DE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77F4C5-AF21-4086-BBFA-A4802FE90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FC3DB-0130-4C1F-A2C8-707B89401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04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EB6878-ADEB-46B3-8DB6-B50FF860C7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9948E-8990-4E06-9E7A-4D28A9636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C37001-C1BB-4472-A65A-D66C01EC6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A0EEA-2491-43BF-8E77-A7AAE0217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11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5086F-113A-4748-B014-BF9BD4F0F4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F03B8-F467-4FE5-BA2B-160188743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81B97-C2F8-4B48-A10D-88C23D78C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90FDE6-C8E1-40BD-B6D3-1B914EB785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20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E1ADF9-B51C-4C90-B142-B527294E5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E0AB884-2C05-4D55-A117-5B43BEA94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F5C0C01-9CC9-4B5B-9E1D-559AFFD4E5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79C72-0FE6-49AD-AF3C-ADDC3E231D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953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E9C939-13CA-4E50-B25E-E68495262B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1705A6-4BD7-43B3-82D8-761EF5A15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C7C144-2F5F-4596-9148-F5F34D78DF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29925-74F5-418C-8C0E-86B04A612D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98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15C848-58A7-4C44-88C5-4D959AF2CE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46983FB-16EE-48A8-A989-FE1CAFD0BD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F98317F-FFB2-442F-BEBC-302B68DAAB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E60879-EC49-4524-8D79-07B838B9E1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56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E0146E-3713-40DE-A53F-7715975FC1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2E531F-A8E9-49B7-8157-F4317854AA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C5D278-906B-499A-9658-9A1ECCCD96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7A1DC-D061-4201-872E-E60D30E6DC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05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B56ED-99A5-4A32-9384-09793E6AB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987B58-9822-4A6E-A469-A59EDFD1E5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B8EFF-B819-4620-9C84-A80AD5913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B3463-A88C-429A-A11E-DC51AF2E2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02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37301CB-96DB-403B-8A21-05C512BC3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9AD4653-E2D5-42FC-8B2E-DFC85DE6C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F21A6E3-728D-4C5A-8598-E6A569EFB1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DCAA291-3DC6-4E6E-8379-9CD646750A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EB33073-A318-4013-8907-CF601D8BE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A5A1DA20-3BB0-4036-B17D-B9B9A953F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697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gandhiserve.org/cwmg/cwmg.html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f/PAK1971.jp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un.org/en/peacekeeping/missions/unmogi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isitworldheritage.com/en/buddha/the-edicts-of-ashoka/92cfe762-7af6-4a65-b982-9e941e3dae1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DD36-1AD0-48E1-B73F-522B71CB4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India Two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History to Independence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87F6F-6356-4DB8-8BFB-14AE79AD9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72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6DBCC0D-E408-485E-9C53-6384D1D9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217" y="405750"/>
            <a:ext cx="8229600" cy="1221605"/>
          </a:xfrm>
        </p:spPr>
        <p:txBody>
          <a:bodyPr/>
          <a:lstStyle/>
          <a:p>
            <a:r>
              <a:rPr lang="en-US" altLang="en-US" dirty="0">
                <a:latin typeface="Arial Black" panose="020B0A04020102020204" pitchFamily="34" charset="0"/>
              </a:rPr>
              <a:t>Indian Mutiny, Sepoy Mutiny</a:t>
            </a:r>
            <a:br>
              <a:rPr lang="en-US" altLang="en-US" dirty="0">
                <a:latin typeface="Arial Black" panose="020B0A04020102020204" pitchFamily="34" charset="0"/>
              </a:rPr>
            </a:br>
            <a:r>
              <a:rPr lang="en-US" altLang="en-US" dirty="0">
                <a:latin typeface="Arial Black" panose="020B0A04020102020204" pitchFamily="34" charset="0"/>
              </a:rPr>
              <a:t>1857-1858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5E31A6FF-00D0-4C88-94AC-3BA699D1A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4833"/>
            <a:ext cx="7847045" cy="3509939"/>
          </a:xfrm>
        </p:spPr>
        <p:txBody>
          <a:bodyPr/>
          <a:lstStyle/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7274C01B-653B-4526-AD56-49868E9C5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" r="8571" b="9979"/>
          <a:stretch>
            <a:fillRect/>
          </a:stretch>
        </p:blipFill>
        <p:spPr bwMode="auto">
          <a:xfrm>
            <a:off x="971549" y="1627354"/>
            <a:ext cx="7332696" cy="462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1729365-CA8F-497C-B662-A4E7A412C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859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British Colonialism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D981DA6-DEFC-411E-9975-0AE440B9C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2" name="Picture 5" descr="prepartind-2">
            <a:extLst>
              <a:ext uri="{FF2B5EF4-FFF2-40B4-BE49-F238E27FC236}">
                <a16:creationId xmlns:a16="http://schemas.microsoft.com/office/drawing/2014/main" id="{D2F8C82F-986C-4DB1-B2E3-0ECD138D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30" y="1257431"/>
            <a:ext cx="6868340" cy="521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5E30214-00A5-4C96-BB6C-E380E60B62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54806"/>
            <a:ext cx="7886700" cy="594122"/>
          </a:xfrm>
        </p:spPr>
        <p:txBody>
          <a:bodyPr/>
          <a:lstStyle/>
          <a:p>
            <a:pPr eaLnBrk="1" hangingPunct="1"/>
            <a:r>
              <a:rPr lang="en-US" altLang="en-US" b="1" dirty="0"/>
              <a:t>The Path to Independence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3F04D69-DB23-4CD4-9DB4-3ECD4411EB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4350" y="1063229"/>
            <a:ext cx="8321919" cy="476607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latin typeface="Arial Black" panose="020B0A04020102020204" pitchFamily="34" charset="0"/>
              </a:rPr>
              <a:t>Viceroy rules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latin typeface="Arial Black" panose="020B0A04020102020204" pitchFamily="34" charset="0"/>
              </a:rPr>
              <a:t>Indian National Congress (1885)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dirty="0">
                <a:latin typeface="Arial Black" panose="020B0A04020102020204" pitchFamily="34" charset="0"/>
              </a:rPr>
              <a:t>Amritsar Massacre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>
                <a:latin typeface="Arial Black" panose="020B0A04020102020204" pitchFamily="34" charset="0"/>
              </a:rPr>
              <a:t>April 1919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latin typeface="Arial Black" panose="020B0A04020102020204" pitchFamily="34" charset="0"/>
              </a:rPr>
              <a:t>Eduard </a:t>
            </a:r>
            <a:r>
              <a:rPr lang="en-US" altLang="en-US" sz="1800" dirty="0" err="1">
                <a:latin typeface="Arial Black" panose="020B0A04020102020204" pitchFamily="34" charset="0"/>
              </a:rPr>
              <a:t>Thony</a:t>
            </a:r>
            <a:r>
              <a:rPr lang="en-US" altLang="en-US" sz="1800" dirty="0">
                <a:latin typeface="Arial Black" panose="020B0A04020102020204" pitchFamily="34" charset="0"/>
              </a:rPr>
              <a:t> painting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b="1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654EB6-33F2-4674-A79B-DCF8D038F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3200400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D1EDBE-2BF1-4621-9662-B1D0C59187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5" t="8811" r="4110" b="16462"/>
          <a:stretch/>
        </p:blipFill>
        <p:spPr>
          <a:xfrm>
            <a:off x="3061252" y="3446265"/>
            <a:ext cx="5681743" cy="3203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274E692-38DF-439C-87DD-D7A629703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45779"/>
          </a:xfrm>
        </p:spPr>
        <p:txBody>
          <a:bodyPr/>
          <a:lstStyle/>
          <a:p>
            <a:pPr eaLnBrk="1" hangingPunct="1"/>
            <a:r>
              <a:rPr lang="en-US" altLang="en-US" b="1" dirty="0"/>
              <a:t>Gandhi’s Impact on the INC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D5AEDEF-A1A2-4E16-B91C-12130BBDBAE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1906" y="1470991"/>
            <a:ext cx="4192944" cy="520810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 dirty="0"/>
              <a:t>Extremists vs. moderates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b="1" dirty="0"/>
              <a:t>Ending factional struggle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b="1" dirty="0"/>
              <a:t>Mass movement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b="1" dirty="0"/>
              <a:t>Non-violence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b="1" dirty="0">
                <a:hlinkClick r:id="rId2"/>
              </a:rPr>
              <a:t>Gandhi’s writings</a:t>
            </a:r>
            <a:endParaRPr lang="en-US" alt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altLang="en-US" sz="3200" b="1" dirty="0"/>
              <a:t>Independence Now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</a:pPr>
            <a:endParaRPr lang="en-US" alt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646F72-9376-4282-87FC-A4618ACAF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5208105"/>
          </a:xfrm>
        </p:spPr>
        <p:txBody>
          <a:bodyPr/>
          <a:lstStyle/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r>
              <a:rPr lang="en-US" altLang="en-US" b="1" dirty="0"/>
              <a:t>Jawaharlal Nehru and Mohandas Gandhi (1940s)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6FC71-3AC3-4C04-94DE-D0567FEF1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1020417"/>
            <a:ext cx="4194412" cy="44809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C87D05E-8AE3-422E-A91F-EE075F2AA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311" y="321107"/>
            <a:ext cx="8229600" cy="598518"/>
          </a:xfrm>
        </p:spPr>
        <p:txBody>
          <a:bodyPr/>
          <a:lstStyle/>
          <a:p>
            <a:pPr eaLnBrk="1" hangingPunct="1"/>
            <a:r>
              <a:rPr lang="en-US" altLang="en-US" b="1" dirty="0"/>
              <a:t>Independence Movements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CCBCBD2-B3B2-4F30-9C6B-66603C34D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2695"/>
            <a:ext cx="8431823" cy="534419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>
                <a:latin typeface="Arial Black" panose="020B0A04020102020204" pitchFamily="34" charset="0"/>
              </a:rPr>
              <a:t>Muslim League	</a:t>
            </a:r>
            <a:r>
              <a:rPr lang="en-US" sz="2800" b="1" dirty="0">
                <a:latin typeface="Arial Black" panose="020B0A04020102020204" pitchFamily="34" charset="0"/>
              </a:rPr>
              <a:t>Shiromani Akali Dal</a:t>
            </a:r>
            <a:endParaRPr lang="en-US" sz="2800" dirty="0">
              <a:latin typeface="Arial Black" panose="020B0A04020102020204" pitchFamily="34" charset="0"/>
            </a:endParaRPr>
          </a:p>
          <a:p>
            <a:pPr eaLnBrk="1" hangingPunct="1"/>
            <a:endParaRPr lang="en-US" altLang="en-US" sz="3200" b="1" dirty="0"/>
          </a:p>
          <a:p>
            <a:pPr eaLnBrk="1" hangingPunct="1"/>
            <a:endParaRPr lang="en-US" altLang="en-US" sz="3200" b="1" dirty="0"/>
          </a:p>
          <a:p>
            <a:pPr eaLnBrk="1" hangingPunct="1"/>
            <a:endParaRPr lang="en-US" altLang="en-US" sz="3200" b="1" dirty="0"/>
          </a:p>
          <a:p>
            <a:pPr eaLnBrk="1" hangingPunct="1"/>
            <a:endParaRPr lang="en-US" altLang="en-US" sz="3200" b="1" dirty="0"/>
          </a:p>
          <a:p>
            <a:pPr eaLnBrk="1" hangingPunct="1"/>
            <a:endParaRPr lang="en-US" altLang="en-US" sz="3200" b="1" dirty="0"/>
          </a:p>
          <a:p>
            <a:pPr eaLnBrk="1" hangingPunct="1"/>
            <a:endParaRPr lang="en-US" altLang="en-US" sz="3200" b="1" dirty="0"/>
          </a:p>
          <a:p>
            <a:pPr eaLnBrk="1" hangingPunct="1"/>
            <a:endParaRPr lang="en-US" altLang="en-US" sz="3200" b="1" dirty="0"/>
          </a:p>
          <a:p>
            <a:pPr marL="0" indent="0" eaLnBrk="1" hangingPunct="1">
              <a:buNone/>
            </a:pPr>
            <a:r>
              <a:rPr lang="en-US" altLang="en-US" sz="3200" b="1" dirty="0"/>
              <a:t>Mohammed Ali Jinnah</a:t>
            </a:r>
          </a:p>
        </p:txBody>
      </p:sp>
      <p:pic>
        <p:nvPicPr>
          <p:cNvPr id="26628" name="Picture 5" descr="24991-004-7A816B5E">
            <a:extLst>
              <a:ext uri="{FF2B5EF4-FFF2-40B4-BE49-F238E27FC236}">
                <a16:creationId xmlns:a16="http://schemas.microsoft.com/office/drawing/2014/main" id="{C2E13275-B547-4C04-A2CF-465F6C12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8922"/>
            <a:ext cx="2502941" cy="323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AA64BD-3E48-447E-9AB7-8E0F03244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148" y="2186608"/>
            <a:ext cx="4737652" cy="29536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948A3BF-1066-4705-9E43-80B4A49AF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5170" y="400619"/>
            <a:ext cx="6172200" cy="594122"/>
          </a:xfrm>
        </p:spPr>
        <p:txBody>
          <a:bodyPr/>
          <a:lstStyle/>
          <a:p>
            <a:pPr eaLnBrk="1" hangingPunct="1"/>
            <a:r>
              <a:rPr lang="en-US" altLang="en-US" b="1" dirty="0"/>
              <a:t>Independence and partition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866B62-E7DF-4526-A5D5-92D777FF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26" y="1406127"/>
            <a:ext cx="4064794" cy="4650116"/>
          </a:xfrm>
          <a:prstGeom prst="rect">
            <a:avLst/>
          </a:prstGeom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E083977E-5F36-420A-8765-746BCC937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507" y="1166191"/>
            <a:ext cx="8693935" cy="5291189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7652" name="Picture 5" descr="File:PAK1971.jpg">
            <a:hlinkClick r:id="rId3"/>
            <a:extLst>
              <a:ext uri="{FF2B5EF4-FFF2-40B4-BE49-F238E27FC236}">
                <a16:creationId xmlns:a16="http://schemas.microsoft.com/office/drawing/2014/main" id="{04DB2326-0D04-4439-8E96-20B34DCA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06127"/>
            <a:ext cx="4064794" cy="46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526E-C611-4B99-A7B3-DC2D9C34E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2527"/>
          </a:xfrm>
        </p:spPr>
        <p:txBody>
          <a:bodyPr/>
          <a:lstStyle/>
          <a:p>
            <a:r>
              <a:rPr lang="en-US" b="1" dirty="0"/>
              <a:t>Punjab Divided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6A69D2-F828-4C46-9A66-41FFA0B17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391" y="1258957"/>
            <a:ext cx="7474226" cy="50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58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E49D2E02-E69C-4B2A-B13E-C5B8B7F02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2244" y="502346"/>
            <a:ext cx="8229600" cy="583504"/>
          </a:xfrm>
        </p:spPr>
        <p:txBody>
          <a:bodyPr/>
          <a:lstStyle/>
          <a:p>
            <a:pPr eaLnBrk="1" hangingPunct="1"/>
            <a:r>
              <a:rPr lang="en-US" altLang="en-US" b="1" dirty="0"/>
              <a:t>Kashmir Divided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33BBE35B-80E5-4E8D-B0DA-9AA65F12C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5902" y="1752987"/>
            <a:ext cx="8615942" cy="487309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>
              <a:hlinkClick r:id="rId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>
              <a:hlinkClick r:id="rId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hlinkClick r:id="rId2"/>
              </a:rPr>
              <a:t>UNMOGIP</a:t>
            </a:r>
            <a:endParaRPr lang="en-US" altLang="en-US" b="1" dirty="0"/>
          </a:p>
        </p:txBody>
      </p:sp>
      <p:pic>
        <p:nvPicPr>
          <p:cNvPr id="28676" name="Picture 5" descr="kashmir_intro_350">
            <a:extLst>
              <a:ext uri="{FF2B5EF4-FFF2-40B4-BE49-F238E27FC236}">
                <a16:creationId xmlns:a16="http://schemas.microsoft.com/office/drawing/2014/main" id="{F937C7B6-385D-41BC-A7F0-E4997D3DD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1"/>
          <a:stretch>
            <a:fillRect/>
          </a:stretch>
        </p:blipFill>
        <p:spPr bwMode="auto">
          <a:xfrm>
            <a:off x="4236098" y="1378226"/>
            <a:ext cx="4572000" cy="401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A77737-7B41-46FA-8C57-6ECFD1C47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02" y="1276249"/>
            <a:ext cx="3526971" cy="40191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2C774E3-9657-4E86-8BF4-C18DAE5AE8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/>
              <a:t>Factors in Political Culture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7B71F83-0EF1-4B15-B6FA-A65E704DF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US" altLang="en-US" sz="3200" b="1" dirty="0"/>
              <a:t>Geography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sz="3200" b="1" dirty="0"/>
              <a:t>Agrarian economy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sz="3200" b="1" dirty="0"/>
              <a:t>Population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sz="3200" b="1" dirty="0"/>
              <a:t>Religion	</a:t>
            </a:r>
          </a:p>
          <a:p>
            <a:pPr marL="742950" lvl="1" indent="-400050" eaLnBrk="1" hangingPunct="1">
              <a:buFontTx/>
              <a:buAutoNum type="arabicPeriod"/>
            </a:pPr>
            <a:r>
              <a:rPr lang="en-US" altLang="en-US" sz="2800" b="1" dirty="0"/>
              <a:t>Hindu: 80%</a:t>
            </a:r>
          </a:p>
          <a:p>
            <a:pPr marL="742950" lvl="1" indent="-400050" eaLnBrk="1" hangingPunct="1">
              <a:buFontTx/>
              <a:buAutoNum type="arabicPeriod"/>
            </a:pPr>
            <a:r>
              <a:rPr lang="en-US" altLang="en-US" sz="2800" b="1" dirty="0"/>
              <a:t>Muslim: 14.2%</a:t>
            </a:r>
          </a:p>
          <a:p>
            <a:pPr marL="742950" lvl="1" indent="-400050" eaLnBrk="1" hangingPunct="1">
              <a:buFontTx/>
              <a:buAutoNum type="arabicPeriod"/>
            </a:pPr>
            <a:r>
              <a:rPr lang="en-US" altLang="en-US" sz="2800" b="1" dirty="0"/>
              <a:t>Christian 2.3%</a:t>
            </a:r>
          </a:p>
          <a:p>
            <a:pPr marL="742950" lvl="1" indent="-400050" eaLnBrk="1" hangingPunct="1">
              <a:buFontTx/>
              <a:buAutoNum type="arabicPeriod"/>
            </a:pPr>
            <a:r>
              <a:rPr lang="en-US" altLang="en-US" sz="2800" b="1" dirty="0"/>
              <a:t>Sikh: 1.7%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CDE3FD-CA6A-42C1-975D-5E33326DE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408" y="1417638"/>
            <a:ext cx="3964410" cy="48638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EBA3F-DC03-480D-88DF-3F1B25A27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6023"/>
            <a:ext cx="8229600" cy="514352"/>
          </a:xfrm>
        </p:spPr>
        <p:txBody>
          <a:bodyPr/>
          <a:lstStyle/>
          <a:p>
            <a:r>
              <a:rPr lang="en-US" sz="4000" dirty="0"/>
              <a:t>Hinduism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C4A8C-2E4B-465A-8539-046DAC61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9443"/>
            <a:ext cx="8229600" cy="427243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Rig Veda		Upanishads  	Bhagavad Gita</a:t>
            </a:r>
          </a:p>
          <a:p>
            <a:pPr marL="0" indent="0">
              <a:buNone/>
            </a:pPr>
            <a:r>
              <a:rPr lang="en-US" sz="2800" b="1" dirty="0"/>
              <a:t>1,500-800 BCE  	800-500 BCE  	400-200 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13482-3494-4D60-95AB-78D7BC55C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99" y="2578543"/>
            <a:ext cx="2395436" cy="3663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B1BF93-C396-4562-AD2F-0706BFA54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504" y="2578543"/>
            <a:ext cx="2307386" cy="3663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92FC7-26B0-4CD7-8A3A-E26A90B17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774" y="2578543"/>
            <a:ext cx="2511690" cy="366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0376DCA-72C2-456D-9F6D-F2D0CD0BB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84922"/>
            <a:ext cx="6172200" cy="514350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Hindu Caste System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0B2CF94-DA5F-45A9-9182-02F34DF02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7890" y="993913"/>
            <a:ext cx="8089641" cy="557916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b="1" dirty="0"/>
              <a:t>Thousands of castes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altLang="en-US" sz="2800" b="1" dirty="0"/>
              <a:t>Priests – Brahmins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altLang="en-US" sz="2800" b="1" dirty="0"/>
              <a:t>Warriors – </a:t>
            </a:r>
            <a:r>
              <a:rPr lang="en-US" altLang="en-US" sz="2800" b="1" dirty="0" err="1"/>
              <a:t>Kahtriyas</a:t>
            </a:r>
            <a:endParaRPr lang="en-US" altLang="en-US" sz="2800" b="1" dirty="0"/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altLang="en-US" sz="2800" b="1" dirty="0"/>
              <a:t>Landowners/merchants – </a:t>
            </a:r>
            <a:r>
              <a:rPr lang="en-US" altLang="en-US" sz="2800" b="1" dirty="0" err="1"/>
              <a:t>Vaishyas</a:t>
            </a:r>
            <a:endParaRPr lang="en-US" altLang="en-US" sz="2800" b="1" dirty="0"/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altLang="en-US" sz="2800" b="1" dirty="0"/>
              <a:t>Small Farmers – Sudras</a:t>
            </a:r>
          </a:p>
          <a:p>
            <a:pPr marL="457200" indent="-457200" eaLnBrk="1" hangingPunct="1">
              <a:buNone/>
              <a:defRPr/>
            </a:pPr>
            <a:r>
              <a:rPr lang="en-US" altLang="en-US" sz="2800" b="1" dirty="0"/>
              <a:t>Outcastes, sub-castes, backward tribes, and “Untouchables” or </a:t>
            </a:r>
            <a:r>
              <a:rPr lang="en-US" altLang="en-US" sz="2800" b="1" dirty="0" err="1"/>
              <a:t>Dalits</a:t>
            </a:r>
            <a:r>
              <a:rPr lang="en-US" altLang="en-US" sz="2800" b="1" dirty="0"/>
              <a:t> or </a:t>
            </a:r>
            <a:r>
              <a:rPr lang="en-US" altLang="en-US" sz="2800" b="1" dirty="0" err="1"/>
              <a:t>Harijans</a:t>
            </a:r>
            <a:endParaRPr lang="en-US" altLang="en-US" sz="2800" b="1" dirty="0"/>
          </a:p>
          <a:p>
            <a:pPr marL="457200" indent="-457200" eaLnBrk="1" hangingPunct="1">
              <a:buNone/>
              <a:defRPr/>
            </a:pPr>
            <a:endParaRPr lang="en-US" altLang="en-US" sz="2100" b="1" dirty="0"/>
          </a:p>
          <a:p>
            <a:pPr marL="457200" indent="-457200" eaLnBrk="1" hangingPunct="1">
              <a:buNone/>
              <a:defRPr/>
            </a:pPr>
            <a:r>
              <a:rPr lang="en-US" altLang="en-US" sz="2100" b="1" dirty="0"/>
              <a:t>					</a:t>
            </a:r>
          </a:p>
          <a:p>
            <a:pPr marL="457200" indent="-457200" eaLnBrk="1" hangingPunct="1">
              <a:buNone/>
              <a:defRPr/>
            </a:pPr>
            <a:endParaRPr lang="en-US" altLang="en-US" sz="2100" b="1" dirty="0"/>
          </a:p>
          <a:p>
            <a:pPr marL="457200" indent="-457200" eaLnBrk="1" hangingPunct="1">
              <a:buNone/>
              <a:defRPr/>
            </a:pPr>
            <a:endParaRPr lang="en-US" altLang="en-US" sz="2100" b="1" dirty="0"/>
          </a:p>
          <a:p>
            <a:pPr marL="457200" indent="-457200" eaLnBrk="1" hangingPunct="1">
              <a:buNone/>
              <a:defRPr/>
            </a:pPr>
            <a:r>
              <a:rPr lang="en-US" altLang="en-US" sz="2100" b="1" dirty="0"/>
              <a:t>Bhimrao Ambedkar</a:t>
            </a:r>
          </a:p>
        </p:txBody>
      </p:sp>
      <p:pic>
        <p:nvPicPr>
          <p:cNvPr id="17412" name="Picture 5" descr="ambedkar">
            <a:extLst>
              <a:ext uri="{FF2B5EF4-FFF2-40B4-BE49-F238E27FC236}">
                <a16:creationId xmlns:a16="http://schemas.microsoft.com/office/drawing/2014/main" id="{C94442DA-D76A-45FE-A595-FD8CB3B5B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19" y="4575727"/>
            <a:ext cx="2138155" cy="199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517D6-FFD5-429B-9CD8-E748B1ECD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Some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9A103-696D-434F-9AEB-E390ABD25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17638"/>
            <a:ext cx="8122298" cy="5165724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Buddhism				Madhava</a:t>
            </a:r>
          </a:p>
          <a:p>
            <a:pPr marL="0" indent="0">
              <a:buNone/>
            </a:pPr>
            <a:r>
              <a:rPr lang="en-US" sz="2800" b="1" dirty="0"/>
              <a:t>					1340-1425</a:t>
            </a:r>
          </a:p>
          <a:p>
            <a:pPr marL="0" indent="0">
              <a:buNone/>
            </a:pPr>
            <a:r>
              <a:rPr lang="en-US" sz="2800" b="1" dirty="0"/>
              <a:t>					Calculus																																	</a:t>
            </a:r>
          </a:p>
          <a:p>
            <a:pPr marL="0" indent="0">
              <a:buNone/>
            </a:pPr>
            <a:r>
              <a:rPr lang="en-US" sz="2800" b="1" dirty="0"/>
              <a:t>Limits to		       			</a:t>
            </a:r>
          </a:p>
          <a:p>
            <a:pPr marL="0" indent="0">
              <a:buNone/>
            </a:pPr>
            <a:r>
              <a:rPr lang="en-US" sz="2800" b="1" dirty="0"/>
              <a:t>Alexander’s	            			</a:t>
            </a:r>
          </a:p>
          <a:p>
            <a:pPr marL="0" indent="0">
              <a:buNone/>
            </a:pPr>
            <a:r>
              <a:rPr lang="en-US" sz="2800" b="1" dirty="0"/>
              <a:t>Empire 		</a:t>
            </a:r>
          </a:p>
          <a:p>
            <a:pPr marL="0" indent="0">
              <a:buNone/>
            </a:pPr>
            <a:r>
              <a:rPr lang="en-US" sz="2800" b="1" dirty="0"/>
              <a:t>				</a:t>
            </a:r>
            <a:r>
              <a:rPr lang="en-US" sz="2000" b="1" dirty="0"/>
              <a:t>	            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5D1C81-583C-4788-8D42-68156FAD8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297" y="1246083"/>
            <a:ext cx="1671153" cy="2041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0F1BE-1367-4AFC-AF89-E909E9AD0C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16" t="19818" r="31251" b="28770"/>
          <a:stretch/>
        </p:blipFill>
        <p:spPr>
          <a:xfrm>
            <a:off x="3167258" y="3724930"/>
            <a:ext cx="5084497" cy="2858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CDC61D-67E2-4151-BFF9-4A2176A03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20" y="2035252"/>
            <a:ext cx="256029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04F4050-AC17-42A4-960D-C2FB9AB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178" y="377624"/>
            <a:ext cx="6172200" cy="708422"/>
          </a:xfrm>
        </p:spPr>
        <p:txBody>
          <a:bodyPr/>
          <a:lstStyle/>
          <a:p>
            <a:r>
              <a:rPr lang="en-US" altLang="en-US" dirty="0">
                <a:latin typeface="Arial Black" panose="020B0A04020102020204" pitchFamily="34" charset="0"/>
              </a:rPr>
              <a:t>Indian Power and Wealth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812E981E-6AC9-4526-A6FE-1D428F8FA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A445BC2E-6A0A-4F9C-9148-5B5B6A49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3" y="1338470"/>
            <a:ext cx="7926355" cy="498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078FD07-6383-4235-A5A5-5E3ECC906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5983" y="453629"/>
            <a:ext cx="8229600" cy="689760"/>
          </a:xfrm>
        </p:spPr>
        <p:txBody>
          <a:bodyPr/>
          <a:lstStyle/>
          <a:p>
            <a:pPr eaLnBrk="1" hangingPunct="1"/>
            <a:r>
              <a:rPr lang="en-US" altLang="en-US" dirty="0"/>
              <a:t>Mauryan Dynasty, 321-185 BC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15FAF21-AE13-4925-88ED-511440DC5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2574"/>
            <a:ext cx="8229600" cy="529424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														</a:t>
            </a:r>
            <a:r>
              <a:rPr lang="en-US" altLang="en-US" b="1" dirty="0">
                <a:hlinkClick r:id="rId2"/>
              </a:rPr>
              <a:t>Pillars of Ashoka</a:t>
            </a:r>
            <a:r>
              <a:rPr lang="en-US" altLang="en-US" b="1" dirty="0"/>
              <a:t>						Emperor of India</a:t>
            </a:r>
          </a:p>
          <a:p>
            <a:pPr marL="0" indent="0" eaLnBrk="1" hangingPunct="1">
              <a:buNone/>
            </a:pPr>
            <a:r>
              <a:rPr lang="en-US" altLang="en-US" b="1" dirty="0"/>
              <a:t>						268</a:t>
            </a:r>
            <a:r>
              <a:rPr lang="en-US" b="1" dirty="0"/>
              <a:t>-232 BCE 						(born 304 BCE)						</a:t>
            </a:r>
            <a:endParaRPr lang="en-US" altLang="en-US" b="1" dirty="0"/>
          </a:p>
        </p:txBody>
      </p:sp>
      <p:pic>
        <p:nvPicPr>
          <p:cNvPr id="19461" name="Picture 1">
            <a:extLst>
              <a:ext uri="{FF2B5EF4-FFF2-40B4-BE49-F238E27FC236}">
                <a16:creationId xmlns:a16="http://schemas.microsoft.com/office/drawing/2014/main" id="{D7825EEF-32D2-47CE-A80B-EB52AF9D4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86" y="3429000"/>
            <a:ext cx="2500313" cy="249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9B18E-230B-439C-8548-48CD8E13C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06127"/>
            <a:ext cx="4933616" cy="42392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22AD7EF-90CE-40B4-B4EE-65F1331FD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7"/>
          </a:xfrm>
        </p:spPr>
        <p:txBody>
          <a:bodyPr/>
          <a:lstStyle/>
          <a:p>
            <a:pPr eaLnBrk="1" hangingPunct="1"/>
            <a:r>
              <a:rPr lang="en-US" altLang="en-US" dirty="0"/>
              <a:t>Mughal Dynasty, 1529-1707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C1323A4-E3A5-48DD-90E0-3162BAE318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484" name="Picture 5" descr="map21ind">
            <a:extLst>
              <a:ext uri="{FF2B5EF4-FFF2-40B4-BE49-F238E27FC236}">
                <a16:creationId xmlns:a16="http://schemas.microsoft.com/office/drawing/2014/main" id="{3AF6B03C-D7AA-4A13-BC2B-166CFE901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31" y="1431235"/>
            <a:ext cx="7438391" cy="515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9B46A-1CE8-4D7C-8389-F9D37373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British East India Company</a:t>
            </a:r>
            <a:br>
              <a:rPr lang="en-US" b="1" dirty="0"/>
            </a:br>
            <a:r>
              <a:rPr lang="en-US" sz="2700" b="1" dirty="0"/>
              <a:t>Relevant by 1639; the Real Power by 1757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924A3C-6BD3-48A3-8A72-8ED6FB0BB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383" y="1577009"/>
            <a:ext cx="7699513" cy="47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7492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9900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CAAA"/>
      </a:accent3>
      <a:accent4>
        <a:srgbClr val="000000"/>
      </a:accent4>
      <a:accent5>
        <a:srgbClr val="FFFFFA"/>
      </a:accent5>
      <a:accent6>
        <a:srgbClr val="2DB9B9"/>
      </a:accent6>
      <a:hlink>
        <a:srgbClr val="3333CC"/>
      </a:hlink>
      <a:folHlink>
        <a:srgbClr val="0099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9900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CAAA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9900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CAAA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3333CC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</Words>
  <Application>Microsoft Office PowerPoint</Application>
  <PresentationFormat>On-screen Show (4:3)</PresentationFormat>
  <Paragraphs>94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Arial Black</vt:lpstr>
      <vt:lpstr>Default Design</vt:lpstr>
      <vt:lpstr>India Two History to Independence</vt:lpstr>
      <vt:lpstr>Factors in Political Culture</vt:lpstr>
      <vt:lpstr>Hinduism</vt:lpstr>
      <vt:lpstr>Hindu Caste System</vt:lpstr>
      <vt:lpstr>Some History</vt:lpstr>
      <vt:lpstr>Indian Power and Wealth</vt:lpstr>
      <vt:lpstr>Mauryan Dynasty, 321-185 BC</vt:lpstr>
      <vt:lpstr>Mughal Dynasty, 1529-1707</vt:lpstr>
      <vt:lpstr>British East India Company Relevant by 1639; the Real Power by 1757</vt:lpstr>
      <vt:lpstr>Indian Mutiny, Sepoy Mutiny 1857-1858</vt:lpstr>
      <vt:lpstr>British Colonialism</vt:lpstr>
      <vt:lpstr>The Path to Independence</vt:lpstr>
      <vt:lpstr>Gandhi’s Impact on the INC</vt:lpstr>
      <vt:lpstr>Independence Movements</vt:lpstr>
      <vt:lpstr>Independence and partition</vt:lpstr>
      <vt:lpstr>Punjab Divided</vt:lpstr>
      <vt:lpstr>Kashmir Divided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Newmann</dc:creator>
  <cp:lastModifiedBy>William W Newmann</cp:lastModifiedBy>
  <cp:revision>21</cp:revision>
  <dcterms:created xsi:type="dcterms:W3CDTF">2020-04-11T22:18:53Z</dcterms:created>
  <dcterms:modified xsi:type="dcterms:W3CDTF">2021-03-04T20:14:58Z</dcterms:modified>
</cp:coreProperties>
</file>