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327" r:id="rId3"/>
    <p:sldId id="314" r:id="rId4"/>
    <p:sldId id="329" r:id="rId5"/>
    <p:sldId id="328" r:id="rId6"/>
    <p:sldId id="315" r:id="rId7"/>
    <p:sldId id="316" r:id="rId8"/>
    <p:sldId id="317" r:id="rId9"/>
    <p:sldId id="318" r:id="rId10"/>
    <p:sldId id="319" r:id="rId11"/>
    <p:sldId id="320" r:id="rId12"/>
    <p:sldId id="331" r:id="rId13"/>
    <p:sldId id="333" r:id="rId14"/>
    <p:sldId id="321" r:id="rId15"/>
    <p:sldId id="322" r:id="rId16"/>
    <p:sldId id="323" r:id="rId17"/>
    <p:sldId id="324" r:id="rId18"/>
    <p:sldId id="332" r:id="rId19"/>
    <p:sldId id="325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Newmann" initials="WN" lastIdx="1" clrIdx="0">
    <p:extLst>
      <p:ext uri="{19B8F6BF-5375-455C-9EA6-DF929625EA0E}">
        <p15:presenceInfo xmlns:p15="http://schemas.microsoft.com/office/powerpoint/2012/main" userId="e3cd68c4066c70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0" autoAdjust="0"/>
    <p:restoredTop sz="94660"/>
  </p:normalViewPr>
  <p:slideViewPr>
    <p:cSldViewPr>
      <p:cViewPr varScale="1">
        <p:scale>
          <a:sx n="107" d="100"/>
          <a:sy n="107" d="100"/>
        </p:scale>
        <p:origin x="190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0T16:12:49.944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7557E1-95AA-4339-A727-16F5DEB1A7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F117A0-7D43-4C56-8815-E9E5493092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B67B24-0A70-4D07-84C1-C05335B9F6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C3D3C4-7585-489E-AB3E-11A8E4D049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3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FA9F9D-CD2F-4052-924E-DAAD531C5C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162713-880E-471B-A126-2EF5A51D1F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8E2C8D-9BBE-44EE-93DD-202C8AA139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82B41-892A-431B-921E-73E3D57278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925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322AA7-2B9A-4532-9A64-EBF58B385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4EDF40-BFD0-4465-ACB0-F959563743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BCF30E-E677-4324-B311-83F45B5067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5CF37-EC14-4A70-84C0-4B30AE7BFB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06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4432DF-4A77-4C5A-B89C-5D0FA7932C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0410BB-97B3-4859-BB14-BCC6FE2519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82E22-5068-48A3-81EF-4D7DDCF5C1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C5366-2538-41C2-B581-6282B2581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410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56B2E3-6358-4F59-B844-B8B7651471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215012-FCA8-4BF9-BC4B-044E882995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B97442-FECA-4CA7-BCC4-01772E094E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40151-30D6-4CEA-A5B5-153C73498C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094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E54C66-D4F3-460F-B045-AB0F4643B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8915F5-952A-44BC-8670-E1C303A50B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DE4706-FD9C-4747-9825-95AA8FAFEB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34D2E-93B1-4D37-ACC3-4EFE6F0AD8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01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B52670-94FD-4EAD-AD1F-B0B95D1ED0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E75E7F-D250-466C-9D59-D020F29B57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EC656F-CE24-49F2-9DA5-7EBE8D6208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B2F61-9040-453A-A816-BA191BC2A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066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E9CEF7E-518C-45F8-9568-DAA6999910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B4BA17E-29C4-4E9E-9E62-E239B3A0EB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A7FE660-79DE-4E04-A369-D3AC5C0F3E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BF3691-3801-4DBD-B2FD-0B0739E76F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66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8AFAB08-0327-458B-B8C3-C85ED1E945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3997E22-FE5B-45D3-81F8-F729F0AF5D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38036E-202C-4408-92BC-4EE51D32CA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FAA2C-512E-465C-8501-BC2D9F048B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465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9FBF405-9D81-4301-B573-FD1B31D4BD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BD3FE1-EDE5-45EE-83A2-0C25F5C4B5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24BE97-324B-416A-BE32-3F4FAB67B0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D61CD-D02F-4656-94A3-D479BF667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997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06C8B0-3571-4B82-A22C-218D638DD5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23A94F-C8A3-4AA6-818E-85BADFFD9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326BC-2464-4274-953C-E98C854C31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F29EC-7A40-4EC3-A460-98BB735FD7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554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209642-A32E-464C-8EEA-EE767D4C7C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5E4FD1-D76B-4A27-99C5-00490629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5E536E-0889-4BA0-ACCC-54B0E3EC4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07DD5F-DD20-4C91-89A2-B64AE9E65F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61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FBCAEF3-8A1C-4968-89D5-00D164AB6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7BE9B8D-34E6-432E-8167-E5DCB6AA1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E885A62-0677-458B-8185-936C60E75A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94C9FF-5358-4B29-99E3-06E651173DD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484FE7-2C34-4ABD-B9A4-7CA1AA139F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B17E4D1-A884-48C0-A0C0-A018F85201C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pmindia.gov.in/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india.gov.in/my-government/whos-who/council-minister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pci.inc.in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bjp.org/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ss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iadmk.com/" TargetMode="External"/><Relationship Id="rId2" Type="http://schemas.openxmlformats.org/officeDocument/2006/relationships/hyperlink" Target="http://www.cpim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spindia.org/" TargetMode="External"/><Relationship Id="rId5" Type="http://schemas.openxmlformats.org/officeDocument/2006/relationships/hyperlink" Target="https://www.samajwadiparty.in/" TargetMode="External"/><Relationship Id="rId4" Type="http://schemas.openxmlformats.org/officeDocument/2006/relationships/hyperlink" Target="http://www.telugudesam.org/eng/nod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residentofindia.nic.in/" TargetMode="External"/><Relationship Id="rId2" Type="http://schemas.openxmlformats.org/officeDocument/2006/relationships/hyperlink" Target="https://www.refworld.org/docid/3ae6b5e2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rajyasabha.nic.in/" TargetMode="External"/><Relationship Id="rId2" Type="http://schemas.openxmlformats.org/officeDocument/2006/relationships/hyperlink" Target="http://parliamentofindia.nic.in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mea.gov.in/Uploads/PublicationDocs/19167_State_wise_seats_in_Lok_Sabha_18-03-2009.pdf" TargetMode="External"/><Relationship Id="rId4" Type="http://schemas.openxmlformats.org/officeDocument/2006/relationships/hyperlink" Target="http://loksabha.nic.i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>
            <a:extLst>
              <a:ext uri="{FF2B5EF4-FFF2-40B4-BE49-F238E27FC236}">
                <a16:creationId xmlns:a16="http://schemas.microsoft.com/office/drawing/2014/main" id="{3851BB8E-67C6-4501-B4D5-3790BE17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 Black" panose="020B0A04020102020204" pitchFamily="34" charset="0"/>
              </a:rPr>
              <a:t>Independent India</a:t>
            </a:r>
          </a:p>
        </p:txBody>
      </p:sp>
      <p:pic>
        <p:nvPicPr>
          <p:cNvPr id="2051" name="Content Placeholder 5">
            <a:extLst>
              <a:ext uri="{FF2B5EF4-FFF2-40B4-BE49-F238E27FC236}">
                <a16:creationId xmlns:a16="http://schemas.microsoft.com/office/drawing/2014/main" id="{0578068F-5ED2-43A7-B296-64531193E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600200"/>
            <a:ext cx="4191000" cy="4800600"/>
          </a:xfrm>
        </p:spPr>
      </p:pic>
      <p:pic>
        <p:nvPicPr>
          <p:cNvPr id="2052" name="Picture 6">
            <a:extLst>
              <a:ext uri="{FF2B5EF4-FFF2-40B4-BE49-F238E27FC236}">
                <a16:creationId xmlns:a16="http://schemas.microsoft.com/office/drawing/2014/main" id="{59E6EF28-391B-4A33-BA2D-006B030D2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2416175"/>
            <a:ext cx="3508375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4991EF8-EF3B-4F3B-B00F-AE858B7295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9900"/>
                </a:solidFill>
              </a:rPr>
              <a:t>PM Dissolves Lower House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8236A69-B473-4260-A302-694CDCFAA6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			</a:t>
            </a:r>
            <a:r>
              <a:rPr lang="en-US" altLang="en-US" sz="1600" b="1" dirty="0"/>
              <a:t>					PM and House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					serve full term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Party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wins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majority	         House	</a:t>
            </a:r>
            <a:r>
              <a:rPr lang="en-US" altLang="en-US" sz="1600" b="1" dirty="0">
                <a:solidFill>
                  <a:srgbClr val="00B0F0"/>
                </a:solidFill>
              </a:rPr>
              <a:t>PM dies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General 			         elects	</a:t>
            </a:r>
            <a:r>
              <a:rPr lang="en-US" altLang="en-US" sz="1600" b="1" dirty="0">
                <a:solidFill>
                  <a:srgbClr val="00B0F0"/>
                </a:solidFill>
              </a:rPr>
              <a:t>resigns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election			         PM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of Lower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House		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</a:t>
            </a:r>
            <a:r>
              <a:rPr lang="en-US" altLang="en-US" sz="1600" b="1" dirty="0">
                <a:solidFill>
                  <a:srgbClr val="FF0000"/>
                </a:solidFill>
              </a:rPr>
              <a:t>No party wins</a:t>
            </a:r>
            <a:r>
              <a:rPr lang="en-US" altLang="en-US" sz="1600" b="1" dirty="0"/>
              <a:t>			</a:t>
            </a:r>
            <a:r>
              <a:rPr lang="en-US" altLang="en-US" sz="1600" b="1" dirty="0">
                <a:solidFill>
                  <a:srgbClr val="00FF00"/>
                </a:solidFill>
              </a:rPr>
              <a:t>No Confidence </a:t>
            </a:r>
            <a:r>
              <a:rPr lang="en-US" altLang="en-US" sz="1600" b="1" dirty="0"/>
              <a:t>	</a:t>
            </a:r>
            <a:r>
              <a:rPr lang="en-US" altLang="en-US" sz="1600" b="1" dirty="0">
                <a:solidFill>
                  <a:srgbClr val="00FF00"/>
                </a:solidFill>
              </a:rPr>
              <a:t>fails</a:t>
            </a:r>
            <a:r>
              <a:rPr lang="en-US" altLang="en-US" sz="1600" b="1" dirty="0"/>
              <a:t>		</a:t>
            </a:r>
            <a:r>
              <a:rPr lang="en-US" altLang="en-US" sz="1600" b="1" dirty="0">
                <a:solidFill>
                  <a:srgbClr val="FF0000"/>
                </a:solidFill>
              </a:rPr>
              <a:t>majority</a:t>
            </a:r>
            <a:r>
              <a:rPr lang="en-US" altLang="en-US" sz="1600" b="1" dirty="0"/>
              <a:t>				</a:t>
            </a:r>
            <a:r>
              <a:rPr lang="en-US" altLang="en-US" sz="1600" b="1" dirty="0">
                <a:solidFill>
                  <a:srgbClr val="00FF00"/>
                </a:solidFill>
              </a:rPr>
              <a:t>motion</a:t>
            </a:r>
            <a:r>
              <a:rPr lang="en-US" altLang="en-US" sz="1600" b="1" dirty="0"/>
              <a:t>						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						</a:t>
            </a:r>
            <a:r>
              <a:rPr lang="en-US" altLang="en-US" sz="1600" b="1" dirty="0">
                <a:solidFill>
                  <a:srgbClr val="00FF00"/>
                </a:solidFill>
              </a:rPr>
              <a:t>passes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</a:t>
            </a:r>
            <a:r>
              <a:rPr lang="en-US" altLang="en-US" sz="1600" b="1" dirty="0">
                <a:solidFill>
                  <a:srgbClr val="FF0000"/>
                </a:solidFill>
              </a:rPr>
              <a:t>Parties negotiate</a:t>
            </a:r>
            <a:r>
              <a:rPr lang="en-US" altLang="en-US" sz="1600" b="1" dirty="0"/>
              <a:t>		</a:t>
            </a:r>
            <a:r>
              <a:rPr lang="en-US" altLang="en-US" sz="1600" b="1" dirty="0">
                <a:solidFill>
                  <a:srgbClr val="FF9900"/>
                </a:solidFill>
              </a:rPr>
              <a:t>PM dissolves</a:t>
            </a:r>
            <a:r>
              <a:rPr lang="en-US" altLang="en-US" sz="1600" b="1" dirty="0"/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</a:t>
            </a:r>
            <a:r>
              <a:rPr lang="en-US" altLang="en-US" sz="1600" b="1" dirty="0">
                <a:solidFill>
                  <a:srgbClr val="FF0000"/>
                </a:solidFill>
              </a:rPr>
              <a:t>to form coalition</a:t>
            </a:r>
            <a:r>
              <a:rPr lang="en-US" altLang="en-US" sz="1600" b="1" dirty="0"/>
              <a:t>		</a:t>
            </a:r>
            <a:r>
              <a:rPr lang="en-US" altLang="en-US" sz="1600" b="1" dirty="0">
                <a:solidFill>
                  <a:srgbClr val="FF9900"/>
                </a:solidFill>
              </a:rPr>
              <a:t>House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</a:t>
            </a:r>
            <a:r>
              <a:rPr lang="en-US" altLang="en-US" sz="1600" b="1" dirty="0">
                <a:solidFill>
                  <a:srgbClr val="FF0000"/>
                </a:solidFill>
              </a:rPr>
              <a:t>(50% of seats, plus one)</a:t>
            </a:r>
          </a:p>
        </p:txBody>
      </p:sp>
      <p:sp>
        <p:nvSpPr>
          <p:cNvPr id="8196" name="Line 4">
            <a:extLst>
              <a:ext uri="{FF2B5EF4-FFF2-40B4-BE49-F238E27FC236}">
                <a16:creationId xmlns:a16="http://schemas.microsoft.com/office/drawing/2014/main" id="{81436A8D-D33B-4252-AAF8-C8CA97C40D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25908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5">
            <a:extLst>
              <a:ext uri="{FF2B5EF4-FFF2-40B4-BE49-F238E27FC236}">
                <a16:creationId xmlns:a16="http://schemas.microsoft.com/office/drawing/2014/main" id="{657A2877-6D8B-4CA7-835B-F336BB447F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276600"/>
            <a:ext cx="8382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Line 6">
            <a:extLst>
              <a:ext uri="{FF2B5EF4-FFF2-40B4-BE49-F238E27FC236}">
                <a16:creationId xmlns:a16="http://schemas.microsoft.com/office/drawing/2014/main" id="{10750C48-40F7-4E64-A11A-D5D1B96E52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4343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7">
            <a:extLst>
              <a:ext uri="{FF2B5EF4-FFF2-40B4-BE49-F238E27FC236}">
                <a16:creationId xmlns:a16="http://schemas.microsoft.com/office/drawing/2014/main" id="{270D54D9-7239-48AA-9885-3EB8859196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438400"/>
            <a:ext cx="6858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8">
            <a:extLst>
              <a:ext uri="{FF2B5EF4-FFF2-40B4-BE49-F238E27FC236}">
                <a16:creationId xmlns:a16="http://schemas.microsoft.com/office/drawing/2014/main" id="{FC004C6F-9435-4573-979A-75C1DFDB25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3429000"/>
            <a:ext cx="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9">
            <a:extLst>
              <a:ext uri="{FF2B5EF4-FFF2-40B4-BE49-F238E27FC236}">
                <a16:creationId xmlns:a16="http://schemas.microsoft.com/office/drawing/2014/main" id="{2E7B62B1-63CA-4C38-83D6-7D41AD478F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0" y="1524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0">
            <a:extLst>
              <a:ext uri="{FF2B5EF4-FFF2-40B4-BE49-F238E27FC236}">
                <a16:creationId xmlns:a16="http://schemas.microsoft.com/office/drawing/2014/main" id="{F4A9F0E9-8D9D-4E2C-83A4-D9457931F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1524000"/>
            <a:ext cx="2895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11">
            <a:extLst>
              <a:ext uri="{FF2B5EF4-FFF2-40B4-BE49-F238E27FC236}">
                <a16:creationId xmlns:a16="http://schemas.microsoft.com/office/drawing/2014/main" id="{1D8BB6BD-9DE4-4290-8C76-C508D951DE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2209800"/>
            <a:ext cx="0" cy="3810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12">
            <a:extLst>
              <a:ext uri="{FF2B5EF4-FFF2-40B4-BE49-F238E27FC236}">
                <a16:creationId xmlns:a16="http://schemas.microsoft.com/office/drawing/2014/main" id="{B653EA4D-6CBF-4237-A8F6-BBDE19118A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171700"/>
            <a:ext cx="0" cy="4572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Line 13">
            <a:extLst>
              <a:ext uri="{FF2B5EF4-FFF2-40B4-BE49-F238E27FC236}">
                <a16:creationId xmlns:a16="http://schemas.microsoft.com/office/drawing/2014/main" id="{1EF20793-203D-4A09-A519-1036EB1B37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1981200"/>
            <a:ext cx="0" cy="1752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Line 14">
            <a:extLst>
              <a:ext uri="{FF2B5EF4-FFF2-40B4-BE49-F238E27FC236}">
                <a16:creationId xmlns:a16="http://schemas.microsoft.com/office/drawing/2014/main" id="{F2856A28-EFEB-4C32-9EEC-4D7D8C49C5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4267200"/>
            <a:ext cx="914400" cy="4572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Line 15">
            <a:extLst>
              <a:ext uri="{FF2B5EF4-FFF2-40B4-BE49-F238E27FC236}">
                <a16:creationId xmlns:a16="http://schemas.microsoft.com/office/drawing/2014/main" id="{8CEA7E1A-4ACD-4893-BADA-8A2492468A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5410200"/>
            <a:ext cx="0" cy="5334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6">
            <a:extLst>
              <a:ext uri="{FF2B5EF4-FFF2-40B4-BE49-F238E27FC236}">
                <a16:creationId xmlns:a16="http://schemas.microsoft.com/office/drawing/2014/main" id="{AF75B79C-E256-4095-B323-98D3920BEE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5943600"/>
            <a:ext cx="44958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Line 17">
            <a:extLst>
              <a:ext uri="{FF2B5EF4-FFF2-40B4-BE49-F238E27FC236}">
                <a16:creationId xmlns:a16="http://schemas.microsoft.com/office/drawing/2014/main" id="{FFC96696-5A5E-489F-BADD-14E201A7C7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3962400"/>
            <a:ext cx="0" cy="19812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Line 18">
            <a:extLst>
              <a:ext uri="{FF2B5EF4-FFF2-40B4-BE49-F238E27FC236}">
                <a16:creationId xmlns:a16="http://schemas.microsoft.com/office/drawing/2014/main" id="{151C14A9-CA5A-4A3E-BE74-2FE4A891BC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4876800"/>
            <a:ext cx="0" cy="12954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Line 19">
            <a:extLst>
              <a:ext uri="{FF2B5EF4-FFF2-40B4-BE49-F238E27FC236}">
                <a16:creationId xmlns:a16="http://schemas.microsoft.com/office/drawing/2014/main" id="{45A95934-1DB5-4D09-B79A-03B3D9E4C9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6172200"/>
            <a:ext cx="74676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2" name="Line 20">
            <a:extLst>
              <a:ext uri="{FF2B5EF4-FFF2-40B4-BE49-F238E27FC236}">
                <a16:creationId xmlns:a16="http://schemas.microsoft.com/office/drawing/2014/main" id="{78FD7D81-BC2B-4FF1-BADD-64BB37D294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" y="3962400"/>
            <a:ext cx="0" cy="2209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3" name="Line 21">
            <a:extLst>
              <a:ext uri="{FF2B5EF4-FFF2-40B4-BE49-F238E27FC236}">
                <a16:creationId xmlns:a16="http://schemas.microsoft.com/office/drawing/2014/main" id="{905D08A6-C1CE-4411-A77F-306A484730C1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4038600"/>
            <a:ext cx="2286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4" name="Line 23">
            <a:extLst>
              <a:ext uri="{FF2B5EF4-FFF2-40B4-BE49-F238E27FC236}">
                <a16:creationId xmlns:a16="http://schemas.microsoft.com/office/drawing/2014/main" id="{3079F0DE-3277-473A-83F6-6AEA83D7EF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2189163"/>
            <a:ext cx="1295400" cy="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5" name="Line 24">
            <a:extLst>
              <a:ext uri="{FF2B5EF4-FFF2-40B4-BE49-F238E27FC236}">
                <a16:creationId xmlns:a16="http://schemas.microsoft.com/office/drawing/2014/main" id="{C8F68141-DE0D-4ED9-B2D8-90F90B26B5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352800"/>
            <a:ext cx="838200" cy="1371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6" name="Line 25">
            <a:extLst>
              <a:ext uri="{FF2B5EF4-FFF2-40B4-BE49-F238E27FC236}">
                <a16:creationId xmlns:a16="http://schemas.microsoft.com/office/drawing/2014/main" id="{EBF9E59A-4E85-42FE-BAC8-8662DD42F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276600"/>
            <a:ext cx="1447800" cy="762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7" name="Line 26">
            <a:extLst>
              <a:ext uri="{FF2B5EF4-FFF2-40B4-BE49-F238E27FC236}">
                <a16:creationId xmlns:a16="http://schemas.microsoft.com/office/drawing/2014/main" id="{2E30967F-BDB5-4CE0-8DAC-ED29939D40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3800" y="1143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27">
            <a:extLst>
              <a:ext uri="{FF2B5EF4-FFF2-40B4-BE49-F238E27FC236}">
                <a16:creationId xmlns:a16="http://schemas.microsoft.com/office/drawing/2014/main" id="{EBDA48CB-A400-48F7-B166-51B9F8A05A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143000"/>
            <a:ext cx="662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9" name="Line 28">
            <a:extLst>
              <a:ext uri="{FF2B5EF4-FFF2-40B4-BE49-F238E27FC236}">
                <a16:creationId xmlns:a16="http://schemas.microsoft.com/office/drawing/2014/main" id="{9C4FBF2C-125E-4C84-8F37-6EC26A63E0A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1430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3D002BC-8FA9-4542-8654-7E237DC742C7}"/>
              </a:ext>
            </a:extLst>
          </p:cNvPr>
          <p:cNvCxnSpPr/>
          <p:nvPr/>
        </p:nvCxnSpPr>
        <p:spPr>
          <a:xfrm>
            <a:off x="4495800" y="2895600"/>
            <a:ext cx="5334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0808983-7126-4B41-95FC-1051D1ADC8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1996 Election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0671CBD-22BB-4A5E-881F-361C88CF7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Bharatiya Janata Party (BJP) 	160 </a:t>
            </a:r>
          </a:p>
          <a:p>
            <a:pPr eaLnBrk="1" hangingPunct="1"/>
            <a:r>
              <a:rPr lang="en-US" altLang="en-US" b="1"/>
              <a:t>Congress Party 				136</a:t>
            </a:r>
          </a:p>
          <a:p>
            <a:pPr eaLnBrk="1" hangingPunct="1"/>
            <a:r>
              <a:rPr lang="en-US" altLang="en-US" b="1"/>
              <a:t>National Front 				110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National Front forms government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C0FF5-553E-4F74-8F61-9A457F549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>
                <a:hlinkClick r:id="rId2"/>
              </a:rPr>
              <a:t>Prime Minister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16821-D247-4A9E-B929-40307B231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6416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Narendra Modi </a:t>
            </a:r>
          </a:p>
          <a:p>
            <a:pPr marL="0" indent="0">
              <a:buNone/>
            </a:pPr>
            <a:r>
              <a:rPr lang="en-US" b="1" dirty="0"/>
              <a:t>2014—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b="1" dirty="0"/>
              <a:t>Left to right: Indira Gandhi (PM 1966-1977, 1980-1984; Jawaharlal Nehru (PM 1947-1964); Rajiv Gandhi (PM 1984-1989); Sanjay Gandhi (MP 1980)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200C4-4C38-4332-A92A-0E42D5359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r="44167"/>
          <a:stretch/>
        </p:blipFill>
        <p:spPr>
          <a:xfrm>
            <a:off x="457200" y="2433320"/>
            <a:ext cx="3200400" cy="2677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E3F54-D862-4D2F-84A0-7E348A64B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224280"/>
            <a:ext cx="3352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81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A0126-14FD-4F0E-B9C5-5152DC6F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Council of Ministers</a:t>
            </a:r>
            <a:br>
              <a:rPr lang="en-US" dirty="0"/>
            </a:br>
            <a:r>
              <a:rPr lang="en-US" sz="3200" dirty="0"/>
              <a:t>(Cabinet)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01F5A6-9413-4AEA-8402-57DD6186C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5587" y="1600200"/>
            <a:ext cx="679282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4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FA4A27B-FD68-43DE-BFFE-2F0C400E3C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Nehru Dynasty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5C5A8B3-2294-4CE7-9A78-46E52CF19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562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800"/>
          </a:p>
          <a:p>
            <a:pPr eaLnBrk="1" hangingPunct="1">
              <a:buFontTx/>
              <a:buNone/>
            </a:pPr>
            <a:endParaRPr lang="en-US" altLang="en-US" sz="2800"/>
          </a:p>
          <a:p>
            <a:pPr eaLnBrk="1" hangingPunct="1">
              <a:buFontTx/>
              <a:buNone/>
            </a:pPr>
            <a:endParaRPr lang="en-US" altLang="en-US" sz="2800"/>
          </a:p>
          <a:p>
            <a:pPr eaLnBrk="1" hangingPunct="1">
              <a:buFontTx/>
              <a:buNone/>
            </a:pPr>
            <a:endParaRPr lang="en-US" altLang="en-US" sz="2800"/>
          </a:p>
          <a:p>
            <a:pPr eaLnBrk="1" hangingPunct="1">
              <a:buFontTx/>
              <a:buNone/>
            </a:pPr>
            <a:endParaRPr lang="en-US" altLang="en-US" sz="2800"/>
          </a:p>
          <a:p>
            <a:pPr eaLnBrk="1" hangingPunct="1">
              <a:buFontTx/>
              <a:buNone/>
            </a:pPr>
            <a:endParaRPr lang="en-US" altLang="en-US" sz="2800"/>
          </a:p>
          <a:p>
            <a:pPr eaLnBrk="1" hangingPunct="1">
              <a:buFontTx/>
              <a:buNone/>
            </a:pPr>
            <a:endParaRPr lang="en-US" altLang="en-US" sz="2800"/>
          </a:p>
          <a:p>
            <a:pPr eaLnBrk="1" hangingPunct="1">
              <a:buFontTx/>
              <a:buNone/>
            </a:pPr>
            <a:endParaRPr lang="en-US" altLang="en-US" sz="2400" b="1"/>
          </a:p>
          <a:p>
            <a:pPr eaLnBrk="1" hangingPunct="1">
              <a:buFontTx/>
              <a:buNone/>
            </a:pPr>
            <a:r>
              <a:rPr lang="en-US" altLang="en-US" sz="2400" b="1"/>
              <a:t>Jawaharlal Nehru	      Indira Gandhi		Rajiv Gandhi</a:t>
            </a:r>
          </a:p>
          <a:p>
            <a:pPr eaLnBrk="1" hangingPunct="1">
              <a:buFontTx/>
              <a:buNone/>
            </a:pPr>
            <a:r>
              <a:rPr lang="en-US" altLang="en-US" sz="2400" b="1"/>
              <a:t>1947-1964		      1966-1977		1984-1989</a:t>
            </a:r>
          </a:p>
          <a:p>
            <a:pPr eaLnBrk="1" hangingPunct="1">
              <a:buFontTx/>
              <a:buNone/>
            </a:pPr>
            <a:r>
              <a:rPr lang="en-US" altLang="en-US" sz="2400" b="1"/>
              <a:t>				      1980-1984</a:t>
            </a:r>
          </a:p>
        </p:txBody>
      </p:sp>
      <p:pic>
        <p:nvPicPr>
          <p:cNvPr id="10244" name="Picture 5" descr="9849-004-75880243">
            <a:extLst>
              <a:ext uri="{FF2B5EF4-FFF2-40B4-BE49-F238E27FC236}">
                <a16:creationId xmlns:a16="http://schemas.microsoft.com/office/drawing/2014/main" id="{724DD12E-B810-4B95-A0EB-A64F4548B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26098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indira%20gandhi">
            <a:extLst>
              <a:ext uri="{FF2B5EF4-FFF2-40B4-BE49-F238E27FC236}">
                <a16:creationId xmlns:a16="http://schemas.microsoft.com/office/drawing/2014/main" id="{C094234B-704C-435C-A079-51F70E405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25908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 descr="rajiv-gandhi">
            <a:extLst>
              <a:ext uri="{FF2B5EF4-FFF2-40B4-BE49-F238E27FC236}">
                <a16:creationId xmlns:a16="http://schemas.microsoft.com/office/drawing/2014/main" id="{7E951EB0-48E6-4E34-8242-FDA28DA2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200"/>
            <a:ext cx="2667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E45428A-5858-41BF-9B68-51693F8240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/>
            <a:r>
              <a:rPr lang="en-US" altLang="en-US" b="1">
                <a:hlinkClick r:id="rId2"/>
              </a:rPr>
              <a:t>Congress Party</a:t>
            </a:r>
            <a:br>
              <a:rPr lang="en-US" altLang="en-US" b="1"/>
            </a:br>
            <a:r>
              <a:rPr lang="en-US" altLang="en-US" b="1"/>
              <a:t>INC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A97B27C-439C-4F78-B15A-C642A1927A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10600" cy="5029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800"/>
          </a:p>
          <a:p>
            <a:pPr eaLnBrk="1" hangingPunct="1">
              <a:buFontTx/>
              <a:buNone/>
            </a:pPr>
            <a:endParaRPr lang="en-US" altLang="en-US" sz="2800"/>
          </a:p>
          <a:p>
            <a:pPr eaLnBrk="1" hangingPunct="1">
              <a:buFontTx/>
              <a:buNone/>
            </a:pPr>
            <a:endParaRPr lang="en-US" altLang="en-US" sz="2800"/>
          </a:p>
          <a:p>
            <a:pPr eaLnBrk="1" hangingPunct="1">
              <a:buFontTx/>
              <a:buNone/>
            </a:pPr>
            <a:endParaRPr lang="en-US" altLang="en-US" sz="2800"/>
          </a:p>
          <a:p>
            <a:pPr eaLnBrk="1" hangingPunct="1">
              <a:buFontTx/>
              <a:buNone/>
            </a:pPr>
            <a:endParaRPr lang="en-US" altLang="en-US" sz="2800"/>
          </a:p>
          <a:p>
            <a:pPr eaLnBrk="1" hangingPunct="1">
              <a:buFontTx/>
              <a:buNone/>
            </a:pPr>
            <a:endParaRPr lang="en-US" altLang="en-US" sz="2800"/>
          </a:p>
          <a:p>
            <a:pPr eaLnBrk="1" hangingPunct="1">
              <a:buFontTx/>
              <a:buNone/>
            </a:pPr>
            <a:endParaRPr lang="en-US" altLang="en-US" sz="2800"/>
          </a:p>
        </p:txBody>
      </p:sp>
      <p:pic>
        <p:nvPicPr>
          <p:cNvPr id="11268" name="Picture 1">
            <a:extLst>
              <a:ext uri="{FF2B5EF4-FFF2-40B4-BE49-F238E27FC236}">
                <a16:creationId xmlns:a16="http://schemas.microsoft.com/office/drawing/2014/main" id="{46AD7F87-7E90-4830-B974-2182FC74B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746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25B97B5-CD7C-42A4-92A6-459199EFA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altLang="en-US" b="1"/>
              <a:t>Congress’ Ideology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AF7CC3BE-D8CF-4878-B610-10B2F6E85E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/>
              <a:t>Secularism</a:t>
            </a:r>
          </a:p>
          <a:p>
            <a:pPr eaLnBrk="1" hangingPunct="1">
              <a:defRPr/>
            </a:pPr>
            <a:r>
              <a:rPr lang="en-US" altLang="en-US" b="1" dirty="0"/>
              <a:t>Socialist economics 1947-1991</a:t>
            </a:r>
          </a:p>
          <a:p>
            <a:pPr eaLnBrk="1" hangingPunct="1">
              <a:defRPr/>
            </a:pPr>
            <a:r>
              <a:rPr lang="en-US" altLang="en-US" b="1" dirty="0"/>
              <a:t>Economic Reform </a:t>
            </a:r>
          </a:p>
          <a:p>
            <a:pPr lvl="1" eaLnBrk="1" hangingPunct="1">
              <a:defRPr/>
            </a:pPr>
            <a:r>
              <a:rPr lang="en-US" altLang="en-US" b="1" dirty="0"/>
              <a:t>1991-present</a:t>
            </a:r>
          </a:p>
        </p:txBody>
      </p:sp>
      <p:pic>
        <p:nvPicPr>
          <p:cNvPr id="12292" name="Picture 1">
            <a:extLst>
              <a:ext uri="{FF2B5EF4-FFF2-40B4-BE49-F238E27FC236}">
                <a16:creationId xmlns:a16="http://schemas.microsoft.com/office/drawing/2014/main" id="{0DA68FA5-8758-419B-AE1D-F907D4D9B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40005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>
            <a:extLst>
              <a:ext uri="{FF2B5EF4-FFF2-40B4-BE49-F238E27FC236}">
                <a16:creationId xmlns:a16="http://schemas.microsoft.com/office/drawing/2014/main" id="{D0846DE3-2745-403B-AD68-F36993F80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0"/>
            <a:ext cx="20574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0749364-FA78-422E-9B17-2CF58CB80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Bharatiya Janata Party </a:t>
            </a:r>
            <a:r>
              <a:rPr lang="en-US" altLang="en-US" b="1">
                <a:hlinkClick r:id="rId2"/>
              </a:rPr>
              <a:t>(BJP)</a:t>
            </a:r>
            <a:endParaRPr lang="en-US" altLang="en-US" b="1"/>
          </a:p>
        </p:txBody>
      </p:sp>
      <p:sp>
        <p:nvSpPr>
          <p:cNvPr id="13315" name="Rectangle 56">
            <a:extLst>
              <a:ext uri="{FF2B5EF4-FFF2-40B4-BE49-F238E27FC236}">
                <a16:creationId xmlns:a16="http://schemas.microsoft.com/office/drawing/2014/main" id="{12D48CAD-96F8-4101-B361-87238211C48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953000"/>
          </a:xfrm>
        </p:spPr>
        <p:txBody>
          <a:bodyPr/>
          <a:lstStyle/>
          <a:p>
            <a:pPr eaLnBrk="1" hangingPunct="1"/>
            <a:endParaRPr lang="en-US" altLang="en-US" sz="2400" dirty="0"/>
          </a:p>
        </p:txBody>
      </p:sp>
      <p:graphicFrame>
        <p:nvGraphicFramePr>
          <p:cNvPr id="79927" name="Group 55">
            <a:extLst>
              <a:ext uri="{FF2B5EF4-FFF2-40B4-BE49-F238E27FC236}">
                <a16:creationId xmlns:a16="http://schemas.microsoft.com/office/drawing/2014/main" id="{33902773-9432-423C-B1DA-BCF057BCC2A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5"/>
        </p:xfrm>
        <a:graphic>
          <a:graphicData uri="http://schemas.openxmlformats.org/drawingml/2006/table">
            <a:tbl>
              <a:tblPr/>
              <a:tblGrid>
                <a:gridCol w="20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3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1984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1989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176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339" name="Picture 1">
            <a:extLst>
              <a:ext uri="{FF2B5EF4-FFF2-40B4-BE49-F238E27FC236}">
                <a16:creationId xmlns:a16="http://schemas.microsoft.com/office/drawing/2014/main" id="{72FE9A12-1263-4698-A65D-489E0929D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3048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1140-CF62-4538-B97C-4FD13F78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BJP Ideology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5B7658-1715-4463-9E29-198749041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latin typeface="Arial Black" panose="020B0A04020102020204" pitchFamily="34" charset="0"/>
              </a:rPr>
              <a:t>Hindutva (Hindu Nationalism)</a:t>
            </a:r>
          </a:p>
          <a:p>
            <a:pPr eaLnBrk="1" hangingPunct="1"/>
            <a:r>
              <a:rPr lang="en-US" altLang="en-US" sz="3600" b="1" dirty="0">
                <a:latin typeface="Arial Black" panose="020B0A04020102020204" pitchFamily="34" charset="0"/>
                <a:hlinkClick r:id="rId2"/>
              </a:rPr>
              <a:t>RSS</a:t>
            </a:r>
            <a:r>
              <a:rPr lang="en-US" altLang="en-US" sz="3600" b="1" dirty="0">
                <a:latin typeface="Arial Black" panose="020B0A04020102020204" pitchFamily="34" charset="0"/>
              </a:rPr>
              <a:t> </a:t>
            </a:r>
            <a:r>
              <a:rPr lang="en-US" altLang="en-US" b="1" dirty="0">
                <a:latin typeface="Arial Black" panose="020B0A04020102020204" pitchFamily="34" charset="0"/>
              </a:rPr>
              <a:t>(</a:t>
            </a:r>
            <a:r>
              <a:rPr lang="en-US" altLang="en-US" b="1" dirty="0" err="1">
                <a:latin typeface="Arial Black" panose="020B0A04020102020204" pitchFamily="34" charset="0"/>
              </a:rPr>
              <a:t>Rashtriya</a:t>
            </a:r>
            <a:r>
              <a:rPr lang="en-US" altLang="en-US" b="1" dirty="0">
                <a:latin typeface="Arial Black" panose="020B0A04020102020204" pitchFamily="34" charset="0"/>
              </a:rPr>
              <a:t> Swayamsevak Sangh; National Volunteer Organization</a:t>
            </a:r>
            <a:r>
              <a:rPr lang="en-US" altLang="en-US" dirty="0">
                <a:latin typeface="Arial Black" panose="020B0A04020102020204" pitchFamily="34" charset="0"/>
              </a:rPr>
              <a:t>)</a:t>
            </a:r>
          </a:p>
          <a:p>
            <a:r>
              <a:rPr lang="en-US" dirty="0">
                <a:latin typeface="Arial Black" panose="020B0A04020102020204" pitchFamily="34" charset="0"/>
              </a:rPr>
              <a:t>Sangh </a:t>
            </a:r>
            <a:r>
              <a:rPr lang="en-US" dirty="0" err="1">
                <a:latin typeface="Arial Black" panose="020B0A04020102020204" pitchFamily="34" charset="0"/>
              </a:rPr>
              <a:t>Parivar</a:t>
            </a:r>
            <a:r>
              <a:rPr lang="en-US" dirty="0">
                <a:latin typeface="Arial Black" panose="020B0A04020102020204" pitchFamily="34" charset="0"/>
              </a:rPr>
              <a:t> (umbrella organization for RSS and allies)</a:t>
            </a:r>
          </a:p>
          <a:p>
            <a:r>
              <a:rPr lang="en-US" dirty="0">
                <a:latin typeface="Arial Black" panose="020B0A04020102020204" pitchFamily="34" charset="0"/>
              </a:rPr>
              <a:t>Vishwa Hindu Parishad (VHP) </a:t>
            </a:r>
          </a:p>
        </p:txBody>
      </p:sp>
    </p:spTree>
    <p:extLst>
      <p:ext uri="{BB962C8B-B14F-4D97-AF65-F5344CB8AC3E}">
        <p14:creationId xmlns:p14="http://schemas.microsoft.com/office/powerpoint/2010/main" val="3294713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5689819-041C-4C3E-A5B5-90E62D9753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sz="4000"/>
              <a:t>Others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53BE38F-6DB7-4D59-82D3-862869589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Leftist parties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AITC (All India Trinamool Congress (West Bengal, Manipur, Tripura and Arunachal Pradesh)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hlinkClick r:id="rId2"/>
              </a:rPr>
              <a:t>Communist Party of India (Marxist)</a:t>
            </a:r>
            <a:r>
              <a:rPr lang="en-US" altLang="en-US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Regional parties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hlinkClick r:id="rId3"/>
              </a:rPr>
              <a:t>AIADMK</a:t>
            </a:r>
            <a:r>
              <a:rPr lang="en-US" altLang="en-US"/>
              <a:t> (All India Anna Dravida Munnetra Kazhigam) Tamil Nadu state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hlinkClick r:id="rId4"/>
              </a:rPr>
              <a:t>Telugu Desam Party </a:t>
            </a:r>
            <a:r>
              <a:rPr lang="en-US" altLang="en-US"/>
              <a:t>(Andrha Pradesh)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hlinkClick r:id="rId5"/>
              </a:rPr>
              <a:t>Samajwadi </a:t>
            </a:r>
            <a:r>
              <a:rPr lang="en-US" altLang="en-US"/>
              <a:t>Party (Uttar Pradesh)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Caste-based Parties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hlinkClick r:id="rId6"/>
              </a:rPr>
              <a:t>Bahujan Samaj Party</a:t>
            </a:r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6180-61AB-4195-9C85-FF9B6954A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Character of New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702DB-F10C-4ED8-9D0C-787891DD0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Parliamentary Democracy</a:t>
            </a:r>
          </a:p>
          <a:p>
            <a:r>
              <a:rPr lang="en-US" b="1" dirty="0"/>
              <a:t>Federalism</a:t>
            </a:r>
          </a:p>
          <a:p>
            <a:pPr lvl="1"/>
            <a:r>
              <a:rPr lang="en-US" b="1" dirty="0"/>
              <a:t>States (also parliamentary systems)</a:t>
            </a:r>
          </a:p>
          <a:p>
            <a:pPr lvl="1"/>
            <a:r>
              <a:rPr lang="en-US" b="1" dirty="0"/>
              <a:t>Chief Ministers</a:t>
            </a:r>
          </a:p>
          <a:p>
            <a:r>
              <a:rPr lang="en-US" b="1" dirty="0"/>
              <a:t>Neutrality in Cold War</a:t>
            </a:r>
          </a:p>
          <a:p>
            <a:r>
              <a:rPr lang="en-US" b="1" dirty="0"/>
              <a:t>Experience with Administration</a:t>
            </a:r>
          </a:p>
          <a:p>
            <a:r>
              <a:rPr lang="en-US" b="1" dirty="0"/>
              <a:t>Constitution 1950</a:t>
            </a:r>
          </a:p>
          <a:p>
            <a:pPr lvl="1"/>
            <a:r>
              <a:rPr lang="en-US" b="1" dirty="0"/>
              <a:t>395 articles</a:t>
            </a:r>
          </a:p>
        </p:txBody>
      </p:sp>
    </p:spTree>
    <p:extLst>
      <p:ext uri="{BB962C8B-B14F-4D97-AF65-F5344CB8AC3E}">
        <p14:creationId xmlns:p14="http://schemas.microsoft.com/office/powerpoint/2010/main" val="218147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26BBAB5-877D-46D6-8865-D7C7D2034C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b="1" dirty="0"/>
              <a:t>Government Structure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2F5BEDA-506B-4D9F-AF18-A4741EA8A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5287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dirty="0">
                <a:hlinkClick r:id="rId2"/>
              </a:rPr>
              <a:t>Indian Constitution</a:t>
            </a:r>
            <a:endParaRPr lang="en-US" altLang="en-US" sz="2800" b="1" dirty="0"/>
          </a:p>
          <a:p>
            <a:pPr eaLnBrk="1" hangingPunct="1">
              <a:defRPr/>
            </a:pPr>
            <a:r>
              <a:rPr lang="en-US" altLang="en-US" sz="2800" b="1" dirty="0">
                <a:hlinkClick r:id="rId3"/>
              </a:rPr>
              <a:t>President</a:t>
            </a:r>
            <a:endParaRPr lang="en-US" altLang="en-US" sz="2800" b="1" dirty="0"/>
          </a:p>
          <a:p>
            <a:pPr marL="0" indent="0" eaLnBrk="1" hangingPunct="1">
              <a:buNone/>
              <a:defRPr/>
            </a:pPr>
            <a:endParaRPr lang="en-US" altLang="en-US" b="1" dirty="0"/>
          </a:p>
          <a:p>
            <a:pPr marL="0" indent="0" eaLnBrk="1" hangingPunct="1">
              <a:buNone/>
              <a:defRPr/>
            </a:pPr>
            <a:endParaRPr lang="en-US" altLang="en-US" b="1" dirty="0"/>
          </a:p>
          <a:p>
            <a:pPr marL="0" indent="0" eaLnBrk="1" hangingPunct="1">
              <a:buNone/>
              <a:defRPr/>
            </a:pPr>
            <a:endParaRPr lang="en-US" altLang="en-US" sz="2800" b="1" dirty="0"/>
          </a:p>
          <a:p>
            <a:pPr marL="0" indent="0" eaLnBrk="1" hangingPunct="1">
              <a:buNone/>
              <a:defRPr/>
            </a:pPr>
            <a:endParaRPr lang="en-US" altLang="en-US" sz="2800" b="1" dirty="0"/>
          </a:p>
          <a:p>
            <a:pPr marL="0" indent="0" eaLnBrk="1" hangingPunct="1">
              <a:buNone/>
              <a:defRPr/>
            </a:pPr>
            <a:endParaRPr lang="en-US" altLang="en-US" sz="2800" b="1" dirty="0"/>
          </a:p>
          <a:p>
            <a:pPr marL="0" indent="0" eaLnBrk="1" hangingPunct="1">
              <a:buNone/>
              <a:defRPr/>
            </a:pPr>
            <a:endParaRPr lang="en-US" altLang="en-US" sz="2400" b="1" dirty="0"/>
          </a:p>
          <a:p>
            <a:pPr marL="0" indent="0" eaLnBrk="1" hangingPunct="1">
              <a:buNone/>
              <a:defRPr/>
            </a:pPr>
            <a:r>
              <a:rPr lang="en-US" altLang="en-US" sz="2000" b="1" dirty="0">
                <a:latin typeface="Arial Black" panose="020B0A04020102020204" pitchFamily="34" charset="0"/>
              </a:rPr>
              <a:t>Shri Ram Nath Kovind	</a:t>
            </a:r>
            <a:r>
              <a:rPr lang="en-US" altLang="en-US" sz="2400" b="1" dirty="0">
                <a:latin typeface="Arial Black" panose="020B0A04020102020204" pitchFamily="34" charset="0"/>
              </a:rPr>
              <a:t>	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Smt.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Droupadi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Murmu</a:t>
            </a:r>
            <a:endParaRPr lang="en-US" altLang="en-US" sz="2400" b="1" dirty="0">
              <a:latin typeface="Arial Black" panose="020B0A040201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en-US" altLang="en-US" sz="2000" b="1" dirty="0">
                <a:latin typeface="Arial Black" panose="020B0A04020102020204" pitchFamily="34" charset="0"/>
              </a:rPr>
              <a:t>(2017-2022)				(2022--)</a:t>
            </a:r>
          </a:p>
          <a:p>
            <a:pPr marL="0" indent="0" eaLnBrk="1" hangingPunct="1">
              <a:buNone/>
              <a:defRPr/>
            </a:pPr>
            <a:r>
              <a:rPr lang="en-US" altLang="en-US" sz="2000" b="1" dirty="0">
                <a:latin typeface="Arial Black" panose="020B0A04020102020204" pitchFamily="34" charset="0"/>
              </a:rPr>
              <a:t>Lawyer and MP			Teacher/Politician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B798FF-4AD2-4BAA-9C93-966BD896C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667000"/>
            <a:ext cx="2326341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4B17AA-EB38-4B8D-ADAF-96B807381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667000"/>
            <a:ext cx="20574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B7761-9B66-4478-AF03-3D3FC8BAC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hlinkClick r:id="rId2"/>
              </a:rPr>
              <a:t>Bicameral Parliament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EFEE0-8DC1-4903-8A82-FBDC29D10B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200" dirty="0">
                <a:hlinkClick r:id="rId3"/>
              </a:rPr>
              <a:t>Rajya Sabha</a:t>
            </a:r>
            <a:endParaRPr lang="en-US" alt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05149-929F-40B8-89AD-1D42E0796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400" y="2174875"/>
            <a:ext cx="4189412" cy="3951288"/>
          </a:xfrm>
        </p:spPr>
        <p:txBody>
          <a:bodyPr/>
          <a:lstStyle/>
          <a:p>
            <a:pPr lvl="1" eaLnBrk="1" hangingPunct="1">
              <a:defRPr/>
            </a:pPr>
            <a:r>
              <a:rPr lang="en-US" altLang="en-US" sz="2800" b="1" dirty="0"/>
              <a:t>245 members</a:t>
            </a:r>
          </a:p>
          <a:p>
            <a:pPr lvl="1" eaLnBrk="1" hangingPunct="1">
              <a:defRPr/>
            </a:pPr>
            <a:r>
              <a:rPr lang="en-US" altLang="en-US" sz="2800" b="1" dirty="0"/>
              <a:t>233 elected by state parliaments/union territories</a:t>
            </a:r>
          </a:p>
          <a:p>
            <a:pPr lvl="1" eaLnBrk="1" hangingPunct="1">
              <a:defRPr/>
            </a:pPr>
            <a:r>
              <a:rPr lang="en-US" altLang="en-US" sz="2800" b="1" dirty="0"/>
              <a:t>12 appointed by President</a:t>
            </a:r>
          </a:p>
          <a:p>
            <a:pPr lvl="1" eaLnBrk="1" hangingPunct="1">
              <a:defRPr/>
            </a:pPr>
            <a:endParaRPr lang="en-US" alt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265-ABAD-49E8-8672-3CC495020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en-US" sz="3200" dirty="0">
                <a:hlinkClick r:id="rId4"/>
              </a:rPr>
              <a:t>Lok Sabha</a:t>
            </a:r>
            <a:endParaRPr lang="en-US" altLang="en-US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155B8-B20F-4151-A862-83F409FC3F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41812" y="2174875"/>
            <a:ext cx="4344989" cy="3951288"/>
          </a:xfrm>
        </p:spPr>
        <p:txBody>
          <a:bodyPr/>
          <a:lstStyle/>
          <a:p>
            <a:r>
              <a:rPr lang="en-US" sz="2800" b="1" dirty="0"/>
              <a:t>545 members </a:t>
            </a:r>
            <a:r>
              <a:rPr lang="en-US" sz="2000" b="1" dirty="0"/>
              <a:t>(originally)</a:t>
            </a:r>
          </a:p>
          <a:p>
            <a:r>
              <a:rPr lang="en-US" sz="2800" b="1" dirty="0"/>
              <a:t>543 elected in SMD</a:t>
            </a:r>
          </a:p>
          <a:p>
            <a:pPr lvl="1"/>
            <a:r>
              <a:rPr lang="en-US" sz="2400" b="1" dirty="0"/>
              <a:t>2 appointed </a:t>
            </a:r>
            <a:r>
              <a:rPr lang="en-US" b="1" dirty="0"/>
              <a:t>(until 2020)</a:t>
            </a:r>
          </a:p>
          <a:p>
            <a:pPr lvl="1"/>
            <a:r>
              <a:rPr lang="en-US" sz="2400" b="1" dirty="0"/>
              <a:t>84 seats reserved for </a:t>
            </a:r>
            <a:r>
              <a:rPr lang="en-US" sz="2400" b="1" dirty="0">
                <a:hlinkClick r:id="rId5"/>
              </a:rPr>
              <a:t>scheduled castes</a:t>
            </a:r>
            <a:endParaRPr lang="en-US" sz="2400" b="1" dirty="0"/>
          </a:p>
          <a:p>
            <a:pPr lvl="1"/>
            <a:r>
              <a:rPr lang="en-US" sz="2400" b="1" dirty="0"/>
              <a:t>47 reserved for </a:t>
            </a:r>
            <a:r>
              <a:rPr lang="en-US" sz="2400" b="1" dirty="0">
                <a:hlinkClick r:id="rId5"/>
              </a:rPr>
              <a:t>scheduled tribes</a:t>
            </a:r>
            <a:endParaRPr lang="en-US" sz="2400" b="1" dirty="0"/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Magic number 272</a:t>
            </a:r>
          </a:p>
        </p:txBody>
      </p:sp>
    </p:spTree>
    <p:extLst>
      <p:ext uri="{BB962C8B-B14F-4D97-AF65-F5344CB8AC3E}">
        <p14:creationId xmlns:p14="http://schemas.microsoft.com/office/powerpoint/2010/main" val="897142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981D3-4638-4D40-B17D-8C79CA5E1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08F639-7A1F-4F96-A16A-E00B27CED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947225"/>
            <a:ext cx="8229600" cy="530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08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5D5F393-53C8-46C1-BF0E-BCF3D80A9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b="1"/>
              <a:t>Parliamentary Process for PM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EBAEC80-C9D5-4576-81C5-CDDAEE25E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			</a:t>
            </a:r>
            <a:r>
              <a:rPr lang="en-US" altLang="en-US" sz="1600" b="1"/>
              <a:t>					PM and House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					serve full term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Party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wins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majority	       House	PM dies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General 			       elects	resigns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election			       PM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of Lower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House		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No party wins			No Confidence 	fails		majority				motion						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						passes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Parties negotiate		PM dissolves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to form coalition		House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(50% of seats, plus one)</a:t>
            </a:r>
          </a:p>
        </p:txBody>
      </p:sp>
      <p:sp>
        <p:nvSpPr>
          <p:cNvPr id="4100" name="Line 4">
            <a:extLst>
              <a:ext uri="{FF2B5EF4-FFF2-40B4-BE49-F238E27FC236}">
                <a16:creationId xmlns:a16="http://schemas.microsoft.com/office/drawing/2014/main" id="{C640861B-A535-45C8-A5E3-FEFEA2084A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25908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5">
            <a:extLst>
              <a:ext uri="{FF2B5EF4-FFF2-40B4-BE49-F238E27FC236}">
                <a16:creationId xmlns:a16="http://schemas.microsoft.com/office/drawing/2014/main" id="{718E258C-5B53-48CC-BB1F-2B1DD6C446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276600"/>
            <a:ext cx="8382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Line 6">
            <a:extLst>
              <a:ext uri="{FF2B5EF4-FFF2-40B4-BE49-F238E27FC236}">
                <a16:creationId xmlns:a16="http://schemas.microsoft.com/office/drawing/2014/main" id="{EE69167D-AE15-4A50-AE27-31C7E9DE89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43434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Line 7">
            <a:extLst>
              <a:ext uri="{FF2B5EF4-FFF2-40B4-BE49-F238E27FC236}">
                <a16:creationId xmlns:a16="http://schemas.microsoft.com/office/drawing/2014/main" id="{A088444E-0185-46C5-BFA8-F0DA9335E8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438400"/>
            <a:ext cx="6858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Line 8">
            <a:extLst>
              <a:ext uri="{FF2B5EF4-FFF2-40B4-BE49-F238E27FC236}">
                <a16:creationId xmlns:a16="http://schemas.microsoft.com/office/drawing/2014/main" id="{0E7DE97D-3314-4705-9F1B-099A717BC1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34290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Line 9">
            <a:extLst>
              <a:ext uri="{FF2B5EF4-FFF2-40B4-BE49-F238E27FC236}">
                <a16:creationId xmlns:a16="http://schemas.microsoft.com/office/drawing/2014/main" id="{194E5909-239E-43A4-B38A-FB435789B0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0" y="1524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0">
            <a:extLst>
              <a:ext uri="{FF2B5EF4-FFF2-40B4-BE49-F238E27FC236}">
                <a16:creationId xmlns:a16="http://schemas.microsoft.com/office/drawing/2014/main" id="{EBA99905-7913-480C-9AC2-B4211D55E3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1524000"/>
            <a:ext cx="2895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1">
            <a:extLst>
              <a:ext uri="{FF2B5EF4-FFF2-40B4-BE49-F238E27FC236}">
                <a16:creationId xmlns:a16="http://schemas.microsoft.com/office/drawing/2014/main" id="{A1EB8842-CE0D-465C-A9F9-EEF3F81CF6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2209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Line 12">
            <a:extLst>
              <a:ext uri="{FF2B5EF4-FFF2-40B4-BE49-F238E27FC236}">
                <a16:creationId xmlns:a16="http://schemas.microsoft.com/office/drawing/2014/main" id="{2459440C-E388-474C-B3BC-BC9FC7C5E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209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Line 13">
            <a:extLst>
              <a:ext uri="{FF2B5EF4-FFF2-40B4-BE49-F238E27FC236}">
                <a16:creationId xmlns:a16="http://schemas.microsoft.com/office/drawing/2014/main" id="{6BA362D8-FAA5-4CE6-8922-1D50F20575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1981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Line 14">
            <a:extLst>
              <a:ext uri="{FF2B5EF4-FFF2-40B4-BE49-F238E27FC236}">
                <a16:creationId xmlns:a16="http://schemas.microsoft.com/office/drawing/2014/main" id="{C6032063-2132-406E-99CD-26779EA2E5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4267200"/>
            <a:ext cx="914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Line 15">
            <a:extLst>
              <a:ext uri="{FF2B5EF4-FFF2-40B4-BE49-F238E27FC236}">
                <a16:creationId xmlns:a16="http://schemas.microsoft.com/office/drawing/2014/main" id="{AD5E1986-A45E-456E-A6A3-D522C34CE5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54102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Line 16">
            <a:extLst>
              <a:ext uri="{FF2B5EF4-FFF2-40B4-BE49-F238E27FC236}">
                <a16:creationId xmlns:a16="http://schemas.microsoft.com/office/drawing/2014/main" id="{1B50829C-7F18-41FA-8A8B-A3FAE77AE6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5943600"/>
            <a:ext cx="449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Line 17">
            <a:extLst>
              <a:ext uri="{FF2B5EF4-FFF2-40B4-BE49-F238E27FC236}">
                <a16:creationId xmlns:a16="http://schemas.microsoft.com/office/drawing/2014/main" id="{152D7375-278B-4B9B-AD93-358ED18BCB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3962400"/>
            <a:ext cx="0" cy="198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Line 18">
            <a:extLst>
              <a:ext uri="{FF2B5EF4-FFF2-40B4-BE49-F238E27FC236}">
                <a16:creationId xmlns:a16="http://schemas.microsoft.com/office/drawing/2014/main" id="{F83D7395-9FAB-4D97-A27D-975BB77364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48768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5" name="Line 19">
            <a:extLst>
              <a:ext uri="{FF2B5EF4-FFF2-40B4-BE49-F238E27FC236}">
                <a16:creationId xmlns:a16="http://schemas.microsoft.com/office/drawing/2014/main" id="{5669F4BA-835B-40CB-A611-2FEBA0B024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6172200"/>
            <a:ext cx="7467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20">
            <a:extLst>
              <a:ext uri="{FF2B5EF4-FFF2-40B4-BE49-F238E27FC236}">
                <a16:creationId xmlns:a16="http://schemas.microsoft.com/office/drawing/2014/main" id="{B003169F-6B16-48B7-AC16-82250002EA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" y="3962400"/>
            <a:ext cx="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Line 21">
            <a:extLst>
              <a:ext uri="{FF2B5EF4-FFF2-40B4-BE49-F238E27FC236}">
                <a16:creationId xmlns:a16="http://schemas.microsoft.com/office/drawing/2014/main" id="{83FE447B-8583-4A40-AD2A-0AC2E6D0E2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40386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8" name="Line 22">
            <a:extLst>
              <a:ext uri="{FF2B5EF4-FFF2-40B4-BE49-F238E27FC236}">
                <a16:creationId xmlns:a16="http://schemas.microsoft.com/office/drawing/2014/main" id="{8F8A1948-9B4D-4011-902B-AD93B2785D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895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9" name="Line 23">
            <a:extLst>
              <a:ext uri="{FF2B5EF4-FFF2-40B4-BE49-F238E27FC236}">
                <a16:creationId xmlns:a16="http://schemas.microsoft.com/office/drawing/2014/main" id="{9BB1A002-282F-42EB-BE08-D860EF47D8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22098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0" name="Line 24">
            <a:extLst>
              <a:ext uri="{FF2B5EF4-FFF2-40B4-BE49-F238E27FC236}">
                <a16:creationId xmlns:a16="http://schemas.microsoft.com/office/drawing/2014/main" id="{335254D1-EE8F-4332-BBB1-D6C44CA419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352800"/>
            <a:ext cx="8382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1" name="Line 25">
            <a:extLst>
              <a:ext uri="{FF2B5EF4-FFF2-40B4-BE49-F238E27FC236}">
                <a16:creationId xmlns:a16="http://schemas.microsoft.com/office/drawing/2014/main" id="{9E91AC08-6F81-42E8-A80A-DE4315BEE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276600"/>
            <a:ext cx="14478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2" name="Line 26">
            <a:extLst>
              <a:ext uri="{FF2B5EF4-FFF2-40B4-BE49-F238E27FC236}">
                <a16:creationId xmlns:a16="http://schemas.microsoft.com/office/drawing/2014/main" id="{05A3AD3B-2FC2-4927-965F-DE24B62826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3800" y="1143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3" name="Line 27">
            <a:extLst>
              <a:ext uri="{FF2B5EF4-FFF2-40B4-BE49-F238E27FC236}">
                <a16:creationId xmlns:a16="http://schemas.microsoft.com/office/drawing/2014/main" id="{0D8168D5-7272-4016-8FE5-07CF7FE55B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143000"/>
            <a:ext cx="662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4" name="Line 28">
            <a:extLst>
              <a:ext uri="{FF2B5EF4-FFF2-40B4-BE49-F238E27FC236}">
                <a16:creationId xmlns:a16="http://schemas.microsoft.com/office/drawing/2014/main" id="{36FD19DD-3161-4B18-AF7C-7220483FD3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1430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D05C67B-E066-4D89-84CE-72A3857E4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4000"/>
              <a:t>The Process  (in theory)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977B1F0-2A36-473B-B34B-22B3454722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					PM and House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					serve full term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Party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wins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majority	           House	</a:t>
            </a:r>
            <a:r>
              <a:rPr lang="en-US" altLang="en-US" sz="1600" b="1">
                <a:solidFill>
                  <a:srgbClr val="00B0F0"/>
                </a:solidFill>
              </a:rPr>
              <a:t>PM dies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General 			           elects	</a:t>
            </a:r>
            <a:r>
              <a:rPr lang="en-US" altLang="en-US" sz="1600" b="1">
                <a:solidFill>
                  <a:srgbClr val="00B0F0"/>
                </a:solidFill>
              </a:rPr>
              <a:t>resigns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election			            PM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of Lower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House		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</a:t>
            </a:r>
          </a:p>
        </p:txBody>
      </p:sp>
      <p:sp>
        <p:nvSpPr>
          <p:cNvPr id="5124" name="Line 4">
            <a:extLst>
              <a:ext uri="{FF2B5EF4-FFF2-40B4-BE49-F238E27FC236}">
                <a16:creationId xmlns:a16="http://schemas.microsoft.com/office/drawing/2014/main" id="{4B35FB21-3EF1-464D-A0D3-CE5623DFAB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25908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7">
            <a:extLst>
              <a:ext uri="{FF2B5EF4-FFF2-40B4-BE49-F238E27FC236}">
                <a16:creationId xmlns:a16="http://schemas.microsoft.com/office/drawing/2014/main" id="{21B3321D-2839-47C5-BB2E-56D8D99061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438400"/>
            <a:ext cx="6858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9">
            <a:extLst>
              <a:ext uri="{FF2B5EF4-FFF2-40B4-BE49-F238E27FC236}">
                <a16:creationId xmlns:a16="http://schemas.microsoft.com/office/drawing/2014/main" id="{0DEE7FAE-7322-40D1-A3B9-8520920694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0" y="1738313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10">
            <a:extLst>
              <a:ext uri="{FF2B5EF4-FFF2-40B4-BE49-F238E27FC236}">
                <a16:creationId xmlns:a16="http://schemas.microsoft.com/office/drawing/2014/main" id="{C16C3F37-BD81-4374-AAD5-2196B8D56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1711325"/>
            <a:ext cx="2895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Line 11">
            <a:extLst>
              <a:ext uri="{FF2B5EF4-FFF2-40B4-BE49-F238E27FC236}">
                <a16:creationId xmlns:a16="http://schemas.microsoft.com/office/drawing/2014/main" id="{5F46784C-1BE2-4284-812A-7CCF62A37D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2209800"/>
            <a:ext cx="0" cy="3810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Line 12">
            <a:extLst>
              <a:ext uri="{FF2B5EF4-FFF2-40B4-BE49-F238E27FC236}">
                <a16:creationId xmlns:a16="http://schemas.microsoft.com/office/drawing/2014/main" id="{2B719407-E792-4C3F-B6AF-E14B97866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209800"/>
            <a:ext cx="0" cy="4572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Line 23">
            <a:extLst>
              <a:ext uri="{FF2B5EF4-FFF2-40B4-BE49-F238E27FC236}">
                <a16:creationId xmlns:a16="http://schemas.microsoft.com/office/drawing/2014/main" id="{46432717-9BD5-4C8F-904F-1148A1D267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2209800"/>
            <a:ext cx="1295400" cy="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26">
            <a:extLst>
              <a:ext uri="{FF2B5EF4-FFF2-40B4-BE49-F238E27FC236}">
                <a16:creationId xmlns:a16="http://schemas.microsoft.com/office/drawing/2014/main" id="{17C29B60-A4E2-49E5-BC14-8E34C511F0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3800" y="1143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Line 27">
            <a:extLst>
              <a:ext uri="{FF2B5EF4-FFF2-40B4-BE49-F238E27FC236}">
                <a16:creationId xmlns:a16="http://schemas.microsoft.com/office/drawing/2014/main" id="{5BA011DA-97EA-41B4-80AA-9A782133FC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143000"/>
            <a:ext cx="662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28">
            <a:extLst>
              <a:ext uri="{FF2B5EF4-FFF2-40B4-BE49-F238E27FC236}">
                <a16:creationId xmlns:a16="http://schemas.microsoft.com/office/drawing/2014/main" id="{B7FFE3C2-C918-4BCD-B8B1-DF14E9C8E98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1430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39DFA87-2507-46E4-A962-5D14A9576507}"/>
              </a:ext>
            </a:extLst>
          </p:cNvPr>
          <p:cNvCxnSpPr/>
          <p:nvPr/>
        </p:nvCxnSpPr>
        <p:spPr>
          <a:xfrm>
            <a:off x="4572000" y="3200400"/>
            <a:ext cx="4572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CA577C6-EC87-44AB-9B63-FA5E7A67F7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Coalition Formation </a:t>
            </a:r>
            <a:r>
              <a:rPr lang="en-US" altLang="en-US" sz="3200" b="1"/>
              <a:t>and Choosing PM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3F3F911-AB19-4BE0-957B-524018DCEB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			</a:t>
            </a:r>
            <a:r>
              <a:rPr lang="en-US" altLang="en-US" sz="1600" b="1"/>
              <a:t>					PM and House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					serve full term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Party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wins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majority	         House	</a:t>
            </a:r>
            <a:r>
              <a:rPr lang="en-US" altLang="en-US" sz="1600" b="1">
                <a:solidFill>
                  <a:srgbClr val="00B0F0"/>
                </a:solidFill>
              </a:rPr>
              <a:t>PM dies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General 			         elects	</a:t>
            </a:r>
            <a:r>
              <a:rPr lang="en-US" altLang="en-US" sz="1600" b="1">
                <a:solidFill>
                  <a:srgbClr val="00B0F0"/>
                </a:solidFill>
              </a:rPr>
              <a:t>resigns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election			         PM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of Lower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House		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</a:t>
            </a:r>
            <a:r>
              <a:rPr lang="en-US" altLang="en-US" sz="1600" b="1">
                <a:solidFill>
                  <a:srgbClr val="FF0000"/>
                </a:solidFill>
              </a:rPr>
              <a:t>No party wins							majority										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</a:rPr>
              <a:t>											Parties negotiate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</a:rPr>
              <a:t>			to form coalition							(50% of seats, plus one)</a:t>
            </a:r>
          </a:p>
        </p:txBody>
      </p:sp>
      <p:sp>
        <p:nvSpPr>
          <p:cNvPr id="6148" name="Line 4">
            <a:extLst>
              <a:ext uri="{FF2B5EF4-FFF2-40B4-BE49-F238E27FC236}">
                <a16:creationId xmlns:a16="http://schemas.microsoft.com/office/drawing/2014/main" id="{A7BA74B9-C52D-4352-9528-38D42211A8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25908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5">
            <a:extLst>
              <a:ext uri="{FF2B5EF4-FFF2-40B4-BE49-F238E27FC236}">
                <a16:creationId xmlns:a16="http://schemas.microsoft.com/office/drawing/2014/main" id="{7D54BEC8-91B0-45A8-82FB-D19479DF64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276600"/>
            <a:ext cx="8382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6">
            <a:extLst>
              <a:ext uri="{FF2B5EF4-FFF2-40B4-BE49-F238E27FC236}">
                <a16:creationId xmlns:a16="http://schemas.microsoft.com/office/drawing/2014/main" id="{D11965E8-A539-44DE-8DC9-2FC2124FFF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4343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FD0B4BDE-6886-4B69-B973-792CA6B454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438400"/>
            <a:ext cx="6858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D01C2602-8B34-474C-9644-2D481A9511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3429000"/>
            <a:ext cx="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Line 9">
            <a:extLst>
              <a:ext uri="{FF2B5EF4-FFF2-40B4-BE49-F238E27FC236}">
                <a16:creationId xmlns:a16="http://schemas.microsoft.com/office/drawing/2014/main" id="{EB39DFB5-198D-4398-B4AA-7E79E0A491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0" y="1524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Line 10">
            <a:extLst>
              <a:ext uri="{FF2B5EF4-FFF2-40B4-BE49-F238E27FC236}">
                <a16:creationId xmlns:a16="http://schemas.microsoft.com/office/drawing/2014/main" id="{990DC12E-0E3A-4297-83BF-96FFE0662B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1524000"/>
            <a:ext cx="2895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Line 11">
            <a:extLst>
              <a:ext uri="{FF2B5EF4-FFF2-40B4-BE49-F238E27FC236}">
                <a16:creationId xmlns:a16="http://schemas.microsoft.com/office/drawing/2014/main" id="{38C3285B-E172-42C4-AB89-A0ADBC1234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2209800"/>
            <a:ext cx="0" cy="3810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>
            <a:extLst>
              <a:ext uri="{FF2B5EF4-FFF2-40B4-BE49-F238E27FC236}">
                <a16:creationId xmlns:a16="http://schemas.microsoft.com/office/drawing/2014/main" id="{10391D71-53F1-4E65-860C-ACEC01B9FA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209800"/>
            <a:ext cx="0" cy="4572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22">
            <a:extLst>
              <a:ext uri="{FF2B5EF4-FFF2-40B4-BE49-F238E27FC236}">
                <a16:creationId xmlns:a16="http://schemas.microsoft.com/office/drawing/2014/main" id="{A9CDF88C-58CF-46A5-A8D1-77AFA4D603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895600"/>
            <a:ext cx="685800" cy="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23">
            <a:extLst>
              <a:ext uri="{FF2B5EF4-FFF2-40B4-BE49-F238E27FC236}">
                <a16:creationId xmlns:a16="http://schemas.microsoft.com/office/drawing/2014/main" id="{90196DE6-A1D4-4BF3-9AAF-D4DC5D32D9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2209800"/>
            <a:ext cx="1295400" cy="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26">
            <a:extLst>
              <a:ext uri="{FF2B5EF4-FFF2-40B4-BE49-F238E27FC236}">
                <a16:creationId xmlns:a16="http://schemas.microsoft.com/office/drawing/2014/main" id="{BA6896DE-F450-425F-B7EA-614F46089D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3800" y="1143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27">
            <a:extLst>
              <a:ext uri="{FF2B5EF4-FFF2-40B4-BE49-F238E27FC236}">
                <a16:creationId xmlns:a16="http://schemas.microsoft.com/office/drawing/2014/main" id="{74F3744E-683C-49D8-9BAC-ECDB9A56F1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143000"/>
            <a:ext cx="662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28">
            <a:extLst>
              <a:ext uri="{FF2B5EF4-FFF2-40B4-BE49-F238E27FC236}">
                <a16:creationId xmlns:a16="http://schemas.microsoft.com/office/drawing/2014/main" id="{7B33BD6D-245C-4E86-B825-27F259905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1430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708095A-9AFB-4D39-A716-A79ECF3F7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00FF00"/>
                </a:solidFill>
              </a:rPr>
              <a:t>No Confidence Motion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DE4C1D9-8D13-4DFC-A012-885FDB61D5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			</a:t>
            </a:r>
            <a:r>
              <a:rPr lang="en-US" altLang="en-US" sz="1600" b="1"/>
              <a:t>					PM and House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					serve full term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Party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wins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majority	         House	</a:t>
            </a:r>
            <a:r>
              <a:rPr lang="en-US" altLang="en-US" sz="1600" b="1">
                <a:solidFill>
                  <a:srgbClr val="00B0F0"/>
                </a:solidFill>
              </a:rPr>
              <a:t>PM dies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General 			         elects	</a:t>
            </a:r>
            <a:r>
              <a:rPr lang="en-US" altLang="en-US" sz="1600" b="1">
                <a:solidFill>
                  <a:srgbClr val="00B0F0"/>
                </a:solidFill>
              </a:rPr>
              <a:t>resigns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election			         PM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of Lower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House		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</a:t>
            </a:r>
            <a:r>
              <a:rPr lang="en-US" altLang="en-US" sz="1600" b="1">
                <a:solidFill>
                  <a:srgbClr val="FF0000"/>
                </a:solidFill>
              </a:rPr>
              <a:t>No party wins</a:t>
            </a:r>
            <a:r>
              <a:rPr lang="en-US" altLang="en-US" sz="1600" b="1"/>
              <a:t>			</a:t>
            </a:r>
            <a:r>
              <a:rPr lang="en-US" altLang="en-US" sz="1600" b="1">
                <a:solidFill>
                  <a:srgbClr val="00FF00"/>
                </a:solidFill>
              </a:rPr>
              <a:t>No Confidence </a:t>
            </a:r>
            <a:r>
              <a:rPr lang="en-US" altLang="en-US" sz="1600" b="1"/>
              <a:t>	</a:t>
            </a:r>
            <a:r>
              <a:rPr lang="en-US" altLang="en-US" sz="1600" b="1">
                <a:solidFill>
                  <a:srgbClr val="00FF00"/>
                </a:solidFill>
              </a:rPr>
              <a:t>fails</a:t>
            </a:r>
            <a:r>
              <a:rPr lang="en-US" altLang="en-US" sz="1600" b="1"/>
              <a:t>		</a:t>
            </a:r>
            <a:r>
              <a:rPr lang="en-US" altLang="en-US" sz="1600" b="1">
                <a:solidFill>
                  <a:srgbClr val="FF0000"/>
                </a:solidFill>
              </a:rPr>
              <a:t>majority</a:t>
            </a:r>
            <a:r>
              <a:rPr lang="en-US" altLang="en-US" sz="1600" b="1"/>
              <a:t>				</a:t>
            </a:r>
            <a:r>
              <a:rPr lang="en-US" altLang="en-US" sz="1600" b="1">
                <a:solidFill>
                  <a:srgbClr val="00FF00"/>
                </a:solidFill>
              </a:rPr>
              <a:t>motion</a:t>
            </a:r>
            <a:r>
              <a:rPr lang="en-US" altLang="en-US" sz="1600" b="1"/>
              <a:t>						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						</a:t>
            </a:r>
            <a:r>
              <a:rPr lang="en-US" altLang="en-US" sz="1600" b="1">
                <a:solidFill>
                  <a:srgbClr val="00FF00"/>
                </a:solidFill>
              </a:rPr>
              <a:t>passes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</a:t>
            </a:r>
            <a:r>
              <a:rPr lang="en-US" altLang="en-US" sz="1600" b="1">
                <a:solidFill>
                  <a:srgbClr val="FF0000"/>
                </a:solidFill>
              </a:rPr>
              <a:t>Parties negotiate</a:t>
            </a:r>
            <a:r>
              <a:rPr lang="en-US" altLang="en-US" sz="1600" b="1"/>
              <a:t>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			</a:t>
            </a:r>
            <a:r>
              <a:rPr lang="en-US" altLang="en-US" sz="1600" b="1">
                <a:solidFill>
                  <a:srgbClr val="FF0000"/>
                </a:solidFill>
              </a:rPr>
              <a:t>to form coalition</a:t>
            </a:r>
            <a:r>
              <a:rPr lang="en-US" altLang="en-US" sz="1600" b="1"/>
              <a:t>							</a:t>
            </a:r>
            <a:r>
              <a:rPr lang="en-US" altLang="en-US" sz="1600" b="1">
                <a:solidFill>
                  <a:srgbClr val="FF0000"/>
                </a:solidFill>
              </a:rPr>
              <a:t>(50% of seats, plus one)</a:t>
            </a:r>
          </a:p>
        </p:txBody>
      </p:sp>
      <p:sp>
        <p:nvSpPr>
          <p:cNvPr id="7172" name="Line 4">
            <a:extLst>
              <a:ext uri="{FF2B5EF4-FFF2-40B4-BE49-F238E27FC236}">
                <a16:creationId xmlns:a16="http://schemas.microsoft.com/office/drawing/2014/main" id="{D15A262D-FE4D-4577-9249-97B498090B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25908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Line 5">
            <a:extLst>
              <a:ext uri="{FF2B5EF4-FFF2-40B4-BE49-F238E27FC236}">
                <a16:creationId xmlns:a16="http://schemas.microsoft.com/office/drawing/2014/main" id="{95E74FF9-D0D8-4E19-AC36-52FC5D9D701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276600"/>
            <a:ext cx="8382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Line 6">
            <a:extLst>
              <a:ext uri="{FF2B5EF4-FFF2-40B4-BE49-F238E27FC236}">
                <a16:creationId xmlns:a16="http://schemas.microsoft.com/office/drawing/2014/main" id="{988E08F4-4FA6-4B53-A4F4-C804ABF57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4343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41269569-0EA8-41AE-B0CE-6995D6E7B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438400"/>
            <a:ext cx="6858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Line 8">
            <a:extLst>
              <a:ext uri="{FF2B5EF4-FFF2-40B4-BE49-F238E27FC236}">
                <a16:creationId xmlns:a16="http://schemas.microsoft.com/office/drawing/2014/main" id="{8412DD16-5880-417E-AC27-54099F12F3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3429000"/>
            <a:ext cx="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8CAC5AE5-B91E-4DA0-83A7-AE8C47D5D2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0" y="1524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Line 10">
            <a:extLst>
              <a:ext uri="{FF2B5EF4-FFF2-40B4-BE49-F238E27FC236}">
                <a16:creationId xmlns:a16="http://schemas.microsoft.com/office/drawing/2014/main" id="{65D2BC56-2C7C-48F9-BCD1-708D5AB9CE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1524000"/>
            <a:ext cx="2895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967288E6-337E-42FE-B0BC-28BD4CD628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2209800"/>
            <a:ext cx="0" cy="3810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Line 12">
            <a:extLst>
              <a:ext uri="{FF2B5EF4-FFF2-40B4-BE49-F238E27FC236}">
                <a16:creationId xmlns:a16="http://schemas.microsoft.com/office/drawing/2014/main" id="{63A70FAA-A43B-4A95-B7F0-A87B13831B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209800"/>
            <a:ext cx="0" cy="4572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13">
            <a:extLst>
              <a:ext uri="{FF2B5EF4-FFF2-40B4-BE49-F238E27FC236}">
                <a16:creationId xmlns:a16="http://schemas.microsoft.com/office/drawing/2014/main" id="{D51FF041-576E-4520-BD85-40D0013BAF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1981200"/>
            <a:ext cx="0" cy="1752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Line 14">
            <a:extLst>
              <a:ext uri="{FF2B5EF4-FFF2-40B4-BE49-F238E27FC236}">
                <a16:creationId xmlns:a16="http://schemas.microsoft.com/office/drawing/2014/main" id="{EAE4DEDC-5B91-4D00-AB31-E8B08DB868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4267200"/>
            <a:ext cx="914400" cy="4572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Line 18">
            <a:extLst>
              <a:ext uri="{FF2B5EF4-FFF2-40B4-BE49-F238E27FC236}">
                <a16:creationId xmlns:a16="http://schemas.microsoft.com/office/drawing/2014/main" id="{1CC85A95-34B5-4430-AB78-243392B74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4876800"/>
            <a:ext cx="0" cy="12954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Line 19">
            <a:extLst>
              <a:ext uri="{FF2B5EF4-FFF2-40B4-BE49-F238E27FC236}">
                <a16:creationId xmlns:a16="http://schemas.microsoft.com/office/drawing/2014/main" id="{E02EA543-1AE2-4F1C-A6DA-2B1FA2DFAD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6172200"/>
            <a:ext cx="74676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5" name="Line 20">
            <a:extLst>
              <a:ext uri="{FF2B5EF4-FFF2-40B4-BE49-F238E27FC236}">
                <a16:creationId xmlns:a16="http://schemas.microsoft.com/office/drawing/2014/main" id="{6610A36A-F1B3-41AE-AFA4-A7F6291C09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" y="3962400"/>
            <a:ext cx="0" cy="2209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6" name="Line 21">
            <a:extLst>
              <a:ext uri="{FF2B5EF4-FFF2-40B4-BE49-F238E27FC236}">
                <a16:creationId xmlns:a16="http://schemas.microsoft.com/office/drawing/2014/main" id="{FDB26ABE-9664-476E-BC2B-F4385E7080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4038600"/>
            <a:ext cx="2286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Line 22">
            <a:extLst>
              <a:ext uri="{FF2B5EF4-FFF2-40B4-BE49-F238E27FC236}">
                <a16:creationId xmlns:a16="http://schemas.microsoft.com/office/drawing/2014/main" id="{71AFCA1E-2B05-4F20-BCFF-50262C6529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895600"/>
            <a:ext cx="685800" cy="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Line 23">
            <a:extLst>
              <a:ext uri="{FF2B5EF4-FFF2-40B4-BE49-F238E27FC236}">
                <a16:creationId xmlns:a16="http://schemas.microsoft.com/office/drawing/2014/main" id="{3D1A4C87-3521-455B-BD48-2FC424253C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2209800"/>
            <a:ext cx="1295400" cy="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9" name="Line 25">
            <a:extLst>
              <a:ext uri="{FF2B5EF4-FFF2-40B4-BE49-F238E27FC236}">
                <a16:creationId xmlns:a16="http://schemas.microsoft.com/office/drawing/2014/main" id="{DB1058C8-EBF4-4142-836B-6D283983D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276600"/>
            <a:ext cx="1447800" cy="762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0" name="Line 26">
            <a:extLst>
              <a:ext uri="{FF2B5EF4-FFF2-40B4-BE49-F238E27FC236}">
                <a16:creationId xmlns:a16="http://schemas.microsoft.com/office/drawing/2014/main" id="{6DCD5CB3-F7A7-4AB8-A18F-48047F52E7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3800" y="1143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1" name="Line 27">
            <a:extLst>
              <a:ext uri="{FF2B5EF4-FFF2-40B4-BE49-F238E27FC236}">
                <a16:creationId xmlns:a16="http://schemas.microsoft.com/office/drawing/2014/main" id="{C0CC19C0-EC51-499E-BCD3-B0C9FD2042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143000"/>
            <a:ext cx="662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2" name="Line 28">
            <a:extLst>
              <a:ext uri="{FF2B5EF4-FFF2-40B4-BE49-F238E27FC236}">
                <a16:creationId xmlns:a16="http://schemas.microsoft.com/office/drawing/2014/main" id="{8AF362A1-F440-4CA2-8E77-DB0EB79E4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1430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0000"/>
      </a:dk1>
      <a:lt1>
        <a:srgbClr val="FF9900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CAAA"/>
      </a:accent3>
      <a:accent4>
        <a:srgbClr val="000000"/>
      </a:accent4>
      <a:accent5>
        <a:srgbClr val="FFFFFA"/>
      </a:accent5>
      <a:accent6>
        <a:srgbClr val="2DB9B9"/>
      </a:accent6>
      <a:hlink>
        <a:srgbClr val="3333CC"/>
      </a:hlink>
      <a:folHlink>
        <a:srgbClr val="0099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9900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CAAA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9900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CAAA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3333CC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971</Words>
  <Application>Microsoft Office PowerPoint</Application>
  <PresentationFormat>On-screen Show (4:3)</PresentationFormat>
  <Paragraphs>181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Arial Black</vt:lpstr>
      <vt:lpstr>Default Design</vt:lpstr>
      <vt:lpstr>Independent India</vt:lpstr>
      <vt:lpstr>Character of New State</vt:lpstr>
      <vt:lpstr>Government Structure</vt:lpstr>
      <vt:lpstr>Bicameral Parliament</vt:lpstr>
      <vt:lpstr>PowerPoint Presentation</vt:lpstr>
      <vt:lpstr>Parliamentary Process for PM</vt:lpstr>
      <vt:lpstr>The Process  (in theory)</vt:lpstr>
      <vt:lpstr>Coalition Formation and Choosing PM</vt:lpstr>
      <vt:lpstr>No Confidence Motion</vt:lpstr>
      <vt:lpstr>PM Dissolves Lower House</vt:lpstr>
      <vt:lpstr>1996 Election</vt:lpstr>
      <vt:lpstr>Prime Minister</vt:lpstr>
      <vt:lpstr>Council of Ministers (Cabinet)</vt:lpstr>
      <vt:lpstr>Nehru Dynasty</vt:lpstr>
      <vt:lpstr>Congress Party INC</vt:lpstr>
      <vt:lpstr>Congress’ Ideology</vt:lpstr>
      <vt:lpstr>Bharatiya Janata Party (BJP)</vt:lpstr>
      <vt:lpstr>BJP Ideology</vt:lpstr>
      <vt:lpstr>Others</vt:lpstr>
    </vt:vector>
  </TitlesOfParts>
  <Company>College of Humanities &amp;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Parliamentary Election Systems</dc:title>
  <dc:creator>Technology Services</dc:creator>
  <cp:lastModifiedBy>William Newmann</cp:lastModifiedBy>
  <cp:revision>63</cp:revision>
  <dcterms:created xsi:type="dcterms:W3CDTF">2008-02-20T03:51:08Z</dcterms:created>
  <dcterms:modified xsi:type="dcterms:W3CDTF">2023-04-19T15:44:52Z</dcterms:modified>
</cp:coreProperties>
</file>