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26" r:id="rId2"/>
    <p:sldId id="257" r:id="rId3"/>
    <p:sldId id="301" r:id="rId4"/>
    <p:sldId id="282" r:id="rId5"/>
    <p:sldId id="303" r:id="rId6"/>
    <p:sldId id="329" r:id="rId7"/>
    <p:sldId id="330" r:id="rId8"/>
    <p:sldId id="332" r:id="rId9"/>
    <p:sldId id="331" r:id="rId10"/>
    <p:sldId id="298" r:id="rId11"/>
    <p:sldId id="299" r:id="rId12"/>
    <p:sldId id="304" r:id="rId13"/>
    <p:sldId id="325" r:id="rId14"/>
    <p:sldId id="321" r:id="rId15"/>
    <p:sldId id="322" r:id="rId16"/>
    <p:sldId id="328" r:id="rId17"/>
    <p:sldId id="323" r:id="rId18"/>
    <p:sldId id="333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00F7E-02CC-469C-833C-B92EA5568823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D6687-5693-4EC2-A6DC-6DAC85F2A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10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93A8214-EAE5-457C-8BF3-13C13FBAE1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696012-9686-4D2C-B340-3EFB747EF8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24E0D480-BB84-452C-BB97-845CFBBE3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17F648-9554-445D-8EE9-BA449DD81B23}" type="slidenum">
              <a:rPr lang="en-US" altLang="en-US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93A8214-EAE5-457C-8BF3-13C13FBAE1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0696012-9686-4D2C-B340-3EFB747EF8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24E0D480-BB84-452C-BB97-845CFBBE3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17F648-9554-445D-8EE9-BA449DD81B23}" type="slidenum">
              <a:rPr lang="en-US" altLang="en-US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6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ABD9170E-7044-41CA-A5D1-8B29C57E61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AEC1CA5C-B841-447B-898E-E7B71637A1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2F1A2C9F-8F1B-47C9-8B14-291650CED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4907FE-18DE-46EC-9880-3EDF5E0B3A3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31883-BCE9-4F45-8724-E5098DA0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0DD1-57EB-4BEB-85B6-52D847293922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964A-0AEA-436A-B4D1-CC07B9D7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B7F31-9F25-49D1-A4F2-FD12ECAC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C1A27-BD14-4296-BB72-16510091E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53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02090-5906-48F2-A331-AFD0968C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954B7-20A8-42D4-B161-4D6E39F950B3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B89D8-7B0E-4B63-BD77-DDD33DF8F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A9C42-DEB1-4499-A76D-CF9A46F8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5577A-67C5-4591-8E32-86D69EE53C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0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D13DF-E42A-4271-9646-12AD3DB1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464D9-2314-484A-AE60-F780737F8356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F00DE-8F9C-44E1-B478-9FD1758BF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DF94F-5C2F-45C0-93DE-416A4C52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0AFB7-A3B6-42FC-A93B-7199439F0A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67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AB7EF-5508-4E49-99F6-8B5D37E8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B29CA-5ED7-443B-906C-05792F738722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0CE46-B314-48D8-8EB4-7B41128A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DE630-9BE4-49DB-B463-7A88429E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2167D-EAEA-46E5-BA68-0E2C134C6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03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8E475-786D-4F1C-8B17-AA1F30054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1284E-0253-482D-BDD9-D2C1F745C3FA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3A4F2-A448-4C32-B5C5-928CB8CF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EBBB6-3F43-41ED-812B-D894A149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4C666-2E5F-4BB6-9C4E-ABB5296265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10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FB2C9D-E2B2-4746-814A-65896B5A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B557C-9078-42F7-9A29-6018B7E00049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DC793A-E1E2-4032-BA39-263032399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171FF7-27D7-4CC8-BFCB-13AFE7EB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DFC4D-3050-418D-985C-DC0936A67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46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1C29B4-3B5B-4FE8-BE73-127F17383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EE20F-7F11-469E-8029-D5927A430389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87A27C-E759-49F7-8A7D-F8719F14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B89E86-EEF1-449D-B250-D8B82706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8120D-0D9D-40E2-8F59-0E37BEE2B8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846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59A2C87-1C84-4929-8F47-E7393670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7CBF6-947C-44A2-9885-C2F11B56AF2A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BAF321-1B39-455D-863A-16D6848A7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2BAC4F-85D7-4917-90E4-21D0DFF3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C8D00-C031-49F5-AC2B-A4F188259A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45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0F0A8F6-46D6-4997-8221-12A80F49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8302B-09A5-4177-999F-7EFF53DFDA12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9F3482-42EA-4EF9-9853-A08696A9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D933CC-4913-4DB2-AED6-E83BB007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6EEE3-08B0-4CDD-B066-BA4512F01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9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5D56B8-93E6-4EDF-99ED-09090AE43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BE312-52EF-40ED-B4C3-F43F47A2E48C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6B5E5F-33D6-41EF-A859-C7C40AFA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8AD30F-A2D8-497D-AA3D-C97E3687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7F43F-DC6F-46E0-8785-599274DC33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78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EBC188-3448-4F0C-964F-F5D5BB14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10C1F-338A-4B54-9DB1-05521DD15859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B05B36-9102-4579-9B02-F22947C0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08C46-7208-4583-AF8D-01A59641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0DE70-99A2-4E21-8288-4B936C5D4C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09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5B4F508-3B59-4FA5-9228-69D373E5EA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06ECF4A-BCF9-4726-80F1-7EDB36EFE7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F92D3-D3C9-4942-B3D3-A4BED02AC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D14E0D-7189-4A4B-AECF-7F2EC0987FBA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F86C6-F615-46D5-A51B-B30830374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9B629-B259-42A0-816D-EE91F8C48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FFCAA6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BF19BCB-4F46-45AE-B35C-0AFBBEF3C0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50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iavotes.com/lok-sabha/2019/all-states/17/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iavotes.com/lok-sabha/2019/all-states/17/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15E3-584D-4ED9-8D7D-A09B6A7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3. BJP Dominance 2014 to Present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8E38E-6AD0-4DED-AE11-45312CB69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3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7A29E-E65A-4523-AB64-EAF9791CA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92" y="1811835"/>
            <a:ext cx="7443875" cy="41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5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7C9E10CB-79FE-4FD9-A524-10EA0324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</p:spPr>
        <p:txBody>
          <a:bodyPr/>
          <a:lstStyle/>
          <a:p>
            <a:pPr eaLnBrk="1" hangingPunct="1"/>
            <a:r>
              <a:rPr lang="en-US" altLang="en-US" dirty="0"/>
              <a:t>2019 Election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3B7682-19C5-4615-BFDD-E1A0BE86A4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085126"/>
              </p:ext>
            </p:extLst>
          </p:nvPr>
        </p:nvGraphicFramePr>
        <p:xfrm>
          <a:off x="634041" y="1320799"/>
          <a:ext cx="7891892" cy="5117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5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680">
                <a:tc>
                  <a:txBody>
                    <a:bodyPr/>
                    <a:lstStyle/>
                    <a:p>
                      <a:r>
                        <a:rPr lang="en-US" sz="1800" dirty="0"/>
                        <a:t>Party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Seats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6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BJP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303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6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Congress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52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6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DMK (Tamil Nadu)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23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6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AITC (West Bengal)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22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6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YSR Congress (Andhra Pradesh)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22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6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Shiv </a:t>
                      </a:r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Sena</a:t>
                      </a:r>
                      <a:r>
                        <a:rPr lang="en-US" sz="2000" dirty="0">
                          <a:latin typeface="Arial Black" panose="020B0A04020102020204" pitchFamily="34" charset="0"/>
                        </a:rPr>
                        <a:t> (Maharashtra)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18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6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Janata Dal (U) (Left-wing)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16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6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BJD (Odisha)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12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568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BSP (Uttar Pradesh)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10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4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6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286C-BD16-4CEB-9A6B-56897AC53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66562"/>
            <a:ext cx="8229600" cy="54216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2019 Election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E11FAA-72DB-4D7C-931E-8A475408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59" y="1236133"/>
            <a:ext cx="8697386" cy="45586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			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BJP’s Modi Victorious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		Congress 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INC Rahul Gandhi 						Resigns (July 2019) 						(refused by Party)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27541-B642-4291-B2BF-8361A900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936" y="2234240"/>
            <a:ext cx="3459193" cy="2091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CE4FC-716C-4DAF-8C32-12E20268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389717"/>
            <a:ext cx="3721557" cy="225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6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3B1F-1929-4DFA-A19E-607795F52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Assertive BJP</a:t>
            </a:r>
            <a:br>
              <a:rPr lang="en-US" dirty="0"/>
            </a:br>
            <a:r>
              <a:rPr lang="en-US" dirty="0"/>
              <a:t>(and response)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11CDE-BC84-4C4A-B4B2-A18720DAE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latin typeface="Arial Black" panose="020B0A04020102020204" pitchFamily="34" charset="0"/>
              </a:rPr>
              <a:t>Jammu and Kashmir Status August 2019</a:t>
            </a:r>
          </a:p>
          <a:p>
            <a:endParaRPr lang="en-US" sz="3000" b="1" dirty="0">
              <a:latin typeface="Arial Black" panose="020B0A04020102020204" pitchFamily="34" charset="0"/>
            </a:endParaRPr>
          </a:p>
          <a:p>
            <a:r>
              <a:rPr lang="en-US" sz="3000" b="1" dirty="0">
                <a:latin typeface="Arial Black" panose="020B0A04020102020204" pitchFamily="34" charset="0"/>
              </a:rPr>
              <a:t>Citizenship Amendment Act December 2019</a:t>
            </a:r>
          </a:p>
          <a:p>
            <a:endParaRPr lang="en-US" sz="3000" b="1" dirty="0">
              <a:latin typeface="Arial Black" panose="020B0A04020102020204" pitchFamily="34" charset="0"/>
            </a:endParaRPr>
          </a:p>
          <a:p>
            <a:r>
              <a:rPr lang="en-US" sz="3000" b="1" dirty="0">
                <a:latin typeface="Arial Black" panose="020B0A04020102020204" pitchFamily="34" charset="0"/>
              </a:rPr>
              <a:t>National Registry of Citizens November 2019</a:t>
            </a:r>
          </a:p>
          <a:p>
            <a:pPr marL="0" indent="0">
              <a:buNone/>
            </a:pP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282728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0F33-EE0D-4206-88C1-CEBBE786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1. Jammu and Kashmir Status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4E1380-4561-4893-9F1C-4A408E64F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033" y="1540933"/>
            <a:ext cx="7255934" cy="46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77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2F76-90F8-409F-A5DA-DECC383A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 Black" panose="020B0A04020102020204" pitchFamily="34" charset="0"/>
              </a:rPr>
              <a:t>2. Citizenship Amendment Act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December 2019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D7554-1CF3-4AEF-8BEA-2608DE02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 Black" panose="020B0A04020102020204" pitchFamily="34" charset="0"/>
              </a:rPr>
              <a:t>Must live or work for federal government for 11 years before application for citizenship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Exception:</a:t>
            </a:r>
          </a:p>
          <a:p>
            <a:pPr lvl="1"/>
            <a:r>
              <a:rPr lang="en-US" sz="2400" dirty="0">
                <a:latin typeface="Arial Black" panose="020B0A04020102020204" pitchFamily="34" charset="0"/>
              </a:rPr>
              <a:t>Refugees from Pakistan, Bangladesh, Afghanistan can apply after 6 years if…</a:t>
            </a:r>
          </a:p>
          <a:p>
            <a:pPr lvl="1"/>
            <a:r>
              <a:rPr lang="en-US" sz="2400" dirty="0">
                <a:latin typeface="Arial Black" panose="020B0A04020102020204" pitchFamily="34" charset="0"/>
              </a:rPr>
              <a:t>Hindu, Sikh, Buddhist, Jain, Parsi or Christian</a:t>
            </a:r>
          </a:p>
        </p:txBody>
      </p:sp>
    </p:spTree>
    <p:extLst>
      <p:ext uri="{BB962C8B-B14F-4D97-AF65-F5344CB8AC3E}">
        <p14:creationId xmlns:p14="http://schemas.microsoft.com/office/powerpoint/2010/main" val="3659965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74DDE-8652-48E3-955D-47774F795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4361"/>
            <a:ext cx="8229600" cy="1142295"/>
          </a:xfrm>
        </p:spPr>
        <p:txBody>
          <a:bodyPr/>
          <a:lstStyle/>
          <a:p>
            <a:r>
              <a:rPr lang="en-US" sz="3000" dirty="0">
                <a:latin typeface="Arial Black" panose="020B0A04020102020204" pitchFamily="34" charset="0"/>
              </a:rPr>
              <a:t>3. National Registry of Citizens</a:t>
            </a:r>
            <a:br>
              <a:rPr lang="en-US" sz="3000" dirty="0">
                <a:latin typeface="Arial Black" panose="020B0A04020102020204" pitchFamily="34" charset="0"/>
              </a:rPr>
            </a:br>
            <a:r>
              <a:rPr lang="en-US" sz="3000" dirty="0">
                <a:latin typeface="Arial Black" panose="020B0A04020102020204" pitchFamily="34" charset="0"/>
              </a:rPr>
              <a:t>November 2019 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sz="27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0F10-69D7-4296-B1EC-8D1FE28E7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6657"/>
            <a:ext cx="8401050" cy="4078332"/>
          </a:xfrm>
        </p:spPr>
        <p:txBody>
          <a:bodyPr/>
          <a:lstStyle/>
          <a:p>
            <a:pPr marL="0" indent="0">
              <a:buNone/>
            </a:pPr>
            <a:r>
              <a:rPr lang="en-US" sz="2700" b="1" dirty="0"/>
              <a:t>Home Minister Amit Shah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EB3FC-B05C-4903-8FFA-B3AFCFDAE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30" y="2225681"/>
            <a:ext cx="2158171" cy="2574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C6A1F-C403-4FB0-973F-0651966E2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242" y="2615147"/>
            <a:ext cx="4777342" cy="28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8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C0CEA-6F6F-474C-B864-B68A8303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Protests and Violence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E31A13-90F8-459D-A3A3-DF4AC7DBC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61" y="2138273"/>
            <a:ext cx="4356340" cy="3005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60401-C246-434E-9521-CCF5AD5A7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88" y="2214292"/>
            <a:ext cx="4117152" cy="28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67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C94A5-E004-4561-B89A-BAABBDCB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Delhi Violence 2020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361D14-6466-45F7-93E1-5DAC9C5B3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267" y="1417638"/>
            <a:ext cx="6722533" cy="46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61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4AA0-D438-46FE-994E-AFABF2B7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2966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March 23,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326E4-C1BC-4458-A8C8-544184A2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9268"/>
            <a:ext cx="8229600" cy="484293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Gandhi given two sentence for criminal defamation in Surat, Gujarat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96128-526E-46C6-90F1-AD3597BE6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26" y="2660652"/>
            <a:ext cx="5546725" cy="30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0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FA81-908F-4866-B3D7-C9C10F4B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E31CD-2C03-4FEE-BECB-B5FE4233B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385763" indent="-385763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Hindu Nationalism vs. Secular India</a:t>
            </a:r>
          </a:p>
          <a:p>
            <a:pPr marL="385763" indent="-385763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Is “Ethnic Democracy” Democracy?</a:t>
            </a:r>
          </a:p>
          <a:p>
            <a:pPr marL="385763" indent="-385763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Congress Party Leadership?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7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7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New INC leader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Mallikarjun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Kharge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(2022)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03F2D-D073-4ADA-9E55-2A4FE5CCA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567" y="3863183"/>
            <a:ext cx="4093633" cy="22785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11BC-E927-41B6-81C4-E4743EFEF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975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Indian Election Data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(Lok Sabha)</a:t>
            </a:r>
          </a:p>
        </p:txBody>
      </p:sp>
      <p:graphicFrame>
        <p:nvGraphicFramePr>
          <p:cNvPr id="4150" name="Group 54">
            <a:extLst>
              <a:ext uri="{FF2B5EF4-FFF2-40B4-BE49-F238E27FC236}">
                <a16:creationId xmlns:a16="http://schemas.microsoft.com/office/drawing/2014/main" id="{0E54025C-4354-4B95-91DB-FF59F416F8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8587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7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B375"/>
                          </a:solidFill>
                          <a:effectLst/>
                          <a:latin typeface="Calibri" panose="020F0502020204030204" pitchFamily="34" charset="0"/>
                        </a:rPr>
                        <a:t>Election Year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B375"/>
                          </a:solidFill>
                          <a:effectLst/>
                          <a:latin typeface="Calibri" panose="020F0502020204030204" pitchFamily="34" charset="0"/>
                        </a:rPr>
                        <a:t>Seats for Congress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B375"/>
                          </a:solidFill>
                          <a:effectLst/>
                          <a:latin typeface="Calibri" panose="020F0502020204030204" pitchFamily="34" charset="0"/>
                        </a:rPr>
                        <a:t>Seats for Second Largest Party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1952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364 (45%)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1957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371 (47.8%)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1962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361 (44.7%)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1967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283 (40.8%)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1971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352 (43.7%)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1977 (lost power)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154 (34.5%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295 (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Bharatiya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 Lok Dal alliance)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1980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353 (42.7%)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1984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415 (48.1%)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11BC-E927-41B6-81C4-E4743EFEF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0854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hlinkClick r:id="rId3"/>
              </a:rPr>
              <a:t>Indian Election Data 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</a:rPr>
              <a:t>(Lok Sabha)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150" name="Group 54">
            <a:extLst>
              <a:ext uri="{FF2B5EF4-FFF2-40B4-BE49-F238E27FC236}">
                <a16:creationId xmlns:a16="http://schemas.microsoft.com/office/drawing/2014/main" id="{0E54025C-4354-4B95-91DB-FF59F416F8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49867"/>
          <a:ext cx="8229600" cy="5291663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45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B375"/>
                          </a:solidFill>
                          <a:effectLst/>
                          <a:latin typeface="Calibri" panose="020F0502020204030204" pitchFamily="34" charset="0"/>
                        </a:rPr>
                        <a:t>Election Year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B375"/>
                          </a:solidFill>
                          <a:effectLst/>
                          <a:latin typeface="Calibri" panose="020F0502020204030204" pitchFamily="34" charset="0"/>
                        </a:rPr>
                        <a:t>Seats for Congress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B375"/>
                          </a:solidFill>
                          <a:effectLst/>
                          <a:latin typeface="Calibri" panose="020F0502020204030204" pitchFamily="34" charset="0"/>
                        </a:rPr>
                        <a:t>Seats for BJP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1984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415 (48.1%)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 (7.4%)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4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1989 (lost power)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197 (39.5%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89 (11.4%)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C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07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1991 (formed coalition)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226 (36.4%)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120 (20.1%)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0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136 (28.8%)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161 (20.3%)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434569"/>
                  </a:ext>
                </a:extLst>
              </a:tr>
              <a:tr h="480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141 (25.8%)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176 (25.6%)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963669"/>
                  </a:ext>
                </a:extLst>
              </a:tr>
              <a:tr h="480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1999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112 (28.3%)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182 (23.8%)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200884"/>
                  </a:ext>
                </a:extLst>
              </a:tr>
              <a:tr h="480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145 (26.5%)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138 (22.2%)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51460"/>
                  </a:ext>
                </a:extLst>
              </a:tr>
              <a:tr h="480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206 (28.6%)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116 (18.8%)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56945"/>
                  </a:ext>
                </a:extLst>
              </a:tr>
              <a:tr h="480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44  (19.5%)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276 (31.3%)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407821"/>
                  </a:ext>
                </a:extLst>
              </a:tr>
              <a:tr h="480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52 (19.7%)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6080A"/>
                          </a:solidFill>
                          <a:effectLst/>
                          <a:latin typeface="Calibri" panose="020F0502020204030204" pitchFamily="34" charset="0"/>
                        </a:rPr>
                        <a:t>303 (37.7%)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172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64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7C9E10CB-79FE-4FD9-A524-10EA03246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2014 Election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3B7682-19C5-4615-BFDD-E1A0BE86A4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409495"/>
              </p:ext>
            </p:extLst>
          </p:nvPr>
        </p:nvGraphicFramePr>
        <p:xfrm>
          <a:off x="646981" y="1417637"/>
          <a:ext cx="7743486" cy="5138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1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154">
                <a:tc>
                  <a:txBody>
                    <a:bodyPr/>
                    <a:lstStyle/>
                    <a:p>
                      <a:r>
                        <a:rPr lang="en-US" sz="1400" dirty="0"/>
                        <a:t>Party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Seats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BJP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276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Congress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44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AIADMK (Tamil Nadu)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37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AITC (West Bengal)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34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BJD (Odisha)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20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SHS (Maharashtra)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16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TDP (Andhra Pradesh, </a:t>
                      </a:r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Telangana</a:t>
                      </a:r>
                      <a:r>
                        <a:rPr lang="en-US" sz="1800" dirty="0">
                          <a:latin typeface="Arial Black" panose="020B0A04020102020204" pitchFamily="34" charset="0"/>
                        </a:rPr>
                        <a:t>))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16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TRS (</a:t>
                      </a:r>
                      <a:r>
                        <a:rPr lang="en-US" sz="1800" dirty="0" err="1">
                          <a:latin typeface="Arial Black" panose="020B0A04020102020204" pitchFamily="34" charset="0"/>
                        </a:rPr>
                        <a:t>Telangana</a:t>
                      </a:r>
                      <a:r>
                        <a:rPr lang="en-US" sz="1800" dirty="0">
                          <a:latin typeface="Arial Black" panose="020B0A04020102020204" pitchFamily="34" charset="0"/>
                        </a:rPr>
                        <a:t>)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11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CPM</a:t>
                      </a: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1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YRSP (Andhra</a:t>
                      </a:r>
                      <a:r>
                        <a:rPr lang="en-US" sz="1800" baseline="0" dirty="0">
                          <a:latin typeface="Arial Black" panose="020B0A04020102020204" pitchFamily="34" charset="0"/>
                        </a:rPr>
                        <a:t> Pradesh, </a:t>
                      </a:r>
                      <a:r>
                        <a:rPr lang="en-US" sz="1800" baseline="0" dirty="0" err="1">
                          <a:latin typeface="Arial Black" panose="020B0A04020102020204" pitchFamily="34" charset="0"/>
                        </a:rPr>
                        <a:t>Telangana</a:t>
                      </a:r>
                      <a:r>
                        <a:rPr lang="en-US" sz="1800" baseline="0" dirty="0">
                          <a:latin typeface="Arial Black" panose="020B0A04020102020204" pitchFamily="34" charset="0"/>
                        </a:rPr>
                        <a:t>)</a:t>
                      </a:r>
                      <a:endParaRPr lang="en-US" sz="1800" dirty="0">
                        <a:latin typeface="Arial Black" panose="020B0A04020102020204" pitchFamily="34" charset="0"/>
                      </a:endParaRPr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DA9A-6C90-4FC8-B18E-6157FB35D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LS Elections 1952-2019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684130-E9D2-4132-910F-7B484AD88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533" y="1253067"/>
            <a:ext cx="8483600" cy="503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10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55526-4648-B5F0-D06C-083DB181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BJP Changes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B2B02-B4B5-08A7-624D-A7F23DF4F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2333"/>
            <a:ext cx="8229600" cy="507999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</a:rPr>
              <a:t>BJP moves to Populist Nationalism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Us vs. Them</a:t>
            </a:r>
          </a:p>
          <a:p>
            <a:pPr lvl="1"/>
            <a:r>
              <a:rPr lang="en-US" sz="2400" dirty="0">
                <a:latin typeface="Arial Black" panose="020B0A04020102020204" pitchFamily="34" charset="0"/>
              </a:rPr>
              <a:t>Elites (Congress Party)</a:t>
            </a:r>
          </a:p>
          <a:p>
            <a:pPr lvl="1"/>
            <a:r>
              <a:rPr lang="en-US" sz="2400" dirty="0">
                <a:latin typeface="Arial Black" panose="020B0A04020102020204" pitchFamily="34" charset="0"/>
              </a:rPr>
              <a:t>Muslims (Terrorists/Pakistan)</a:t>
            </a:r>
          </a:p>
          <a:p>
            <a:pPr lvl="1"/>
            <a:r>
              <a:rPr lang="en-US" sz="2400" dirty="0">
                <a:latin typeface="Arial Black" panose="020B0A04020102020204" pitchFamily="34" charset="0"/>
              </a:rPr>
              <a:t>Non-Hindus who would attack “our” culture</a:t>
            </a:r>
          </a:p>
          <a:p>
            <a:pPr lvl="1"/>
            <a:r>
              <a:rPr lang="en-US" sz="2400" dirty="0">
                <a:latin typeface="Arial Black" panose="020B0A04020102020204" pitchFamily="34" charset="0"/>
              </a:rPr>
              <a:t>Treasonous Hindus who would help “them”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The history of “victimization”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That centuries-old assault on Hinduism ends now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BJP represents “real Indians”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22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A0FE-63FB-03F9-9995-8D6002B1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BJP Changes 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05702-9A32-2B12-53A4-E864E573B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7184"/>
            <a:ext cx="8481478" cy="461697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Narendra Modi</a:t>
            </a:r>
          </a:p>
          <a:p>
            <a:r>
              <a:rPr lang="en-US" dirty="0">
                <a:latin typeface="Arial Black" panose="020B0A04020102020204" pitchFamily="34" charset="0"/>
              </a:rPr>
              <a:t>Cult of personality</a:t>
            </a:r>
          </a:p>
          <a:p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en-US" dirty="0" err="1">
                <a:latin typeface="Arial Black" panose="020B0A04020102020204" pitchFamily="34" charset="0"/>
              </a:rPr>
              <a:t>Moditva</a:t>
            </a:r>
            <a:r>
              <a:rPr lang="en-US" dirty="0">
                <a:latin typeface="Arial Black" panose="020B0A04020102020204" pitchFamily="34" charset="0"/>
              </a:rPr>
              <a:t>”								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																																					</a:t>
            </a:r>
            <a:r>
              <a:rPr lang="en-US" sz="2100" dirty="0">
                <a:latin typeface="Arial Black" panose="020B0A04020102020204" pitchFamily="34" charset="0"/>
              </a:rPr>
              <a:t>August 2020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	</a:t>
            </a:r>
            <a:r>
              <a:rPr lang="en-US" sz="1500" dirty="0">
                <a:latin typeface="Arial Black" panose="020B0A04020102020204" pitchFamily="34" charset="0"/>
              </a:rPr>
              <a:t>Foundation of </a:t>
            </a:r>
            <a:r>
              <a:rPr lang="en-US" sz="1500" dirty="0" err="1">
                <a:latin typeface="Arial Black" panose="020B0A04020102020204" pitchFamily="34" charset="0"/>
              </a:rPr>
              <a:t>Ayodhya</a:t>
            </a:r>
            <a:r>
              <a:rPr lang="en-US" sz="1500" dirty="0">
                <a:latin typeface="Arial Black" panose="020B0A04020102020204" pitchFamily="34" charset="0"/>
              </a:rPr>
              <a:t> 							temple</a:t>
            </a:r>
          </a:p>
          <a:p>
            <a:endParaRPr lang="en-US" sz="1500" dirty="0">
              <a:latin typeface="Arial Black" panose="020B0A04020102020204" pitchFamily="34" charset="0"/>
            </a:endParaRPr>
          </a:p>
          <a:p>
            <a:pPr lvl="8"/>
            <a:endParaRPr lang="en-US" dirty="0">
              <a:latin typeface="Arial Black" panose="020B0A04020102020204" pitchFamily="34" charset="0"/>
            </a:endParaRPr>
          </a:p>
          <a:p>
            <a:pPr lvl="8"/>
            <a:endParaRPr lang="en-US" dirty="0">
              <a:latin typeface="Arial Black" panose="020B0A04020102020204" pitchFamily="34" charset="0"/>
            </a:endParaRPr>
          </a:p>
          <a:p>
            <a:pPr lvl="8"/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78269-5FC9-1A99-6B9E-428DFCE9D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2" y="2666723"/>
            <a:ext cx="4823878" cy="2149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0E757-738F-933D-834D-02DF76568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68" y="1873720"/>
            <a:ext cx="3605996" cy="249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1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6521-E2D9-E6B9-2DA9-E12C86EC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243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SUCCESS 2014 and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2D10A-FD4B-BC6A-810F-EC55825B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09" y="1207077"/>
            <a:ext cx="8430491" cy="4244796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BJP doubles support among poor</a:t>
            </a:r>
          </a:p>
          <a:p>
            <a:r>
              <a:rPr lang="en-US" dirty="0">
                <a:latin typeface="Arial Black" panose="020B0A04020102020204" pitchFamily="34" charset="0"/>
              </a:rPr>
              <a:t>BJP doubles support among lower castes</a:t>
            </a:r>
          </a:p>
          <a:p>
            <a:r>
              <a:rPr lang="en-US" dirty="0">
                <a:latin typeface="Arial Black" panose="020B0A04020102020204" pitchFamily="34" charset="0"/>
              </a:rPr>
              <a:t>State-level dominance too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625BB5-2312-3005-4F72-EBE9A39A6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025" y="2607733"/>
            <a:ext cx="3640666" cy="367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D4275-DE9C-DBC9-F03B-6ED37730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72" y="2607733"/>
            <a:ext cx="4644737" cy="36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72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E556-2948-B2FE-4830-D61FD90B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763"/>
            <a:ext cx="8229600" cy="66685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FC689-433A-3C0B-C99F-D84E5E980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134"/>
            <a:ext cx="8229600" cy="481753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Modi is the kindly Uncle or Grandfather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Critics:</a:t>
            </a:r>
          </a:p>
          <a:p>
            <a:r>
              <a:rPr lang="en-US" dirty="0">
                <a:latin typeface="Arial Black" panose="020B0A04020102020204" pitchFamily="34" charset="0"/>
              </a:rPr>
              <a:t>State-level politicians implementing Hindutva</a:t>
            </a:r>
          </a:p>
          <a:p>
            <a:r>
              <a:rPr lang="en-US" dirty="0">
                <a:latin typeface="Arial Black" panose="020B0A04020102020204" pitchFamily="34" charset="0"/>
              </a:rPr>
              <a:t>Rewriting school textbooks, inserting Hindu culture into curriculum</a:t>
            </a:r>
          </a:p>
          <a:p>
            <a:r>
              <a:rPr lang="en-US" dirty="0">
                <a:latin typeface="Arial Black" panose="020B0A04020102020204" pitchFamily="34" charset="0"/>
              </a:rPr>
              <a:t>Pressuring universities to promote Hinduism and the “correct” version of social science and natural science</a:t>
            </a:r>
          </a:p>
          <a:p>
            <a:r>
              <a:rPr lang="en-US" dirty="0">
                <a:latin typeface="Arial Black" panose="020B0A04020102020204" pitchFamily="34" charset="0"/>
              </a:rPr>
              <a:t>Ignoring (encouraging) vigilante violence against the “enemies of Hinduism”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080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2">
      <a:dk1>
        <a:srgbClr val="000000"/>
      </a:dk1>
      <a:lt1>
        <a:srgbClr val="FF8119"/>
      </a:lt1>
      <a:dk2>
        <a:srgbClr val="DEF5FA"/>
      </a:dk2>
      <a:lt2>
        <a:srgbClr val="FF8119"/>
      </a:lt2>
      <a:accent1>
        <a:srgbClr val="7030A0"/>
      </a:accent1>
      <a:accent2>
        <a:srgbClr val="79CBDF"/>
      </a:accent2>
      <a:accent3>
        <a:srgbClr val="FFC1AB"/>
      </a:accent3>
      <a:accent4>
        <a:srgbClr val="000000"/>
      </a:accent4>
      <a:accent5>
        <a:srgbClr val="BBADCD"/>
      </a:accent5>
      <a:accent6>
        <a:srgbClr val="6DB8CA"/>
      </a:accent6>
      <a:hlink>
        <a:srgbClr val="0066FF"/>
      </a:hlink>
      <a:folHlink>
        <a:srgbClr val="A5002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FF8119"/>
        </a:dk1>
        <a:lt1>
          <a:srgbClr val="FFB375"/>
        </a:lt1>
        <a:dk2>
          <a:srgbClr val="FF8119"/>
        </a:dk2>
        <a:lt2>
          <a:srgbClr val="DEF5FA"/>
        </a:lt2>
        <a:accent1>
          <a:srgbClr val="7030A0"/>
        </a:accent1>
        <a:accent2>
          <a:srgbClr val="79CBDF"/>
        </a:accent2>
        <a:accent3>
          <a:srgbClr val="FFC1AB"/>
        </a:accent3>
        <a:accent4>
          <a:srgbClr val="DA9863"/>
        </a:accent4>
        <a:accent5>
          <a:srgbClr val="BBADCD"/>
        </a:accent5>
        <a:accent6>
          <a:srgbClr val="6DB8CA"/>
        </a:accent6>
        <a:hlink>
          <a:srgbClr val="D25E00"/>
        </a:hlink>
        <a:folHlink>
          <a:srgbClr val="FFB37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8119"/>
        </a:lt1>
        <a:dk2>
          <a:srgbClr val="DEF5FA"/>
        </a:dk2>
        <a:lt2>
          <a:srgbClr val="FF8119"/>
        </a:lt2>
        <a:accent1>
          <a:srgbClr val="7030A0"/>
        </a:accent1>
        <a:accent2>
          <a:srgbClr val="79CBDF"/>
        </a:accent2>
        <a:accent3>
          <a:srgbClr val="FFC1AB"/>
        </a:accent3>
        <a:accent4>
          <a:srgbClr val="000000"/>
        </a:accent4>
        <a:accent5>
          <a:srgbClr val="BBADCD"/>
        </a:accent5>
        <a:accent6>
          <a:srgbClr val="6DB8CA"/>
        </a:accent6>
        <a:hlink>
          <a:srgbClr val="0066FF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709</Words>
  <Application>Microsoft Office PowerPoint</Application>
  <PresentationFormat>On-screen Show (4:3)</PresentationFormat>
  <Paragraphs>178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1_Office Theme</vt:lpstr>
      <vt:lpstr>3. BJP Dominance 2014 to Present</vt:lpstr>
      <vt:lpstr>Indian Election Data (Lok Sabha)</vt:lpstr>
      <vt:lpstr>Indian Election Data (Lok Sabha)</vt:lpstr>
      <vt:lpstr>2014 Election</vt:lpstr>
      <vt:lpstr>LS Elections 1952-2019</vt:lpstr>
      <vt:lpstr>BJP Changes I</vt:lpstr>
      <vt:lpstr>BJP Changes II</vt:lpstr>
      <vt:lpstr>SUCCESS 2014 and 2019</vt:lpstr>
      <vt:lpstr>Policies</vt:lpstr>
      <vt:lpstr>2019 Election</vt:lpstr>
      <vt:lpstr>2019 Election</vt:lpstr>
      <vt:lpstr>More Assertive BJP (and response)</vt:lpstr>
      <vt:lpstr>1. Jammu and Kashmir Status</vt:lpstr>
      <vt:lpstr>2. Citizenship Amendment Act December 2019</vt:lpstr>
      <vt:lpstr>3. National Registry of Citizens November 2019  </vt:lpstr>
      <vt:lpstr>Protests and Violence</vt:lpstr>
      <vt:lpstr>Delhi Violence 2020</vt:lpstr>
      <vt:lpstr>March 23, 2023</vt:lpstr>
      <vt:lpstr>The 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Newmann</dc:creator>
  <cp:lastModifiedBy>William Newmann</cp:lastModifiedBy>
  <cp:revision>29</cp:revision>
  <dcterms:created xsi:type="dcterms:W3CDTF">2020-04-28T23:04:55Z</dcterms:created>
  <dcterms:modified xsi:type="dcterms:W3CDTF">2023-05-02T13:30:19Z</dcterms:modified>
</cp:coreProperties>
</file>