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58" r:id="rId4"/>
    <p:sldId id="259" r:id="rId5"/>
    <p:sldId id="314" r:id="rId6"/>
    <p:sldId id="315" r:id="rId7"/>
    <p:sldId id="311" r:id="rId8"/>
    <p:sldId id="260" r:id="rId9"/>
    <p:sldId id="265" r:id="rId10"/>
    <p:sldId id="266" r:id="rId11"/>
    <p:sldId id="316" r:id="rId12"/>
    <p:sldId id="267" r:id="rId13"/>
    <p:sldId id="268" r:id="rId14"/>
    <p:sldId id="261" r:id="rId15"/>
    <p:sldId id="262" r:id="rId16"/>
    <p:sldId id="263" r:id="rId17"/>
    <p:sldId id="264" r:id="rId18"/>
    <p:sldId id="321" r:id="rId19"/>
    <p:sldId id="317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0" autoAdjust="0"/>
    <p:restoredTop sz="94660"/>
  </p:normalViewPr>
  <p:slideViewPr>
    <p:cSldViewPr>
      <p:cViewPr varScale="1">
        <p:scale>
          <a:sx n="107" d="100"/>
          <a:sy n="107" d="100"/>
        </p:scale>
        <p:origin x="190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A2285-476D-4B32-8D3A-D93B6C410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FFEA3-847F-4675-9450-04C5045A6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061C13-07C2-42E0-B1A7-7874BE488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820C8-333A-42F9-836B-81819816FA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13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6DEBE-BAAA-43AF-85D8-A691FFEC66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D8D9F-3E15-4A65-9D2C-D3F93D065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D043B-D3A7-4937-9E2C-FE9BC3D9E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8060B-FB8A-4F8B-9114-F99E8E02DB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77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B17A34-E5E1-4CC7-9F88-959D1D72D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6A892-0E41-45B5-9151-2730BAF8F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BE9C87-811A-44FE-943A-3F24D487AC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F6115-957C-40DB-89E0-85AD8BD14B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291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603C4-AB62-4E1A-9341-73D2444D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0C2A2-36E1-44C3-AA85-3364EB07E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22404-4475-426B-9BEE-FF598F82C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D3115-3F49-4ED5-8D19-68CE52F75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3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FC8A41-B396-4111-AA16-9CD47CFFC8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400FEC-B82E-4626-8DF6-82D21717D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7F4C5-AF21-4086-BBFA-A4802FE90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FC3DB-0130-4C1F-A2C8-707B89401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1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EB6878-ADEB-46B3-8DB6-B50FF860C7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9948E-8990-4E06-9E7A-4D28A9636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C37001-C1BB-4472-A65A-D66C01EC6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A0EEA-2491-43BF-8E77-A7AAE0217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5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5086F-113A-4748-B014-BF9BD4F0F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F03B8-F467-4FE5-BA2B-160188743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81B97-C2F8-4B48-A10D-88C23D78C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0FDE6-C8E1-40BD-B6D3-1B914EB78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7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E1ADF9-B51C-4C90-B142-B527294E5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0AB884-2C05-4D55-A117-5B43BEA94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5C0C01-9CC9-4B5B-9E1D-559AFFD4E5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79C72-0FE6-49AD-AF3C-ADDC3E231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41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E9C939-13CA-4E50-B25E-E68495262B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1705A6-4BD7-43B3-82D8-761EF5A15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C7C144-2F5F-4596-9148-F5F34D78D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29925-74F5-418C-8C0E-86B04A612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94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15C848-58A7-4C44-88C5-4D959AF2C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6983FB-16EE-48A8-A989-FE1CAFD0BD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98317F-FFB2-442F-BEBC-302B68DAA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60879-EC49-4524-8D79-07B838B9E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36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0146E-3713-40DE-A53F-7715975FC1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E531F-A8E9-49B7-8157-F4317854A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C5D278-906B-499A-9658-9A1ECCCD9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7A1DC-D061-4201-872E-E60D30E6DC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2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B56ED-99A5-4A32-9384-09793E6AB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87B58-9822-4A6E-A469-A59EDFD1E5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B8EFF-B819-4620-9C84-A80AD5913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B3463-A88C-429A-A11E-DC51AF2E2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78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37301CB-96DB-403B-8A21-05C512BC3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9AD4653-E2D5-42FC-8B2E-DFC85DE6C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F21A6E3-728D-4C5A-8598-E6A569EFB1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CAA291-3DC6-4E6E-8379-9CD646750A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B33073-A318-4013-8907-CF601D8BE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5A1DA20-3BB0-4036-B17D-B9B9A953F6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languages.iloveindia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oksabha.nic.in/members/PartyWiseStatisticalList.asp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AA9D7AD-F1EE-4A2C-8C4E-2009C08D0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3725"/>
          </a:xfrm>
        </p:spPr>
        <p:txBody>
          <a:bodyPr/>
          <a:lstStyle/>
          <a:p>
            <a:pPr eaLnBrk="1" hangingPunct="1"/>
            <a:r>
              <a:rPr lang="en-US" altLang="en-US" i="1" dirty="0"/>
              <a:t>India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99BDC4-0F31-44C7-A8F2-C4C5DEC1A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E50AE-E798-449B-A9C3-B05F765DA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6211483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AB921AA-AB7E-40C8-89C7-04746C97D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3508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Paradox Three: </a:t>
            </a:r>
            <a:br>
              <a:rPr lang="en-US" altLang="en-US" sz="3600" b="1" dirty="0"/>
            </a:br>
            <a:r>
              <a:rPr lang="en-US" altLang="en-US" sz="3600" b="1" dirty="0"/>
              <a:t>Wealth and Poverty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F2CF6CF-F69D-48CA-94A7-8C4CDAC946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 err="1"/>
              <a:t>Bangaluru</a:t>
            </a:r>
            <a:r>
              <a:rPr lang="en-US" altLang="en-US" sz="2800" b="1" dirty="0"/>
              <a:t> </a:t>
            </a:r>
            <a:r>
              <a:rPr lang="en-US" altLang="en-US" sz="2000" b="1" dirty="0"/>
              <a:t>(was Bangalore)</a:t>
            </a:r>
            <a:r>
              <a:rPr lang="en-US" altLang="en-US" sz="2800" b="1" dirty="0"/>
              <a:t>			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India’s Silicon Valley		 Slums of any city</a:t>
            </a:r>
            <a:r>
              <a:rPr lang="en-US" altLang="en-US" sz="2800" dirty="0"/>
              <a:t> </a:t>
            </a:r>
          </a:p>
        </p:txBody>
      </p:sp>
      <p:pic>
        <p:nvPicPr>
          <p:cNvPr id="13316" name="Picture 9" descr="slumsindia">
            <a:extLst>
              <a:ext uri="{FF2B5EF4-FFF2-40B4-BE49-F238E27FC236}">
                <a16:creationId xmlns:a16="http://schemas.microsoft.com/office/drawing/2014/main" id="{C0EE2FC2-18E6-48F0-ACD7-EE067700418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276600"/>
            <a:ext cx="4038600" cy="3011488"/>
          </a:xfrm>
          <a:noFill/>
        </p:spPr>
      </p:pic>
      <p:pic>
        <p:nvPicPr>
          <p:cNvPr id="13317" name="Picture 1">
            <a:extLst>
              <a:ext uri="{FF2B5EF4-FFF2-40B4-BE49-F238E27FC236}">
                <a16:creationId xmlns:a16="http://schemas.microsoft.com/office/drawing/2014/main" id="{BD526353-09D8-446E-A8B7-EBCC84AC3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443547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19F98-E4CB-45FF-8396-D68820DA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Mumbai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CA02ED-9675-4B6E-B7B1-541DB5179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0"/>
            <a:ext cx="685799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88376EE-0392-4BDB-BCFB-B804EE522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/>
              <a:t>Paradox Four: Diversity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6C2BFE0-E796-4474-80FE-3D8EE76F0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80% Hindu, but…</a:t>
            </a:r>
          </a:p>
          <a:p>
            <a:pPr lvl="1" eaLnBrk="1" hangingPunct="1"/>
            <a:r>
              <a:rPr lang="en-US" altLang="en-US" sz="3200" b="1" dirty="0"/>
              <a:t>Over 180 million Muslims</a:t>
            </a:r>
          </a:p>
          <a:p>
            <a:pPr lvl="1" eaLnBrk="1" hangingPunct="1"/>
            <a:r>
              <a:rPr lang="en-US" altLang="en-US" b="1" dirty="0"/>
              <a:t>third largest Muslim population in the world</a:t>
            </a:r>
          </a:p>
          <a:p>
            <a:pPr eaLnBrk="1" hangingPunct="1"/>
            <a:r>
              <a:rPr lang="en-US" altLang="en-US" sz="3600" b="1" dirty="0"/>
              <a:t>Ethnicity</a:t>
            </a:r>
          </a:p>
          <a:p>
            <a:pPr lvl="1" eaLnBrk="1" hangingPunct="1"/>
            <a:r>
              <a:rPr lang="en-US" altLang="en-US" sz="3200" b="1" dirty="0"/>
              <a:t>Indo-Aryan: 72%</a:t>
            </a:r>
          </a:p>
          <a:p>
            <a:pPr lvl="1" eaLnBrk="1" hangingPunct="1"/>
            <a:r>
              <a:rPr lang="en-US" altLang="en-US" sz="3200" b="1" dirty="0"/>
              <a:t>Dravidian 25%</a:t>
            </a:r>
            <a:endParaRPr lang="en-US" altLang="en-US" sz="3600" b="1" dirty="0"/>
          </a:p>
          <a:p>
            <a:pPr eaLnBrk="1" hangingPunct="1"/>
            <a:r>
              <a:rPr lang="en-US" altLang="en-US" sz="3600" b="1" dirty="0"/>
              <a:t>23 Official </a:t>
            </a:r>
            <a:r>
              <a:rPr lang="en-US" altLang="en-US" sz="3600" b="1" dirty="0">
                <a:hlinkClick r:id="rId2"/>
              </a:rPr>
              <a:t>languages</a:t>
            </a:r>
            <a:r>
              <a:rPr lang="en-US" altLang="en-US" sz="3600" b="1" dirty="0"/>
              <a:t> now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30F15D4-8AC0-4CDE-B6CD-FC8523D8D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/>
              <a:t>Paradox Five: </a:t>
            </a:r>
            <a:br>
              <a:rPr lang="en-US" altLang="en-US" sz="4000" b="1" dirty="0"/>
            </a:br>
            <a:r>
              <a:rPr lang="en-US" altLang="en-US" sz="4000" b="1" dirty="0"/>
              <a:t>National vs. Regional?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110D89F-E211-4BA4-997B-4739BE245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Two major national parties:</a:t>
            </a:r>
          </a:p>
          <a:p>
            <a:pPr lvl="1" eaLnBrk="1" hangingPunct="1">
              <a:defRPr/>
            </a:pPr>
            <a:r>
              <a:rPr lang="en-US" altLang="en-US" b="1" dirty="0"/>
              <a:t>Congress Party</a:t>
            </a:r>
          </a:p>
          <a:p>
            <a:pPr lvl="1" eaLnBrk="1" hangingPunct="1">
              <a:defRPr/>
            </a:pPr>
            <a:r>
              <a:rPr lang="en-US" altLang="en-US" b="1" dirty="0"/>
              <a:t>BJP</a:t>
            </a:r>
          </a:p>
          <a:p>
            <a:pPr eaLnBrk="1" hangingPunct="1">
              <a:defRPr/>
            </a:pPr>
            <a:endParaRPr lang="en-US" altLang="en-US" b="1" dirty="0"/>
          </a:p>
          <a:p>
            <a:pPr marL="0" indent="0" eaLnBrk="1" hangingPunct="1">
              <a:buFontTx/>
              <a:buNone/>
              <a:defRPr/>
            </a:pPr>
            <a:r>
              <a:rPr lang="en-US" altLang="en-US" b="1" dirty="0"/>
              <a:t>2019 election (17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Lok Sabha)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b="1" dirty="0"/>
              <a:t>	34 regional parties in Parliament</a:t>
            </a:r>
          </a:p>
          <a:p>
            <a:pPr eaLnBrk="1" hangingPunct="1">
              <a:defRPr/>
            </a:pPr>
            <a:r>
              <a:rPr lang="en-US" altLang="en-US" b="1" dirty="0" err="1">
                <a:hlinkClick r:id="rId2"/>
              </a:rPr>
              <a:t>Lok</a:t>
            </a:r>
            <a:r>
              <a:rPr lang="en-US" altLang="en-US" b="1" dirty="0">
                <a:hlinkClick r:id="rId2"/>
              </a:rPr>
              <a:t> Sabha Party-wise</a:t>
            </a:r>
            <a:endParaRPr lang="en-US" alt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5895891-ED65-44E6-AB53-AB538AF29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/>
              <a:t>Paradox Six: </a:t>
            </a:r>
            <a:br>
              <a:rPr lang="en-US" altLang="en-US" sz="3600" b="1" dirty="0"/>
            </a:br>
            <a:r>
              <a:rPr lang="en-US" sz="3600" dirty="0">
                <a:latin typeface="Arial Black" panose="020B0A04020102020204" pitchFamily="34" charset="0"/>
              </a:rPr>
              <a:t>Religion, Democracy, Ideology</a:t>
            </a:r>
            <a:br>
              <a:rPr lang="en-US" sz="3600" dirty="0">
                <a:latin typeface="Arial Black" panose="020B0A04020102020204" pitchFamily="34" charset="0"/>
              </a:rPr>
            </a:br>
            <a:endParaRPr lang="en-US" altLang="en-US" sz="3600" b="1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CB01DC3-7F5D-49BF-997C-EF698816D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/>
            <a:r>
              <a:rPr lang="en-US" altLang="en-US" b="1" dirty="0"/>
              <a:t>Religion: 80% Hindu</a:t>
            </a:r>
          </a:p>
          <a:p>
            <a:pPr eaLnBrk="1" hangingPunct="1"/>
            <a:r>
              <a:rPr lang="en-US" altLang="en-US" b="1" dirty="0"/>
              <a:t>But… a national ideology of separation of church and state…</a:t>
            </a:r>
          </a:p>
          <a:p>
            <a:pPr eaLnBrk="1" hangingPunct="1"/>
            <a:r>
              <a:rPr lang="en-US" altLang="en-US" b="1" dirty="0"/>
              <a:t>But “Hindu Nationalism” </a:t>
            </a:r>
          </a:p>
          <a:p>
            <a:pPr lvl="1" eaLnBrk="1" hangingPunct="1"/>
            <a:r>
              <a:rPr lang="en-US" altLang="en-US" b="1" dirty="0"/>
              <a:t>Hindutva</a:t>
            </a:r>
          </a:p>
        </p:txBody>
      </p:sp>
    </p:spTree>
    <p:extLst>
      <p:ext uri="{BB962C8B-B14F-4D97-AF65-F5344CB8AC3E}">
        <p14:creationId xmlns:p14="http://schemas.microsoft.com/office/powerpoint/2010/main" val="108861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D273C19-0390-418C-8B25-15E5F8E4B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/>
              <a:t>Prime Minister 2004-2014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6CEE8AA-3160-4F09-9158-D3BF1DE17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Manmohan Singh</a:t>
            </a:r>
          </a:p>
          <a:p>
            <a:pPr eaLnBrk="1" hangingPunct="1"/>
            <a:r>
              <a:rPr lang="en-US" altLang="en-US" sz="3600"/>
              <a:t>The first Sikh PM</a:t>
            </a:r>
          </a:p>
          <a:p>
            <a:pPr eaLnBrk="1" hangingPunct="1"/>
            <a:r>
              <a:rPr lang="en-US" altLang="en-US" sz="3600"/>
              <a:t>From Congress Party</a:t>
            </a:r>
          </a:p>
        </p:txBody>
      </p:sp>
      <p:pic>
        <p:nvPicPr>
          <p:cNvPr id="9220" name="Picture 5" descr="pm_large">
            <a:extLst>
              <a:ext uri="{FF2B5EF4-FFF2-40B4-BE49-F238E27FC236}">
                <a16:creationId xmlns:a16="http://schemas.microsoft.com/office/drawing/2014/main" id="{2047FFB1-9AB1-4654-831F-38C834CD7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429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7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68D75FA-A116-4C04-8E8D-B998B7BE0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Leader of Congress Party</a:t>
            </a:r>
            <a:br>
              <a:rPr lang="en-US" altLang="en-US" sz="4000" b="1"/>
            </a:br>
            <a:r>
              <a:rPr lang="en-US" altLang="en-US" sz="3200" b="1"/>
              <a:t>Late 1990s-Early 2000s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3424B17-BD38-4784-B803-359E0F8DD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b="1"/>
              <a:t>Sonja Gandhi</a:t>
            </a:r>
          </a:p>
          <a:p>
            <a:pPr eaLnBrk="1" hangingPunct="1"/>
            <a:r>
              <a:rPr lang="en-US" altLang="en-US" b="1"/>
              <a:t>Roman Catholic</a:t>
            </a:r>
          </a:p>
          <a:p>
            <a:pPr eaLnBrk="1" hangingPunct="1"/>
            <a:r>
              <a:rPr lang="en-US" altLang="en-US" b="1"/>
              <a:t>Born in Lusiana, Italy</a:t>
            </a:r>
          </a:p>
          <a:p>
            <a:pPr eaLnBrk="1" hangingPunct="1"/>
            <a:r>
              <a:rPr lang="en-US" altLang="en-US" b="1"/>
              <a:t>Before marriage </a:t>
            </a:r>
          </a:p>
          <a:p>
            <a:pPr lvl="1" eaLnBrk="1" hangingPunct="1"/>
            <a:r>
              <a:rPr lang="en-US" altLang="en-US" b="1"/>
              <a:t>Sonia Maino</a:t>
            </a:r>
          </a:p>
        </p:txBody>
      </p:sp>
      <p:pic>
        <p:nvPicPr>
          <p:cNvPr id="10244" name="Picture 5" descr="Sonja_gandhi-fliorir-full">
            <a:extLst>
              <a:ext uri="{FF2B5EF4-FFF2-40B4-BE49-F238E27FC236}">
                <a16:creationId xmlns:a16="http://schemas.microsoft.com/office/drawing/2014/main" id="{DC54B7E6-8EBB-41C8-82AB-B6C75E71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048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6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9F6227B-6C89-429E-B361-06CCC1AC2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Three Presidents of India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FF402BB-C898-4FF5-9001-D82F43CAD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72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endParaRPr lang="en-US" altLang="en-US" sz="1800" dirty="0"/>
          </a:p>
          <a:p>
            <a:pPr eaLnBrk="1" hangingPunct="1">
              <a:buFontTx/>
              <a:buNone/>
            </a:pPr>
            <a:r>
              <a:rPr lang="en-US" altLang="en-US" sz="1800" b="1" dirty="0"/>
              <a:t>K. R. Narayanan 		A. P. J. Abdul Kalam	Pratibha </a:t>
            </a:r>
            <a:r>
              <a:rPr lang="en-US" altLang="en-US" sz="1800" b="1" dirty="0" err="1"/>
              <a:t>Devisingh</a:t>
            </a:r>
            <a:r>
              <a:rPr lang="en-US" altLang="en-US" sz="1800" b="1" dirty="0"/>
              <a:t> Patil</a:t>
            </a:r>
          </a:p>
          <a:p>
            <a:pPr eaLnBrk="1" hangingPunct="1">
              <a:buFontTx/>
              <a:buNone/>
            </a:pPr>
            <a:r>
              <a:rPr lang="en-US" altLang="en-US" sz="1800" b="1" dirty="0"/>
              <a:t>First Dalit Pres.		First Muslim Pres.	First Woman Pres.</a:t>
            </a:r>
          </a:p>
          <a:p>
            <a:pPr eaLnBrk="1" hangingPunct="1">
              <a:buFontTx/>
              <a:buNone/>
            </a:pPr>
            <a:r>
              <a:rPr lang="en-US" altLang="en-US" sz="1800" b="1" dirty="0"/>
              <a:t>1997-2002		2002-2007		2007-2012</a:t>
            </a:r>
          </a:p>
          <a:p>
            <a:pPr eaLnBrk="1" hangingPunct="1">
              <a:buFontTx/>
              <a:buNone/>
            </a:pPr>
            <a:r>
              <a:rPr lang="en-US" altLang="en-US" sz="1800" b="1" dirty="0"/>
              <a:t>Diplomat		Scientist/Defense	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D7A6C-3D9E-4F29-AEF7-0A7FCF664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917141"/>
            <a:ext cx="2947147" cy="2153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FC5A9-664D-4419-B41A-DE67C632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28799"/>
            <a:ext cx="2019299" cy="2241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B795B-4243-415B-8D7F-83FD2E439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55"/>
          <a:stretch/>
        </p:blipFill>
        <p:spPr>
          <a:xfrm>
            <a:off x="457200" y="1828800"/>
            <a:ext cx="2057400" cy="22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6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2F76-90F8-409F-A5DA-DECC383A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Citizenship Amendment Act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December 2019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7554-1CF3-4AEF-8BEA-2608DE02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Must live or work federal government for 11 years before application for citizenship</a:t>
            </a:r>
          </a:p>
          <a:p>
            <a:r>
              <a:rPr lang="en-US" dirty="0">
                <a:latin typeface="Arial Black" panose="020B0A04020102020204" pitchFamily="34" charset="0"/>
              </a:rPr>
              <a:t>Exception: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Refugees from Pakistan, Bangladesh, Afghanistan can apply after 6 years if…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Hindu, Sikh, Buddhist, Jain, Parsi or Christian</a:t>
            </a:r>
          </a:p>
        </p:txBody>
      </p:sp>
    </p:spTree>
    <p:extLst>
      <p:ext uri="{BB962C8B-B14F-4D97-AF65-F5344CB8AC3E}">
        <p14:creationId xmlns:p14="http://schemas.microsoft.com/office/powerpoint/2010/main" val="3659965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CEAD9-FCB3-4FEF-81C7-40FF89E9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57DF1-D4A0-4785-88F6-C8AE1BE76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6021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Arial Black" panose="020B0A04020102020204" pitchFamily="34" charset="0"/>
              </a:rPr>
              <a:t>Secular India vs. Hindu India?</a:t>
            </a:r>
          </a:p>
          <a:p>
            <a:pPr marL="0" indent="0">
              <a:buNone/>
            </a:pPr>
            <a:endParaRPr lang="en-US" sz="4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latin typeface="Arial Black" panose="020B0A04020102020204" pitchFamily="34" charset="0"/>
              </a:rPr>
              <a:t>Congress		vs. 	BJP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ABD56-E5EE-47A1-BD94-D9AD7923E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56" y="3862285"/>
            <a:ext cx="2066925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FE95E-F773-4116-8C36-CF8A1649B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938485"/>
            <a:ext cx="3429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9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229A079-B340-4BA6-B188-04B6B97A0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C18DB-D902-4476-9A25-E30A8EDE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52600"/>
            <a:ext cx="6705600" cy="4297363"/>
          </a:xfrm>
          <a:prstGeom prst="rect">
            <a:avLst/>
          </a:prstGeom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3ABF457C-E285-415E-992C-5A9311A78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382000" cy="38401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">
            <a:extLst>
              <a:ext uri="{FF2B5EF4-FFF2-40B4-BE49-F238E27FC236}">
                <a16:creationId xmlns:a16="http://schemas.microsoft.com/office/drawing/2014/main" id="{9712BAE3-72A1-4640-80F7-D78E7865F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500"/>
            <a:ext cx="822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3">
            <a:extLst>
              <a:ext uri="{FF2B5EF4-FFF2-40B4-BE49-F238E27FC236}">
                <a16:creationId xmlns:a16="http://schemas.microsoft.com/office/drawing/2014/main" id="{D8676712-E0CA-42A7-BF8C-96A9131DB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534400" cy="3810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4C49AAA-688A-4968-8A52-4436B1F56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Basics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8EC61D7-88FB-4116-8A95-E5C524449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Over 1.32 Billion people (2020)</a:t>
            </a:r>
          </a:p>
          <a:p>
            <a:pPr eaLnBrk="1" hangingPunct="1"/>
            <a:r>
              <a:rPr lang="en-US" altLang="en-US" b="1" dirty="0"/>
              <a:t>Opening to the world economically since 1991</a:t>
            </a:r>
          </a:p>
          <a:p>
            <a:pPr eaLnBrk="1" hangingPunct="1"/>
            <a:r>
              <a:rPr lang="en-US" altLang="en-US" b="1" dirty="0"/>
              <a:t>Importance of the US-Indian-Chinese relationship in the future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ED87-429E-4B79-A5D5-D28CAE5B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Nation </a:t>
            </a:r>
            <a:br>
              <a:rPr lang="en-US" dirty="0"/>
            </a:br>
            <a:r>
              <a:rPr lang="en-US" sz="3600" dirty="0"/>
              <a:t>Data from 2020 (CIA World Factbook)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CDC74-BD4A-4D34-B829-C41FCA3F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India					China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D6175-D268-4AEA-8E44-8C69C86E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62" y="2773978"/>
            <a:ext cx="4048125" cy="324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5878E-E879-46B7-832B-93E8AE55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82" y="2773977"/>
            <a:ext cx="4383018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91B3-CF4B-49AE-95ED-07F6DA85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Compared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1E300-0117-4F98-84DC-F52C8CC71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Japan				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58FFE-69A1-4A25-90A8-519B31C9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71800"/>
            <a:ext cx="3838575" cy="301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21716-3BCF-4494-BE90-D53D016F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308" y="2971800"/>
            <a:ext cx="38385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1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4909470-7DAF-4B34-80C4-F96E6B3C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Paradoxes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BB3E3C0-F06E-4A69-88ED-89A8F4B4B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b="1" dirty="0"/>
              <a:t>Democracy and Inequality</a:t>
            </a:r>
          </a:p>
          <a:p>
            <a:pPr marL="514350" indent="-514350">
              <a:buFontTx/>
              <a:buAutoNum type="arabicPeriod"/>
            </a:pPr>
            <a:r>
              <a:rPr lang="en-US" altLang="en-US" b="1" dirty="0"/>
              <a:t>Indian Economic Model</a:t>
            </a:r>
          </a:p>
          <a:p>
            <a:pPr marL="514350" indent="-514350">
              <a:buFontTx/>
              <a:buAutoNum type="arabicPeriod"/>
            </a:pPr>
            <a:r>
              <a:rPr lang="en-US" altLang="en-US" b="1" dirty="0"/>
              <a:t>Wealth and Poverty</a:t>
            </a:r>
          </a:p>
          <a:p>
            <a:pPr marL="514350" indent="-514350">
              <a:buFontTx/>
              <a:buAutoNum type="arabicPeriod"/>
            </a:pPr>
            <a:r>
              <a:rPr lang="en-US" altLang="en-US" b="1" dirty="0"/>
              <a:t>Diversity</a:t>
            </a:r>
          </a:p>
          <a:p>
            <a:pPr marL="514350" indent="-514350">
              <a:buFontTx/>
              <a:buAutoNum type="arabicPeriod"/>
            </a:pPr>
            <a:r>
              <a:rPr lang="en-US" altLang="en-US" b="1" dirty="0"/>
              <a:t>National vs Regional</a:t>
            </a:r>
          </a:p>
          <a:p>
            <a:pPr marL="514350" indent="-514350">
              <a:buFontTx/>
              <a:buAutoNum type="arabicPeriod"/>
            </a:pPr>
            <a:r>
              <a:rPr lang="en-US" altLang="en-US" b="1" dirty="0"/>
              <a:t>Religion, Democracy, Ideology</a:t>
            </a:r>
          </a:p>
          <a:p>
            <a:pPr marL="914400" lvl="1" indent="-514350">
              <a:buFont typeface="Wingdings" panose="05000000000000000000" pitchFamily="2" charset="2"/>
              <a:buChar char="§"/>
            </a:pPr>
            <a:r>
              <a:rPr lang="en-US" altLang="en-US" b="1" dirty="0"/>
              <a:t>Separation of Church and State</a:t>
            </a:r>
          </a:p>
          <a:p>
            <a:pPr marL="514350" indent="-514350">
              <a:buFontTx/>
              <a:buAutoNum type="arabicPeriod"/>
            </a:pPr>
            <a:endParaRPr lang="en-US" alt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26D0205-1ABA-4D03-97AF-698EEE277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/>
              <a:t>Paradox One:</a:t>
            </a:r>
            <a:br>
              <a:rPr lang="en-US" altLang="en-US" sz="3600" b="1"/>
            </a:br>
            <a:r>
              <a:rPr lang="en-US" altLang="en-US" sz="3600" b="1"/>
              <a:t>Democracy and Inequality</a:t>
            </a:r>
            <a:endParaRPr lang="en-US" altLang="en-US" b="1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CF60575-0B9D-47BE-B9DF-E3BF8238E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Largest democracy in the World</a:t>
            </a:r>
          </a:p>
          <a:p>
            <a:pPr lvl="1" eaLnBrk="1" hangingPunct="1"/>
            <a:r>
              <a:rPr lang="en-US" altLang="en-US" sz="3200" b="1" dirty="0"/>
              <a:t>2004: 675 million eligible voters</a:t>
            </a:r>
          </a:p>
          <a:p>
            <a:pPr lvl="1" eaLnBrk="1" hangingPunct="1"/>
            <a:r>
              <a:rPr lang="en-US" altLang="en-US" sz="3200" b="1" dirty="0"/>
              <a:t>2019: 910 million eligible voters</a:t>
            </a:r>
          </a:p>
          <a:p>
            <a:pPr eaLnBrk="1" hangingPunct="1"/>
            <a:endParaRPr lang="en-US" altLang="en-US" sz="3600" b="1" dirty="0"/>
          </a:p>
          <a:p>
            <a:pPr eaLnBrk="1" hangingPunct="1"/>
            <a:r>
              <a:rPr lang="en-US" altLang="en-US" sz="3600" b="1" dirty="0"/>
              <a:t>But…</a:t>
            </a:r>
          </a:p>
          <a:p>
            <a:pPr lvl="1" eaLnBrk="1" hangingPunct="1"/>
            <a:r>
              <a:rPr lang="en-US" altLang="en-US" sz="3200" b="1" dirty="0"/>
              <a:t>Economic inequality</a:t>
            </a:r>
          </a:p>
          <a:p>
            <a:pPr lvl="1" eaLnBrk="1" hangingPunct="1"/>
            <a:r>
              <a:rPr lang="en-US" altLang="en-US" sz="3200" b="1" dirty="0"/>
              <a:t>Social inequality (due to lingering Hindu caste system)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7A4750E-E7E4-406A-8D47-58DF8E1CB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Paradox Two:</a:t>
            </a:r>
            <a:br>
              <a:rPr lang="en-US" altLang="en-US" sz="3600" b="1" dirty="0"/>
            </a:br>
            <a:r>
              <a:rPr lang="en-US" altLang="en-US" sz="3600" b="1" dirty="0"/>
              <a:t>Indian Economic Model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B3FA111-AC7A-43DA-AD5D-E66801A53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East Asian Model: Authoritarian and capitalist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India: Democratic with a socialist economy (until 1991 when economic reforms began)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9900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CAAA"/>
      </a:accent3>
      <a:accent4>
        <a:srgbClr val="000000"/>
      </a:accent4>
      <a:accent5>
        <a:srgbClr val="FFFFFA"/>
      </a:accent5>
      <a:accent6>
        <a:srgbClr val="2DB9B9"/>
      </a:accent6>
      <a:hlink>
        <a:srgbClr val="3333CC"/>
      </a:hlink>
      <a:folHlink>
        <a:srgbClr val="00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9900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CAAA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9900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CAAA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3333CC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413</Words>
  <Application>Microsoft Office PowerPoint</Application>
  <PresentationFormat>On-screen Show (4:3)</PresentationFormat>
  <Paragraphs>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Wingdings</vt:lpstr>
      <vt:lpstr>Default Design</vt:lpstr>
      <vt:lpstr>India</vt:lpstr>
      <vt:lpstr>PowerPoint Presentation</vt:lpstr>
      <vt:lpstr>PowerPoint Presentation</vt:lpstr>
      <vt:lpstr>Basics</vt:lpstr>
      <vt:lpstr>Young Nation  Data from 2020 (CIA World Factbook)</vt:lpstr>
      <vt:lpstr>Compared to…</vt:lpstr>
      <vt:lpstr>Paradoxes</vt:lpstr>
      <vt:lpstr>Paradox One: Democracy and Inequality</vt:lpstr>
      <vt:lpstr>Paradox Two: Indian Economic Model</vt:lpstr>
      <vt:lpstr>Paradox Three:  Wealth and Poverty</vt:lpstr>
      <vt:lpstr>Mumbai</vt:lpstr>
      <vt:lpstr>Paradox Four: Diversity</vt:lpstr>
      <vt:lpstr>Paradox Five:  National vs. Regional?</vt:lpstr>
      <vt:lpstr>Paradox Six:  Religion, Democracy, Ideology </vt:lpstr>
      <vt:lpstr>Prime Minister 2004-2014</vt:lpstr>
      <vt:lpstr>Leader of Congress Party Late 1990s-Early 2000s</vt:lpstr>
      <vt:lpstr>Three Presidents of India</vt:lpstr>
      <vt:lpstr>Citizenship Amendment Act December 2019</vt:lpstr>
      <vt:lpstr>PowerPoint Presentation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Parliamentary Election Systems</dc:title>
  <dc:creator>Technology Services</dc:creator>
  <cp:lastModifiedBy>William Newmann</cp:lastModifiedBy>
  <cp:revision>62</cp:revision>
  <dcterms:created xsi:type="dcterms:W3CDTF">2008-02-20T03:51:08Z</dcterms:created>
  <dcterms:modified xsi:type="dcterms:W3CDTF">2023-04-17T16:18:12Z</dcterms:modified>
</cp:coreProperties>
</file>