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60" r:id="rId5"/>
    <p:sldId id="258" r:id="rId6"/>
    <p:sldId id="259" r:id="rId7"/>
    <p:sldId id="261" r:id="rId8"/>
    <p:sldId id="262" r:id="rId9"/>
    <p:sldId id="264" r:id="rId10"/>
    <p:sldId id="265" r:id="rId11"/>
    <p:sldId id="263" r:id="rId12"/>
    <p:sldId id="271" r:id="rId13"/>
    <p:sldId id="269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540B5D-E66F-48B0-BCF9-DB5B3B42F6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246F5-F659-4728-A45A-55F25F89C6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1DAC04-AD3B-4A77-9DA0-9E936A7F169B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872A37-FF5C-4FE5-B7F2-F794493D84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380495-521C-45A7-A660-031BB1617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4C012-3A3C-4BEE-AA34-8B2379E422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B4377-77E8-43EA-8D2C-0AF0D86103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12B240A-1182-4382-A4F9-56F6AF29D0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3ED9EB4-23D3-418E-930E-E9C08D5DB1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9A2AB49-7BF9-496D-AB70-8FE32C29E0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69D84AA-5A8D-459B-96E3-6F8B1CFC1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F689F6-0C29-4EEF-899E-9DD66E7D3B4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9887CB3-A9C0-4418-9A5A-B6850B972C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A298802-BA15-475F-B6DA-E577FE6D08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4E11F26B-D31D-4DCE-8280-11FB471CE9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0FDCA1-1515-495A-9532-019B28DFF2FE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6E836A67-7A8A-4626-A9C3-3DE94AE4C9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6D4CDB3-E900-4BD6-B97D-1EF1AAEF03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4011E7B9-BED6-4268-8DB2-F411C3657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6EF503-8CC4-4F07-913F-94B165E5DF04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A1AAFC78-1025-4E71-BA2D-849DA24856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9A81B3FB-0C7C-4177-80FA-6EA259BBE8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53154990-203D-46BD-BD87-BB2C6CAEF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68A80D-8BBA-4806-AFA7-27975B326E4D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DE9BED8-6821-41A7-9675-BA2E997B4E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190B759-A6BD-4D8A-883B-186D72852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E09A1A8C-73A8-43D6-9077-B712BA268F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8703A6-003D-4C85-B015-AE4CA7C88FD2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C98F4312-06A6-4824-B58E-8226F2E610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66C909AD-D510-44C6-B8B4-B8830B8F1C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85BE57CC-B845-4AB6-BA68-906CCC3387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CEED70-134A-4FB0-A4DE-71F190576DE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534138CC-1599-4406-A32E-AAC558FF34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FF14C0C1-DE1E-4ECA-B65A-90557268BD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1F48975-B5B3-4302-B1D4-9665AF13DC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B94B2E-1109-4C5C-861D-13CDA37012DB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8AF6340-7B2E-4C4F-B3BB-F5ADEE13A9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EF1B09C-C46A-4FBE-8DE0-0237A19F99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F25E0E7-2EA3-4EED-99DE-1F7F093A57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64359-6517-4F33-8548-98B59C4CB8C0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CF00073-449B-4D8D-B561-2E3E2028E7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C82D2E2-AB86-4EE1-993B-75AC709061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2328788-6FD7-4C17-BF12-7ADDFE998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06DB0D-B858-4CE8-9F3F-972147B5F992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C73591F9-FF60-4845-B412-A6B92113D3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FC357E9-BC51-4B7A-8EDF-332ED728D6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4FAE9641-BC77-4E2D-A5A1-306DA11071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628BA4-BA10-4829-803B-F2A6A7962208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B1D54A90-1FBD-42ED-977E-386D2D6383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497257A-22FB-44DC-8917-0BB265FC6F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D7CC6BE-A3E3-49BC-A339-500741DF9B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D056A3-EFE7-43AF-AF49-646B9C11F3B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7F53B39-B3FF-4F84-9387-27E0B81F67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5943C10-F714-4D5A-B9F2-6A64F8557C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EE20DF2C-C6DE-46AD-8B9F-00BE216794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A837E3-F0E3-42ED-BAEB-2130A48F17B4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E09CF-C874-4F17-8C83-505BE7BE5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8CC62-75FB-4C7A-BFE3-4D6FCF4AE0E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E6088-6E1A-4A00-8158-AF418094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001E9-EF48-4FF8-9E68-37517E3C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76701-7AA4-4407-BA64-FA060249E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79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E5043-CDD2-49F1-BFB3-4D2EC022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9B4D-F71F-4ED5-A23A-DA0C236254E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DDBDA-10CE-4E05-A6B3-8EE7770D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3CA25-8775-4DCD-9F61-439D3E443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A97F4-1375-4E59-8473-468128245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EDBA1-1E6F-4813-9028-DA0366F0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4149-1B90-4722-B4C8-E9F9CAC8F63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35812-BEFA-44BF-A791-192A4E5E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8B9C5-2D16-447B-B405-6B9C47A0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41299-5EEF-485E-BA65-1F518ED6A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12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4B97E-2E97-464D-8D0E-0265D828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DF097-C06A-4974-A830-6BED08E06943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F1866-3FD5-49FB-AA06-BED86EF0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CB52-0BAE-4073-A543-779B80E3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3AB08-CCEC-45B1-BCFF-952175D4E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87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AC0DF-9AFB-4858-B49D-BF10177D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0E05-C114-487D-8B14-D8E52F174089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146ED-C752-49A5-A351-2DEA337B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E4A11-6300-49AF-BDE7-994C0F9E5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EE68B-0DE8-4528-8CEB-A439806B4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98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252865-8B21-4F09-AF52-0EFDAA84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0F23-DC98-4922-BE2E-F7348693607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536533-2AD7-465A-8604-07F35CCB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444519-2ABA-4A2E-9249-87D95498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9AC4B-0005-42DC-A427-966E50243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29D917-3607-4FA9-9DF4-BC6DA3A7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AE7D2-99AE-48A4-9400-0B4732B0023D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93EE6E2-C89C-482A-A4F9-884970426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33662C-6FA0-42DB-9AEA-343B5DCF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9FDC-4B34-49B0-9978-FEE71A013D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75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506D9C1-5C8C-48BD-ADA8-5116BC8C5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23E4-CF57-4489-B4F8-99A6A630BEE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40E898F-3200-4A60-BEDD-4C23D237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2C2358-3B97-4D36-B343-87B07583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31FE-3241-4D29-9D42-1C4875F3E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99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F61800-C858-4C34-B92A-2542DE64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BF4C0-2B49-47AA-9DAE-0B5ED8F731FE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D5CC59F-EC2A-4AF1-BFFA-FF860814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148CC9-0BC8-4297-841F-B1B790B4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38C9F-F6EE-4048-B07E-FADFD57B0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60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A0F6CB-6B8A-4875-9B30-162E8C6A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0E4B-009A-4442-BCD5-C8FC0C22CEDD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E0FA72-AE20-475A-9ABE-9563F991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A8DB63-E80F-416A-9A0E-5C526F12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03108-C5ED-49A1-82C6-2822A63D3F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83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27FD62-D664-451F-9806-DC724B76A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7499-6ECA-4042-B1FD-4EF2805E0ADE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1780A0-B17A-4D15-863B-03EB1CF1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673E2C-FBF4-434E-91E6-EFD45F10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37A63-C806-4334-A913-6B18DFF86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10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E3D5C8F-7289-4A55-B108-6081A5D512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F780D8-6DEC-4367-89F8-4A34FB4DD9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EA812-DAE8-4A53-A1E0-5D04D9950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D4FF32-B8F7-41F9-B86D-B5A1608A6E76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315DF-DE8F-40FB-88BD-C9F6CD9B3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56445-48B5-43A0-BB2C-557468D1C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CAA6"/>
                </a:solidFill>
                <a:latin typeface="Times New Roman" panose="02020603050405020304" pitchFamily="18" charset="0"/>
              </a:defRPr>
            </a:lvl1pPr>
          </a:lstStyle>
          <a:p>
            <a:fld id="{547735E6-2E1B-4F5C-AF6A-DC0181668F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wmin.nic.in/coi/coiason29july0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csc.nic.i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cst.nic.in/index.asp?langid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A6CBDB-D2BC-49E0-AD67-69BFD037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10000"/>
                  </a:schemeClr>
                </a:solidFill>
              </a:rPr>
              <a:t>Public Policy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DF4478-DB44-4D53-A7CB-2713A9A3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solidFill>
                  <a:schemeClr val="tx2">
                    <a:lumMod val="10000"/>
                  </a:schemeClr>
                </a:solidFill>
              </a:rPr>
              <a:t>Federalism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solidFill>
                  <a:schemeClr val="tx2">
                    <a:lumMod val="10000"/>
                  </a:schemeClr>
                </a:solidFill>
              </a:rPr>
              <a:t>Social Policy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solidFill>
                  <a:schemeClr val="tx2">
                    <a:lumMod val="10000"/>
                  </a:schemeClr>
                </a:solidFill>
              </a:rPr>
              <a:t>Economic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4A5F844-040D-4ACC-AE8B-D42DE7F7E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The Reforms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74CB339-AFEF-43B5-9F29-27AAB57E0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Open up economy to foreign investment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Privatization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Ending government control of economy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Reduce government regulation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Export Processing Zones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55E0C-86E7-4062-84C6-2E8718D74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Economic Results </a:t>
            </a:r>
            <a:b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1507" name="Content Placeholder 3">
            <a:extLst>
              <a:ext uri="{FF2B5EF4-FFF2-40B4-BE49-F238E27FC236}">
                <a16:creationId xmlns:a16="http://schemas.microsoft.com/office/drawing/2014/main" id="{AD6BF6E4-EDAD-4FF1-86DF-2CC9ED02E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676400"/>
            <a:ext cx="80772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E515-07DB-42CD-89D3-49561257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7C9088-BD37-4615-BE93-E015E9193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3592512"/>
            <a:ext cx="6267450" cy="2990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1F77C6-642D-4A2B-8563-52D82BFC8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6195"/>
            <a:ext cx="70770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DDDE28A-6212-4830-A7FD-273A9DA3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Indian Growth by Sector</a:t>
            </a:r>
          </a:p>
        </p:txBody>
      </p:sp>
      <p:pic>
        <p:nvPicPr>
          <p:cNvPr id="23555" name="Content Placeholder 3">
            <a:extLst>
              <a:ext uri="{FF2B5EF4-FFF2-40B4-BE49-F238E27FC236}">
                <a16:creationId xmlns:a16="http://schemas.microsoft.com/office/drawing/2014/main" id="{D1C8D70A-15E4-4CFE-9AFE-83BA4E1C0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05000"/>
            <a:ext cx="72390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F1BC-E574-41E6-AA9A-151EF9A0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Political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BD997-E6D8-467B-95BE-19767D5D3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1996 Election</a:t>
            </a:r>
          </a:p>
          <a:p>
            <a:pPr eaLnBrk="1" hangingPunct="1">
              <a:buFont typeface="Arial" charset="0"/>
              <a:buNone/>
              <a:defRPr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C483A3-AB73-4A54-91A7-F50E20E33E1D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4384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3200" b="1" dirty="0"/>
                        <a:t>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1991 Seats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1996 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BJP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0658A-A0D5-4DF8-B3E3-8B66228C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BJP Constituency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1A7DF-8D19-472E-8A6E-EA176920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Elites who benefit from government policy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Government employees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Business protected by the government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Poor who live off government assistance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Anti-affirmative action groups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Hindu nationalists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B005797-019B-4FCF-A09B-ACABA890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Economic Reform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4B9831B-39AA-47D0-A6F3-C18F43C37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/>
              <a:t>BJP vs. Congress </a:t>
            </a:r>
          </a:p>
          <a:p>
            <a:r>
              <a:rPr lang="en-US" altLang="en-US" sz="4000" b="1"/>
              <a:t>Pace</a:t>
            </a:r>
          </a:p>
          <a:p>
            <a:r>
              <a:rPr lang="en-US" altLang="en-US" sz="4000" b="1"/>
              <a:t>Depth</a:t>
            </a:r>
          </a:p>
          <a:p>
            <a:r>
              <a:rPr lang="en-US" altLang="en-US" sz="4000" b="1"/>
              <a:t>Openness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01343-843D-40F8-A894-DFF3F877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Federalism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D18F8-DD2B-480E-B44A-2FDDC9DBB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State Government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State Legislature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Legislative Assembly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Legislative Council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Governor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Chief Minister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Village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Panchayats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(Part IX of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Constitution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11BA-E7E6-42F1-93C6-DA2FBFDBC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State Legislature Control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F09B15-C781-4A57-85C6-FBE7B233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722"/>
            <a:ext cx="8229600" cy="5236918"/>
          </a:xfrm>
        </p:spPr>
        <p:txBody>
          <a:bodyPr/>
          <a:lstStyle/>
          <a:p>
            <a:r>
              <a:rPr lang="en-US" b="1" dirty="0"/>
              <a:t>BJP – 12</a:t>
            </a:r>
          </a:p>
          <a:p>
            <a:r>
              <a:rPr lang="en-US" b="1" dirty="0"/>
              <a:t>BJP/NDA – 6</a:t>
            </a:r>
          </a:p>
          <a:p>
            <a:r>
              <a:rPr lang="en-US" b="1" dirty="0"/>
              <a:t>INC – 4</a:t>
            </a:r>
          </a:p>
          <a:p>
            <a:r>
              <a:rPr lang="en-US" b="1" dirty="0"/>
              <a:t>INC/UPA 2</a:t>
            </a:r>
          </a:p>
          <a:p>
            <a:r>
              <a:rPr lang="en-US" b="1" dirty="0"/>
              <a:t>AAP, AITC, BJD,</a:t>
            </a:r>
          </a:p>
          <a:p>
            <a:pPr marL="0" indent="0">
              <a:buNone/>
            </a:pPr>
            <a:r>
              <a:rPr lang="en-US" b="1" dirty="0"/>
              <a:t>CPI(M), TRS, </a:t>
            </a:r>
          </a:p>
          <a:p>
            <a:pPr marL="0" indent="0">
              <a:buNone/>
            </a:pPr>
            <a:r>
              <a:rPr lang="en-US" b="1" dirty="0"/>
              <a:t>YSRCP – 1 each</a:t>
            </a:r>
          </a:p>
          <a:p>
            <a:r>
              <a:rPr lang="en-US" b="1" dirty="0"/>
              <a:t>President rule -- 1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81548-65D8-49E1-8182-DF609951D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244722"/>
            <a:ext cx="4343400" cy="52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40F5DE0-999E-42A1-950A-9B6A0AF8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Social Policy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EB61B93F-30BE-4192-AF7A-D6852EEB9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4400" b="1" dirty="0">
                <a:solidFill>
                  <a:schemeClr val="tx2">
                    <a:lumMod val="10000"/>
                  </a:schemeClr>
                </a:solidFill>
              </a:rPr>
              <a:t>Affirmative Action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Reserved seats in elected parliaments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National Commission for 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  <a:hlinkClick r:id="rId3"/>
              </a:rPr>
              <a:t>Scheduled Castes</a:t>
            </a: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National Commission for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Scheduled Tribes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Government Positions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9FE76CC-F040-45C1-B865-31BBC25F4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062329"/>
                </a:solidFill>
              </a:rPr>
              <a:t>Reserved Seats in Parliament (Art. 330)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7AA9533C-6F57-4A7F-9B02-C9C87D2759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524000"/>
            <a:ext cx="8001000" cy="4724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06566FC-82CF-4F5C-AFC6-3D7FA956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Socialist Economic Policy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EF017B5-C415-482C-B8D9-7ED415AF9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Nationalization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National Planning Commission – 1950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Five Year Plans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“Hindu Rate of Growth” -- 3.2%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“License Raj”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Raj means “rule”, initially a term for British Colonial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AB16-5C57-4813-B3DE-36C08035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1990s Economic Crisis</a:t>
            </a:r>
          </a:p>
        </p:txBody>
      </p:sp>
      <p:pic>
        <p:nvPicPr>
          <p:cNvPr id="13315" name="Content Placeholder 3" descr="http://scrapetv.com/News/News%20Pages/Technology/images/Mikhail-Gorbachev.jpg">
            <a:extLst>
              <a:ext uri="{FF2B5EF4-FFF2-40B4-BE49-F238E27FC236}">
                <a16:creationId xmlns:a16="http://schemas.microsoft.com/office/drawing/2014/main" id="{577F1A69-B9E0-4CD7-8FEA-991435000A4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524000"/>
            <a:ext cx="3101975" cy="4525963"/>
          </a:xfrm>
        </p:spPr>
      </p:pic>
      <p:pic>
        <p:nvPicPr>
          <p:cNvPr id="13316" name="Picture 4" descr="http://www.greenzer.com/blog/blog_image_store/2009/08/oil-companies-campaign-against-climate-change.jpg">
            <a:extLst>
              <a:ext uri="{FF2B5EF4-FFF2-40B4-BE49-F238E27FC236}">
                <a16:creationId xmlns:a16="http://schemas.microsoft.com/office/drawing/2014/main" id="{1C668594-3E3F-4C73-B6B9-B70316773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81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C9C4-B5C5-4C79-99CB-B4B172AE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Political-Military Crisis</a:t>
            </a:r>
          </a:p>
        </p:txBody>
      </p:sp>
      <p:pic>
        <p:nvPicPr>
          <p:cNvPr id="15363" name="Content Placeholder 3" descr="map">
            <a:extLst>
              <a:ext uri="{FF2B5EF4-FFF2-40B4-BE49-F238E27FC236}">
                <a16:creationId xmlns:a16="http://schemas.microsoft.com/office/drawing/2014/main" id="{F4E674A6-D7CE-4AFC-8B78-93C9431F150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990600"/>
            <a:ext cx="61722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83B61D2-978E-4AED-AA4B-D6CF069DB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Reforms Begin: Congress Party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5AD359F-949D-43E2-8527-23C0E5ECF1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Nehru Dynasty over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1991 Reforms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PM P.V.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Narasimha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Rao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1991-96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482F9EB3-3A18-4186-8478-54CF54168CA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Finance Minister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Manmohan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Singh</a:t>
            </a:r>
          </a:p>
        </p:txBody>
      </p:sp>
      <p:pic>
        <p:nvPicPr>
          <p:cNvPr id="17413" name="Picture 5" descr="14458383_Manmohan-newsmaker">
            <a:extLst>
              <a:ext uri="{FF2B5EF4-FFF2-40B4-BE49-F238E27FC236}">
                <a16:creationId xmlns:a16="http://schemas.microsoft.com/office/drawing/2014/main" id="{69CC6DBD-2812-4AC6-8AC9-58CC70380577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3124200"/>
            <a:ext cx="3409950" cy="3362325"/>
          </a:xfrm>
          <a:noFill/>
        </p:spPr>
      </p:pic>
      <p:pic>
        <p:nvPicPr>
          <p:cNvPr id="17414" name="Picture 9" descr="pvn1">
            <a:extLst>
              <a:ext uri="{FF2B5EF4-FFF2-40B4-BE49-F238E27FC236}">
                <a16:creationId xmlns:a16="http://schemas.microsoft.com/office/drawing/2014/main" id="{5A53E7E0-B23E-4EA1-BB53-5EA6F95B760C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657600"/>
            <a:ext cx="3733800" cy="2667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000000"/>
      </a:dk1>
      <a:lt1>
        <a:srgbClr val="FF8119"/>
      </a:lt1>
      <a:dk2>
        <a:srgbClr val="DEF5FA"/>
      </a:dk2>
      <a:lt2>
        <a:srgbClr val="FF8119"/>
      </a:lt2>
      <a:accent1>
        <a:srgbClr val="7030A0"/>
      </a:accent1>
      <a:accent2>
        <a:srgbClr val="79CBDF"/>
      </a:accent2>
      <a:accent3>
        <a:srgbClr val="FFC1AB"/>
      </a:accent3>
      <a:accent4>
        <a:srgbClr val="000000"/>
      </a:accent4>
      <a:accent5>
        <a:srgbClr val="BBADCD"/>
      </a:accent5>
      <a:accent6>
        <a:srgbClr val="6DB8CA"/>
      </a:accent6>
      <a:hlink>
        <a:srgbClr val="0066FF"/>
      </a:hlink>
      <a:folHlink>
        <a:srgbClr val="80000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FF8119"/>
        </a:dk1>
        <a:lt1>
          <a:srgbClr val="FFB375"/>
        </a:lt1>
        <a:dk2>
          <a:srgbClr val="FF8119"/>
        </a:dk2>
        <a:lt2>
          <a:srgbClr val="DEF5FA"/>
        </a:lt2>
        <a:accent1>
          <a:srgbClr val="7030A0"/>
        </a:accent1>
        <a:accent2>
          <a:srgbClr val="79CBDF"/>
        </a:accent2>
        <a:accent3>
          <a:srgbClr val="FFC1AB"/>
        </a:accent3>
        <a:accent4>
          <a:srgbClr val="DA9863"/>
        </a:accent4>
        <a:accent5>
          <a:srgbClr val="BBADCD"/>
        </a:accent5>
        <a:accent6>
          <a:srgbClr val="6DB8CA"/>
        </a:accent6>
        <a:hlink>
          <a:srgbClr val="D25E00"/>
        </a:hlink>
        <a:folHlink>
          <a:srgbClr val="FFB37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8119"/>
        </a:dk1>
        <a:lt1>
          <a:srgbClr val="FFB375"/>
        </a:lt1>
        <a:dk2>
          <a:srgbClr val="FF8119"/>
        </a:dk2>
        <a:lt2>
          <a:srgbClr val="DEF5FA"/>
        </a:lt2>
        <a:accent1>
          <a:srgbClr val="7030A0"/>
        </a:accent1>
        <a:accent2>
          <a:srgbClr val="79CBDF"/>
        </a:accent2>
        <a:accent3>
          <a:srgbClr val="FFC1AB"/>
        </a:accent3>
        <a:accent4>
          <a:srgbClr val="DA9863"/>
        </a:accent4>
        <a:accent5>
          <a:srgbClr val="BBADCD"/>
        </a:accent5>
        <a:accent6>
          <a:srgbClr val="6DB8CA"/>
        </a:accent6>
        <a:hlink>
          <a:srgbClr val="0066FF"/>
        </a:hlink>
        <a:folHlink>
          <a:srgbClr val="FFB37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8119"/>
        </a:lt1>
        <a:dk2>
          <a:srgbClr val="DEF5FA"/>
        </a:dk2>
        <a:lt2>
          <a:srgbClr val="FF8119"/>
        </a:lt2>
        <a:accent1>
          <a:srgbClr val="7030A0"/>
        </a:accent1>
        <a:accent2>
          <a:srgbClr val="79CBDF"/>
        </a:accent2>
        <a:accent3>
          <a:srgbClr val="FFC1AB"/>
        </a:accent3>
        <a:accent4>
          <a:srgbClr val="000000"/>
        </a:accent4>
        <a:accent5>
          <a:srgbClr val="BBADCD"/>
        </a:accent5>
        <a:accent6>
          <a:srgbClr val="6DB8CA"/>
        </a:accent6>
        <a:hlink>
          <a:srgbClr val="0066FF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242</Words>
  <Application>Microsoft Office PowerPoint</Application>
  <PresentationFormat>On-screen Show (4:3)</PresentationFormat>
  <Paragraphs>85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Public Policy</vt:lpstr>
      <vt:lpstr>Federalism</vt:lpstr>
      <vt:lpstr>State Legislature Control 2020</vt:lpstr>
      <vt:lpstr>Social Policy</vt:lpstr>
      <vt:lpstr>Reserved Seats in Parliament (Art. 330)</vt:lpstr>
      <vt:lpstr>Socialist Economic Policy</vt:lpstr>
      <vt:lpstr>1990s Economic Crisis</vt:lpstr>
      <vt:lpstr>Political-Military Crisis</vt:lpstr>
      <vt:lpstr>Reforms Begin: Congress Party</vt:lpstr>
      <vt:lpstr>The Reforms</vt:lpstr>
      <vt:lpstr>Economic Results  </vt:lpstr>
      <vt:lpstr>PowerPoint Presentation</vt:lpstr>
      <vt:lpstr>Indian Growth by Sector</vt:lpstr>
      <vt:lpstr>Political Results</vt:lpstr>
      <vt:lpstr>BJP Constituency</vt:lpstr>
      <vt:lpstr>Economic Reform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Policy</dc:title>
  <dc:creator>William Newmann</dc:creator>
  <cp:lastModifiedBy>William W Newmann</cp:lastModifiedBy>
  <cp:revision>27</cp:revision>
  <dcterms:created xsi:type="dcterms:W3CDTF">2009-11-23T14:27:41Z</dcterms:created>
  <dcterms:modified xsi:type="dcterms:W3CDTF">2021-01-13T20:29:31Z</dcterms:modified>
</cp:coreProperties>
</file>