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300" r:id="rId5"/>
    <p:sldId id="259" r:id="rId6"/>
    <p:sldId id="260" r:id="rId7"/>
    <p:sldId id="304" r:id="rId8"/>
    <p:sldId id="306" r:id="rId9"/>
    <p:sldId id="293" r:id="rId10"/>
    <p:sldId id="261" r:id="rId11"/>
    <p:sldId id="307" r:id="rId12"/>
    <p:sldId id="264" r:id="rId13"/>
    <p:sldId id="262" r:id="rId14"/>
    <p:sldId id="294" r:id="rId15"/>
    <p:sldId id="292" r:id="rId16"/>
    <p:sldId id="286" r:id="rId17"/>
    <p:sldId id="287" r:id="rId18"/>
    <p:sldId id="288" r:id="rId19"/>
    <p:sldId id="301" r:id="rId20"/>
    <p:sldId id="302" r:id="rId21"/>
    <p:sldId id="265" r:id="rId22"/>
    <p:sldId id="266" r:id="rId23"/>
    <p:sldId id="267" r:id="rId24"/>
    <p:sldId id="268" r:id="rId25"/>
    <p:sldId id="303" r:id="rId26"/>
    <p:sldId id="270" r:id="rId27"/>
    <p:sldId id="295" r:id="rId28"/>
    <p:sldId id="27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4" autoAdjust="0"/>
    <p:restoredTop sz="94660"/>
  </p:normalViewPr>
  <p:slideViewPr>
    <p:cSldViewPr>
      <p:cViewPr varScale="1">
        <p:scale>
          <a:sx n="75" d="100"/>
          <a:sy n="75" d="100"/>
        </p:scale>
        <p:origin x="78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F31FD1-8951-48BE-ADEE-41BC31C5B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BE7D3-069C-424C-89A4-96E0813704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6382C-AC79-4452-A176-4C12A548DF87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838F53-0072-46DD-BE4F-A493B328D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1C6674-706A-4B17-BDE0-234544A73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93F14-D72E-4134-95D1-D44608E96F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79578-91BE-4115-A4B3-64BAD7EED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71ABAB-24A1-4041-8BFB-B700279A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390611A-AF0C-497F-8144-F270C6938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3D73149-6BCD-4D8B-857E-2ECDA7FD5A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1CC05AB-03E9-48CB-ADCC-5073DC171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4AA5EA-D548-4C95-BE4B-9ECB0DD6C24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AAFC78-1025-4E71-BA2D-849DA2485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A81B3FB-0C7C-4177-80FA-6EA259BBE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3154990-203D-46BD-BD87-BB2C6CAEF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8A80D-8BBA-4806-AFA7-27975B326E4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FAF296E-FDCB-4AD3-92D9-7281A0A10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1A7753F-B6AB-4581-A752-5F98199EE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7045841-6253-4962-9E52-E51D5946C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BC8B1A-BC0C-457D-A0DD-B839B373F302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C858FF2-1C84-4346-A20F-CE24727C9C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3CE0302-5C22-4C50-99CD-76A8161F53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621F9FA-A3E5-443C-84FD-61421A21B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651615-ABDE-4355-9C50-EAB418AC5C61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13B186B-8853-455F-938D-A89E6675D2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0801991-10B5-444D-8385-A24D17056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7A9BE3E-EFD6-4DD5-96E2-238B30A3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3FD1A9-5DC8-4A31-98BE-D616E5029C5F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93A8214-EAE5-457C-8BF3-13C13FBAE1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0696012-9686-4D2C-B340-3EFB747EF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E0D480-BB84-452C-BB97-845CFBBE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17F648-9554-445D-8EE9-BA449DD81B23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6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7117D72-0A45-466A-9037-230192E29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C5DC4A6-0A0C-48E8-9A93-A1BA6197B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15231A5-1F8F-489E-AC76-C96B66AE6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505F8E-CE95-4C2A-A34F-C112C0700569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B483F50-AAC0-4984-9E32-233B778E6F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67C6112-05B0-4EFB-9374-ECE42A745D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8F3439C-4486-4384-B963-3D3782569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58BE0F-0507-48B4-9DDB-6CF811B1293A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BA713C3-63FD-474A-86A3-4383C68C4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FD00AC8-CC1F-4BD8-8A88-908A87C8AB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4E86FD-27AE-42B2-8D0D-5F9748D2B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94E2D5-7FE5-4EC4-9FC8-610A2F561991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A50588F-A7D3-47DD-957A-E3FE791E1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51CF313-D91F-4EE5-A457-9000DC716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4403362-A96B-4C23-AD3F-3EBB8C10A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032CCD-5100-4FC5-AA20-17857DE676F2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2DA5FC3-81FC-450D-BAE5-16F4DAE5F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C152088-9B4F-4E27-B605-3BD4415C4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E0080B5-E9EA-4BFB-9603-3FAC292B8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954303-D4A6-4C43-A98B-42511410F6BA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4318F3A-3F36-4598-BAFD-A35608F61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E253037-D965-4FF4-8B3B-A42E87230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D1A0F81-6339-4F60-806C-4A33CDA80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53CEE4-A524-46A2-8855-F0E02CC91CB5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8EA22A2-4608-460B-B352-AC31CE373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E0C1A07-1D0D-44C9-BADF-D1A50CCD7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9C8DF56-DA14-4994-817F-2E522AD35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A456DC-7390-4265-BB90-FA7D4F2E8AF7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93A8214-EAE5-457C-8BF3-13C13FBAE1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0696012-9686-4D2C-B340-3EFB747EF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E0D480-BB84-452C-BB97-845CFBBE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17F648-9554-445D-8EE9-BA449DD81B23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627A810-7ECC-4C8E-B2DD-03FDEAE8C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CC83A25-46F2-4439-8E52-39A382A2A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A733CAC-D6E3-4BF1-864B-380FFE58C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BC5C8E-0CFD-4F0C-A960-3C73A8D2015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B1A7FC9-BD1C-4AFD-B8A3-D1AF3E2E7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9B7603C-BA98-4749-B374-88648C367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B2485C7-C5A3-438B-96E0-4D8F508D2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1C6713-4B24-4CBE-A930-3096F42B1FC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93A8214-EAE5-457C-8BF3-13C13FBAE1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0696012-9686-4D2C-B340-3EFB747EF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E0D480-BB84-452C-BB97-845CFBBE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17F648-9554-445D-8EE9-BA449DD81B23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57B0399-45C9-4F05-AC43-708AABE53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A837B6C-F3DD-475D-AFCB-0ACDED9022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FACBD37-6A59-4AC0-9850-1070FE14C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E53FA9-17EE-4386-9080-2D92206F410F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2DC6F03-CF99-435E-9AA4-35B849723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CF9F648-5807-4C41-99BD-E9EAA565C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BFA3FAC-D25B-4779-AB03-EEE8EE435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57EAF3-CEBA-4B5A-95CC-40F7F296685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6E6E4BF-9980-4E19-9511-515954268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97CCD6C-4B3E-4912-A150-B357FAA2C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9DC09DC-3BDC-4520-8C79-812869984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A0CEEE-6E45-46F7-8548-F1BFCC75F651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31883-BCE9-4F45-8724-E5098DA0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0DD1-57EB-4BEB-85B6-52D847293922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964A-0AEA-436A-B4D1-CC07B9D7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B7F31-9F25-49D1-A4F2-FD12ECAC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1A27-BD14-4296-BB72-16510091E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6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2090-5906-48F2-A331-AFD0968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54B7-20A8-42D4-B161-4D6E39F950B3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89D8-7B0E-4B63-BD77-DDD33DF8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A9C42-DEB1-4499-A76D-CF9A46F8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577A-67C5-4591-8E32-86D69EE53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5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13DF-E42A-4271-9646-12AD3DB1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64D9-2314-484A-AE60-F780737F8356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00DE-8F9C-44E1-B478-9FD1758B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DF94F-5C2F-45C0-93DE-416A4C52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AFB7-A3B6-42FC-A93B-7199439F0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5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B7EF-5508-4E49-99F6-8B5D37E8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29CA-5ED7-443B-906C-05792F738722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0CE46-B314-48D8-8EB4-7B41128A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E630-9BE4-49DB-B463-7A88429E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167D-EAEA-46E5-BA68-0E2C134C6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6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E475-786D-4F1C-8B17-AA1F3005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284E-0253-482D-BDD9-D2C1F745C3FA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A4F2-A448-4C32-B5C5-928CB8CF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BBB6-3F43-41ED-812B-D894A149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C666-2E5F-4BB6-9C4E-ABB529626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4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B2C9D-E2B2-4746-814A-65896B5A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557C-9078-42F7-9A29-6018B7E00049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DC793A-E1E2-4032-BA39-26303239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171FF7-27D7-4CC8-BFCB-13AFE7EB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C4D-3050-418D-985C-DC0936A67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8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1C29B4-3B5B-4FE8-BE73-127F1738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E20F-7F11-469E-8029-D5927A430389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87A27C-E759-49F7-8A7D-F8719F14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89E86-EEF1-449D-B250-D8B82706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120D-0D9D-40E2-8F59-0E37BEE2B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30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9A2C87-1C84-4929-8F47-E7393670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CBF6-947C-44A2-9885-C2F11B56AF2A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BAF321-1B39-455D-863A-16D6848A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2BAC4F-85D7-4917-90E4-21D0DFF3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8D00-C031-49F5-AC2B-A4F188259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3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F0A8F6-46D6-4997-8221-12A80F4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302B-09A5-4177-999F-7EFF53DFDA12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9F3482-42EA-4EF9-9853-A08696A9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D933CC-4913-4DB2-AED6-E83BB00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EE3-08B0-4CDD-B066-BA4512F01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5D56B8-93E6-4EDF-99ED-09090AE4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E312-52EF-40ED-B4C3-F43F47A2E48C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6B5E5F-33D6-41EF-A859-C7C40AFA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8AD30F-A2D8-497D-AA3D-C97E3687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F43F-DC6F-46E0-8785-599274DC3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EBC188-3448-4F0C-964F-F5D5BB14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0C1F-338A-4B54-9DB1-05521DD15859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05B36-9102-4579-9B02-F22947C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908C46-7208-4583-AF8D-01A59641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DE70-99A2-4E21-8288-4B936C5D4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B4F508-3B59-4FA5-9228-69D373E5EA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6ECF4A-BCF9-4726-80F1-7EDB36EFE7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F92D3-D3C9-4942-B3D3-A4BED02AC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14E0D-7189-4A4B-AECF-7F2EC0987FBA}" type="datetimeFigureOut">
              <a:rPr lang="en-US"/>
              <a:pPr>
                <a:defRPr/>
              </a:pPr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86C6-F615-46D5-A51B-B3083037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B629-B259-42A0-816D-EE91F8C4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CAA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F19BCB-4F46-45AE-B35C-0AFBBEF3C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2/Babri_rearview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thehindu.com/news/article54082.e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w.org/report/2002/04/30/we-have-no-orders-save-you/state-participation-and-complicity-communal-violence" TargetMode="External"/><Relationship Id="rId2" Type="http://schemas.openxmlformats.org/officeDocument/2006/relationships/hyperlink" Target="https://items.ssrc.org/from-our-archives/understanding-gujarat-viole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5769F-EFC1-4610-902A-6A6CC43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Current Politics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84122-19CF-497E-8643-CAD6517D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Congress years 1947-1996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Years of Competition 1996-2014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Two Party System?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Two Half Parties?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Regional parties, Religious Parties, Caste Parties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3. BJP Dominance 2014-Present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E749-76A6-47F9-AB0B-D8D98ED1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1984 Golden Temple of Amritsar</a:t>
            </a:r>
          </a:p>
        </p:txBody>
      </p:sp>
      <p:pic>
        <p:nvPicPr>
          <p:cNvPr id="13315" name="Content Placeholder 3" descr="http://thefamoustouristdestinations.files.wordpress.com/2007/07/amritsar-golden-temple.jpg">
            <a:extLst>
              <a:ext uri="{FF2B5EF4-FFF2-40B4-BE49-F238E27FC236}">
                <a16:creationId xmlns:a16="http://schemas.microsoft.com/office/drawing/2014/main" id="{5E37F5F7-7A0E-45D0-B0E3-E416040C3D5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962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AFBD-59B4-4E3E-B840-EFB3AB83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31, 1984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58A166-0B1E-4E88-9122-14A9588D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553199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6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CD9-2D9B-49BF-ABF3-C977C0C0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Congress after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Indira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Gandhi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AF00-A15F-4E0A-B4A1-7CBFF35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1984-1989				1991-1996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Rajiv Gandhi			P. V. N.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Rao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11" descr="rajiv">
            <a:extLst>
              <a:ext uri="{FF2B5EF4-FFF2-40B4-BE49-F238E27FC236}">
                <a16:creationId xmlns:a16="http://schemas.microsoft.com/office/drawing/2014/main" id="{A39108D3-5E28-444A-B80C-7A737CA7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pvn1">
            <a:extLst>
              <a:ext uri="{FF2B5EF4-FFF2-40B4-BE49-F238E27FC236}">
                <a16:creationId xmlns:a16="http://schemas.microsoft.com/office/drawing/2014/main" id="{3FA582D2-42FD-4FAA-BCFE-75A9E88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79EE-84A5-4E99-9B13-5A6285AE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2. Years of Competition</a:t>
            </a:r>
            <a:b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1996-2014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3AA2-4A4E-4E9D-A60C-39D9AB6E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Factors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End of Nehru Dynasty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Economic reform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Corruption in Congress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Rise of regional, religious, caste-based parties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Hindu Nationalism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658A-A0D5-4DF8-B3E3-8B66228C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BJP Constituency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A7DF-8D19-472E-8A6E-EA176920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Elites who benefit from government policy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Government employees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Business protected by the government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Poor who live off government assistance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Anti-affirmative action groups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Hindu nationalists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DE5D619-ECB5-4B75-90D6-5369AFA5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BJP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5AA846-11EA-4037-AA1B-8F879AB47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55764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BJP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967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97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6748-B4E2-4920-B53C-AF026A65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Rise of Hindu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9523-A755-473C-9DD1-BABAF8B98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Ayodhya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Uttar Pradesh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Babri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Mosque 16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Century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Ayodhya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Temple</a:t>
            </a:r>
          </a:p>
        </p:txBody>
      </p:sp>
      <p:pic>
        <p:nvPicPr>
          <p:cNvPr id="22532" name="Picture 3" descr="File:Babri rearview.jpg">
            <a:hlinkClick r:id="rId3"/>
            <a:extLst>
              <a:ext uri="{FF2B5EF4-FFF2-40B4-BE49-F238E27FC236}">
                <a16:creationId xmlns:a16="http://schemas.microsoft.com/office/drawing/2014/main" id="{D40B5A9D-75B3-42F9-ACB6-E4BF4F5C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6433"/>
            <a:ext cx="44958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8B1D-EC73-47FD-9CA5-608EF211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Babri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Mosque, December 6, 1992</a:t>
            </a:r>
          </a:p>
        </p:txBody>
      </p:sp>
      <p:pic>
        <p:nvPicPr>
          <p:cNvPr id="24579" name="Content Placeholder 3" descr="Demonstrators on the Babri mosque">
            <a:extLst>
              <a:ext uri="{FF2B5EF4-FFF2-40B4-BE49-F238E27FC236}">
                <a16:creationId xmlns:a16="http://schemas.microsoft.com/office/drawing/2014/main" id="{C2E300E3-4031-46F3-9232-BA2672A3C2A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7010400" cy="4267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4B03-9352-498E-B142-48669A51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Fallout of Destruction of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Babri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Mosque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712982E-875F-4CA6-9D60-2B2AFB6E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6080A"/>
                </a:solidFill>
              </a:rPr>
              <a:t>1992-1993 Riots</a:t>
            </a:r>
          </a:p>
          <a:p>
            <a:pPr eaLnBrk="1" hangingPunct="1"/>
            <a:r>
              <a:rPr lang="en-US" altLang="en-US" b="1" dirty="0" err="1">
                <a:solidFill>
                  <a:srgbClr val="36080A"/>
                </a:solidFill>
                <a:hlinkClick r:id="rId3"/>
              </a:rPr>
              <a:t>Liberhan</a:t>
            </a:r>
            <a:r>
              <a:rPr lang="en-US" altLang="en-US" b="1" dirty="0">
                <a:solidFill>
                  <a:srgbClr val="36080A"/>
                </a:solidFill>
                <a:hlinkClick r:id="rId3"/>
              </a:rPr>
              <a:t> Commission Report</a:t>
            </a:r>
            <a:endParaRPr lang="en-US" altLang="en-US" b="1" dirty="0">
              <a:solidFill>
                <a:srgbClr val="36080A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36080A"/>
                </a:solidFill>
              </a:rPr>
              <a:t>L. K. Advani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36080A"/>
                </a:solidFill>
              </a:rPr>
              <a:t>President BJP</a:t>
            </a:r>
          </a:p>
        </p:txBody>
      </p:sp>
      <p:pic>
        <p:nvPicPr>
          <p:cNvPr id="26628" name="Picture 3" descr="http://www.topnews.in/files/advani_1.jpg">
            <a:extLst>
              <a:ext uri="{FF2B5EF4-FFF2-40B4-BE49-F238E27FC236}">
                <a16:creationId xmlns:a16="http://schemas.microsoft.com/office/drawing/2014/main" id="{D6AF3AA2-0BDE-4B33-B2D7-F1D72879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66EDB-B039-46F6-8622-0AC9377CD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86200"/>
            <a:ext cx="240666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11BC-E927-41B6-81C4-E4743EF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Beginning of Competition</a:t>
            </a:r>
          </a:p>
        </p:txBody>
      </p:sp>
      <p:graphicFrame>
        <p:nvGraphicFramePr>
          <p:cNvPr id="4150" name="Group 54">
            <a:extLst>
              <a:ext uri="{FF2B5EF4-FFF2-40B4-BE49-F238E27FC236}">
                <a16:creationId xmlns:a16="http://schemas.microsoft.com/office/drawing/2014/main" id="{0E54025C-4354-4B95-91DB-FF59F416F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20873"/>
              </p:ext>
            </p:extLst>
          </p:nvPr>
        </p:nvGraphicFramePr>
        <p:xfrm>
          <a:off x="457200" y="1600200"/>
          <a:ext cx="8229600" cy="498768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Election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Congress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Second Largest Party or Largest after 1996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1989 (lost power)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1991 (formed coalition)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34569"/>
                  </a:ext>
                </a:extLst>
              </a:tr>
              <a:tr h="60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63669"/>
                  </a:ext>
                </a:extLst>
              </a:tr>
              <a:tr h="60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00884"/>
                  </a:ext>
                </a:extLst>
              </a:tr>
              <a:tr h="60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51460"/>
                  </a:ext>
                </a:extLst>
              </a:tr>
              <a:tr h="60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5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4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24C8ED-86C7-4363-8416-D730B095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Congress Years 1947-1996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Nehru Dynasty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1E2AF49-6A8F-452C-97F1-6949BC7CC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Jawaharlal Nehru			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Indira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Gandhi	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PM 1947-64				PM 1966-77, 80-84</a:t>
            </a:r>
            <a:r>
              <a:rPr lang="en-US" sz="2400" b="1" dirty="0"/>
              <a:t>	</a:t>
            </a:r>
          </a:p>
        </p:txBody>
      </p:sp>
      <p:pic>
        <p:nvPicPr>
          <p:cNvPr id="5124" name="Picture 5" descr="nehru">
            <a:extLst>
              <a:ext uri="{FF2B5EF4-FFF2-40B4-BE49-F238E27FC236}">
                <a16:creationId xmlns:a16="http://schemas.microsoft.com/office/drawing/2014/main" id="{6CD76499-CB26-4E74-A36A-19F6E3FAB4C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3048000" cy="3924300"/>
          </a:xfrm>
          <a:noFill/>
        </p:spPr>
      </p:pic>
      <p:pic>
        <p:nvPicPr>
          <p:cNvPr id="5125" name="Picture 8" descr="indira-gandhi-in-india">
            <a:extLst>
              <a:ext uri="{FF2B5EF4-FFF2-40B4-BE49-F238E27FC236}">
                <a16:creationId xmlns:a16="http://schemas.microsoft.com/office/drawing/2014/main" id="{18FE6497-A732-45D5-85F3-0E4BF425C88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438400"/>
            <a:ext cx="3133725" cy="393382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B5B-D3A7-4AE0-9336-3F6E6B4C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1952-2009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DEEBF8-D71D-4345-BF30-5A5C48950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07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D92819F-7061-47E6-AFE7-B73FFD806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1996 Election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4F7F150-B38C-4B2F-93C9-5B5DBB13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36080A"/>
                </a:solidFill>
              </a:rPr>
              <a:t>Bharatiya Janata Party (BJP) 		160 </a:t>
            </a:r>
          </a:p>
          <a:p>
            <a:pPr eaLnBrk="1" hangingPunct="1"/>
            <a:r>
              <a:rPr lang="en-US" altLang="en-US" b="1">
                <a:solidFill>
                  <a:srgbClr val="36080A"/>
                </a:solidFill>
              </a:rPr>
              <a:t>Congress Party 				136</a:t>
            </a:r>
          </a:p>
          <a:p>
            <a:pPr eaLnBrk="1" hangingPunct="1"/>
            <a:r>
              <a:rPr lang="en-US" altLang="en-US" b="1">
                <a:solidFill>
                  <a:srgbClr val="36080A"/>
                </a:solidFill>
              </a:rPr>
              <a:t>National Front 				110</a:t>
            </a:r>
          </a:p>
          <a:p>
            <a:pPr eaLnBrk="1" hangingPunct="1"/>
            <a:endParaRPr lang="en-US" altLang="en-US" b="1">
              <a:solidFill>
                <a:srgbClr val="36080A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36080A"/>
                </a:solidFill>
              </a:rPr>
              <a:t>National Front forms government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8AB47AB-CEB5-40C7-8415-194D3BB2C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1998 Election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68FE019-7526-40E1-B804-2C78D086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36080A"/>
                </a:solidFill>
              </a:rPr>
              <a:t>BJP 					176 </a:t>
            </a:r>
          </a:p>
          <a:p>
            <a:pPr eaLnBrk="1" hangingPunct="1"/>
            <a:r>
              <a:rPr lang="en-US" altLang="en-US" sz="4000" b="1">
                <a:solidFill>
                  <a:srgbClr val="36080A"/>
                </a:solidFill>
              </a:rPr>
              <a:t>Congress Party 			140</a:t>
            </a:r>
          </a:p>
          <a:p>
            <a:pPr eaLnBrk="1" hangingPunct="1"/>
            <a:r>
              <a:rPr lang="en-US" altLang="en-US" sz="4000" b="1">
                <a:solidFill>
                  <a:srgbClr val="36080A"/>
                </a:solidFill>
              </a:rPr>
              <a:t>United Front 			97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12E2-F0D9-4C4E-A9F2-C4F71C29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1998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3EA2F63-15E1-4B45-BE28-6FDBFA07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36080A"/>
                </a:solidFill>
              </a:rPr>
              <a:t>BJP forms government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36080A"/>
                </a:solidFill>
              </a:rPr>
              <a:t>National  Democratic Alliance (15 parties)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rgbClr val="36080A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36080A"/>
                </a:solidFill>
              </a:rPr>
              <a:t>						PM A. B. Vajpayee 					1998-2004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rgbClr val="36080A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36080A"/>
                </a:solidFill>
              </a:rPr>
              <a:t>						Indian nuclear tests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36080A"/>
                </a:solidFill>
              </a:rPr>
              <a:t>						May 1998</a:t>
            </a:r>
          </a:p>
          <a:p>
            <a:pPr lvl="4" eaLnBrk="1" hangingPunct="1"/>
            <a:endParaRPr lang="en-US" altLang="en-US"/>
          </a:p>
        </p:txBody>
      </p:sp>
      <p:pic>
        <p:nvPicPr>
          <p:cNvPr id="30724" name="Picture 3" descr="http://3.bp.blogspot.com/__P3sSjhh2nY/SIyBgzip4EI/AAAAAAAAAQU/brr3u9gpnA8/s400/225px-Vajpayee.jpg">
            <a:extLst>
              <a:ext uri="{FF2B5EF4-FFF2-40B4-BE49-F238E27FC236}">
                <a16:creationId xmlns:a16="http://schemas.microsoft.com/office/drawing/2014/main" id="{427A6C3D-A6D0-4465-AF25-8F513D43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86AB909-A7E8-49B8-8E19-D700CA041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1999 Election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85006B7-DB3C-488F-9AA5-768813B1F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36080A"/>
                </a:solidFill>
              </a:rPr>
              <a:t>BJP 					182 </a:t>
            </a:r>
          </a:p>
          <a:p>
            <a:pPr eaLnBrk="1" hangingPunct="1"/>
            <a:r>
              <a:rPr lang="en-US" altLang="en-US" sz="4000" b="1" dirty="0">
                <a:solidFill>
                  <a:srgbClr val="36080A"/>
                </a:solidFill>
              </a:rPr>
              <a:t>Congress Party 			112</a:t>
            </a:r>
          </a:p>
          <a:p>
            <a:pPr eaLnBrk="1" hangingPunct="1"/>
            <a:r>
              <a:rPr lang="en-US" altLang="en-US" sz="4000" b="1" dirty="0">
                <a:solidFill>
                  <a:srgbClr val="36080A"/>
                </a:solidFill>
              </a:rPr>
              <a:t>BJP keeps power</a:t>
            </a:r>
          </a:p>
          <a:p>
            <a:pPr eaLnBrk="1" hangingPunct="1"/>
            <a:r>
              <a:rPr lang="en-US" altLang="en-US" sz="4000" b="1" dirty="0">
                <a:solidFill>
                  <a:srgbClr val="36080A"/>
                </a:solidFill>
              </a:rPr>
              <a:t>1999-2004</a:t>
            </a:r>
          </a:p>
          <a:p>
            <a:pPr eaLnBrk="1" hangingPunct="1"/>
            <a:endParaRPr lang="en-US" altLang="en-US" sz="4000" b="1" dirty="0">
              <a:solidFill>
                <a:srgbClr val="36080A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Sonia Gandhi agrees to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lead Congress in opposition</a:t>
            </a:r>
          </a:p>
          <a:p>
            <a:pPr eaLnBrk="1" hangingPunct="1"/>
            <a:endParaRPr lang="en-US" altLang="en-US" sz="4000" b="1" dirty="0">
              <a:solidFill>
                <a:srgbClr val="36080A"/>
              </a:solidFill>
            </a:endParaRPr>
          </a:p>
          <a:p>
            <a:pPr eaLnBrk="1" hangingPunct="1"/>
            <a:endParaRPr lang="en-US" altLang="en-US" sz="4000" b="1" dirty="0">
              <a:solidFill>
                <a:srgbClr val="36080A"/>
              </a:solidFill>
            </a:endParaRP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rgbClr val="36080A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36080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88331-EBB1-4448-B88B-0A34C3E0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2849254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F07F-C57F-4A01-8842-C37F2CD0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37F2-48DB-4B57-945C-8EB760F8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Party System?</a:t>
            </a:r>
          </a:p>
          <a:p>
            <a:r>
              <a:rPr lang="en-US" dirty="0"/>
              <a:t>Two Half Party System</a:t>
            </a:r>
          </a:p>
          <a:p>
            <a:r>
              <a:rPr lang="en-US" dirty="0"/>
              <a:t>Importance of Regional, Religious, Cast, Leftist Parties</a:t>
            </a:r>
          </a:p>
          <a:p>
            <a:pPr marL="0" indent="0" algn="ctr">
              <a:buNone/>
            </a:pPr>
            <a:r>
              <a:rPr lang="en-US" b="1" dirty="0"/>
              <a:t>National Democratic Alliance (BJP)</a:t>
            </a:r>
          </a:p>
          <a:p>
            <a:pPr marL="0" indent="0" algn="ctr">
              <a:buNone/>
            </a:pPr>
            <a:r>
              <a:rPr lang="en-US" b="1" dirty="0"/>
              <a:t>Vs</a:t>
            </a:r>
          </a:p>
          <a:p>
            <a:pPr marL="0" indent="0" algn="ctr">
              <a:buNone/>
            </a:pPr>
            <a:r>
              <a:rPr lang="en-US" b="1" dirty="0"/>
              <a:t>United Progressive Alliance (Congress)</a:t>
            </a:r>
          </a:p>
        </p:txBody>
      </p:sp>
    </p:spTree>
    <p:extLst>
      <p:ext uri="{BB962C8B-B14F-4D97-AF65-F5344CB8AC3E}">
        <p14:creationId xmlns:p14="http://schemas.microsoft.com/office/powerpoint/2010/main" val="226929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EDCE-4F5A-4F2F-881B-4C528BD1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2004 and 2009 Election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CDAFF97-DF65-46F7-ADA1-69BF1538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100" b="1" dirty="0">
                <a:solidFill>
                  <a:srgbClr val="36080A"/>
                </a:solidFill>
              </a:rPr>
              <a:t>BJP/National </a:t>
            </a:r>
            <a:r>
              <a:rPr lang="en-US" altLang="en-US" sz="4100" b="1" dirty="0" err="1">
                <a:solidFill>
                  <a:srgbClr val="36080A"/>
                </a:solidFill>
              </a:rPr>
              <a:t>Demoratic</a:t>
            </a:r>
            <a:r>
              <a:rPr lang="en-US" altLang="en-US" sz="4100" b="1" dirty="0">
                <a:solidFill>
                  <a:srgbClr val="36080A"/>
                </a:solidFill>
              </a:rPr>
              <a:t> Alliance (NDA)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100" b="1" dirty="0">
                <a:solidFill>
                  <a:srgbClr val="36080A"/>
                </a:solidFill>
              </a:rPr>
              <a:t>vs.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4100" b="1" dirty="0">
                <a:solidFill>
                  <a:srgbClr val="36080A"/>
                </a:solidFill>
              </a:rPr>
              <a:t>Congress/United Progressive Alliance (UPA)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b="1" dirty="0">
              <a:solidFill>
                <a:srgbClr val="36080A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 dirty="0">
                <a:solidFill>
                  <a:srgbClr val="36080A"/>
                </a:solidFill>
              </a:rPr>
              <a:t>Congress: “It is a contest between the Congress…and the BJP that is systematically undermining the very essence of Indian civilization and destroying the very idea of India.”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100" b="1" dirty="0">
              <a:solidFill>
                <a:srgbClr val="36080A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85D8-0E05-4E03-AE77-BF7CAA76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36080A"/>
                </a:solidFill>
              </a:rPr>
              <a:t>Narendra Modi</a:t>
            </a:r>
            <a:br>
              <a:rPr lang="en-US" altLang="en-US" b="1" dirty="0">
                <a:solidFill>
                  <a:srgbClr val="36080A"/>
                </a:solidFill>
              </a:rPr>
            </a:br>
            <a:r>
              <a:rPr lang="en-US" altLang="en-US" sz="2100" b="1" dirty="0">
                <a:solidFill>
                  <a:srgbClr val="36080A"/>
                </a:solidFill>
              </a:rPr>
              <a:t>Chief Minister of Gujarat (2001-2014)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2C3E-C6A0-45EC-902A-8FC42A8B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0480"/>
            <a:ext cx="8382000" cy="4662882"/>
          </a:xfrm>
        </p:spPr>
        <p:txBody>
          <a:bodyPr/>
          <a:lstStyle/>
          <a:p>
            <a:r>
              <a:rPr lang="en-US" altLang="en-US" b="1" dirty="0">
                <a:solidFill>
                  <a:srgbClr val="36080A"/>
                </a:solidFill>
              </a:rPr>
              <a:t>Gujarat 2002</a:t>
            </a:r>
          </a:p>
          <a:p>
            <a:pPr lvl="1"/>
            <a:r>
              <a:rPr lang="en-US" altLang="en-US" b="1" dirty="0">
                <a:solidFill>
                  <a:srgbClr val="36080A"/>
                </a:solidFill>
              </a:rPr>
              <a:t>Article on </a:t>
            </a:r>
            <a:r>
              <a:rPr lang="en-US" altLang="en-US" b="1" dirty="0">
                <a:solidFill>
                  <a:srgbClr val="36080A"/>
                </a:solidFill>
                <a:hlinkClick r:id="rId2"/>
              </a:rPr>
              <a:t>Communal Violence</a:t>
            </a:r>
            <a:endParaRPr lang="en-US" altLang="en-US" b="1" dirty="0">
              <a:solidFill>
                <a:srgbClr val="36080A"/>
              </a:solidFill>
            </a:endParaRPr>
          </a:p>
          <a:p>
            <a:r>
              <a:rPr lang="en-US" b="1" dirty="0">
                <a:solidFill>
                  <a:srgbClr val="36080A"/>
                </a:solidFill>
                <a:hlinkClick r:id="rId3"/>
              </a:rPr>
              <a:t>Human Rights Watch Report on Gujarat Riots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62447-ECE0-47DD-A64E-4356EECBE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400" y="4440800"/>
            <a:ext cx="1426628" cy="157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20ED8-B87B-477A-A89B-65619DE3E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14800"/>
            <a:ext cx="4125861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8BF99BC-E75C-43EE-9843-5BDEA5861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2004 and 2009 Elections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132A87-E329-40DF-9A6F-7FFD8965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8229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				2004			2009</a:t>
            </a: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BJP 				138			114</a:t>
            </a:r>
          </a:p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Congress Party 		145 			206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36080A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UPA forms coalition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36080A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PM Manmohan Singh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36080A"/>
                </a:solidFill>
              </a:rPr>
              <a:t>2004-2014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36080A"/>
              </a:solidFill>
            </a:endParaRPr>
          </a:p>
        </p:txBody>
      </p:sp>
      <p:pic>
        <p:nvPicPr>
          <p:cNvPr id="38916" name="Picture 3" descr="http://static.indianexpress.com/pic/uploadedImages/bigImages/B_Id_65053_Manmohan_Singh.jpg">
            <a:extLst>
              <a:ext uri="{FF2B5EF4-FFF2-40B4-BE49-F238E27FC236}">
                <a16:creationId xmlns:a16="http://schemas.microsoft.com/office/drawing/2014/main" id="{C93A34D2-2AC4-437E-86A9-5B1AA2D9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11BC-E927-41B6-81C4-E4743EF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Congress Dominates</a:t>
            </a:r>
          </a:p>
        </p:txBody>
      </p:sp>
      <p:graphicFrame>
        <p:nvGraphicFramePr>
          <p:cNvPr id="4150" name="Group 54">
            <a:extLst>
              <a:ext uri="{FF2B5EF4-FFF2-40B4-BE49-F238E27FC236}">
                <a16:creationId xmlns:a16="http://schemas.microsoft.com/office/drawing/2014/main" id="{0E54025C-4354-4B95-91DB-FF59F416F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09090"/>
              </p:ext>
            </p:extLst>
          </p:nvPr>
        </p:nvGraphicFramePr>
        <p:xfrm>
          <a:off x="457200" y="1600200"/>
          <a:ext cx="8229600" cy="472440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Election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Congress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Second Largest Party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1977 (lost power)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298 (Janata Party alliance)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1980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858C-828C-4C8C-8BF2-26CEFE14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Results 1952-1984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A2469-52F5-4A74-AD5F-F03DA344C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68DA-A196-4A71-BF9C-3E3D047F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Indira Gandhi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PM 1966-1977, 1980-84</a:t>
            </a:r>
          </a:p>
        </p:txBody>
      </p:sp>
      <p:pic>
        <p:nvPicPr>
          <p:cNvPr id="9219" name="Content Placeholder 3" descr="http://upload.wikimedia.org/wikipedia/commons/6/69/Indira_and_Nixon.JPG">
            <a:extLst>
              <a:ext uri="{FF2B5EF4-FFF2-40B4-BE49-F238E27FC236}">
                <a16:creationId xmlns:a16="http://schemas.microsoft.com/office/drawing/2014/main" id="{6237E7B7-E0F9-4BCD-BB0A-FFB16735959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3138488" cy="4525963"/>
          </a:xfrm>
        </p:spPr>
      </p:pic>
      <p:pic>
        <p:nvPicPr>
          <p:cNvPr id="9220" name="Picture 4" descr="http://www.thehindu.com/fline/fl2112/images/20040618005612601.jpg">
            <a:extLst>
              <a:ext uri="{FF2B5EF4-FFF2-40B4-BE49-F238E27FC236}">
                <a16:creationId xmlns:a16="http://schemas.microsoft.com/office/drawing/2014/main" id="{F9A543EA-386B-44C2-AC43-FA7E6BB0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C8CA-5DC0-48A8-BB07-B4CB5076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Congress (I)</a:t>
            </a:r>
          </a:p>
        </p:txBody>
      </p:sp>
      <p:pic>
        <p:nvPicPr>
          <p:cNvPr id="11267" name="Content Placeholder 3" descr="http://www.timescontent.com/tss/photos/preview/38483/Leonid%20Brezhnev-Indira%20Gandhi.jpg">
            <a:extLst>
              <a:ext uri="{FF2B5EF4-FFF2-40B4-BE49-F238E27FC236}">
                <a16:creationId xmlns:a16="http://schemas.microsoft.com/office/drawing/2014/main" id="{54765073-662B-405B-A7AC-9F0EDD4D82B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667000"/>
            <a:ext cx="5067300" cy="3416300"/>
          </a:xfrm>
        </p:spPr>
      </p:pic>
      <p:pic>
        <p:nvPicPr>
          <p:cNvPr id="11268" name="Picture 4" descr="Indira Gandhi">
            <a:extLst>
              <a:ext uri="{FF2B5EF4-FFF2-40B4-BE49-F238E27FC236}">
                <a16:creationId xmlns:a16="http://schemas.microsoft.com/office/drawing/2014/main" id="{DF399AC7-C65A-4A79-8059-5E4711AE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2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1589-54C5-45F6-B5B8-116B5AC8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26, 1975—1/18, 1977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B1830-F8D9-48A0-81C1-F2BD2705B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141" y="1600200"/>
            <a:ext cx="63117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0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11BC-E927-41B6-81C4-E4743EF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Congress After the Emergency</a:t>
            </a:r>
          </a:p>
        </p:txBody>
      </p:sp>
      <p:graphicFrame>
        <p:nvGraphicFramePr>
          <p:cNvPr id="4150" name="Group 54">
            <a:extLst>
              <a:ext uri="{FF2B5EF4-FFF2-40B4-BE49-F238E27FC236}">
                <a16:creationId xmlns:a16="http://schemas.microsoft.com/office/drawing/2014/main" id="{0E54025C-4354-4B95-91DB-FF59F416F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70983"/>
              </p:ext>
            </p:extLst>
          </p:nvPr>
        </p:nvGraphicFramePr>
        <p:xfrm>
          <a:off x="457200" y="1600200"/>
          <a:ext cx="8229600" cy="506146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Election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Congress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Second Largest Party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1977 (lost power)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298 (Janata Party alliance)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1980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1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5D73-0BBA-412C-A9B4-8B38D03D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Divided Punjab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093A09-8571-4499-87D2-EB5DE19C5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504" y="1601369"/>
            <a:ext cx="738899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8119"/>
      </a:lt1>
      <a:dk2>
        <a:srgbClr val="DEF5FA"/>
      </a:dk2>
      <a:lt2>
        <a:srgbClr val="FF8119"/>
      </a:lt2>
      <a:accent1>
        <a:srgbClr val="7030A0"/>
      </a:accent1>
      <a:accent2>
        <a:srgbClr val="79CBDF"/>
      </a:accent2>
      <a:accent3>
        <a:srgbClr val="FFC1AB"/>
      </a:accent3>
      <a:accent4>
        <a:srgbClr val="000000"/>
      </a:accent4>
      <a:accent5>
        <a:srgbClr val="BBADCD"/>
      </a:accent5>
      <a:accent6>
        <a:srgbClr val="6DB8CA"/>
      </a:accent6>
      <a:hlink>
        <a:srgbClr val="0066FF"/>
      </a:hlink>
      <a:folHlink>
        <a:srgbClr val="A500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8119"/>
        </a:dk1>
        <a:lt1>
          <a:srgbClr val="FFB375"/>
        </a:lt1>
        <a:dk2>
          <a:srgbClr val="FF8119"/>
        </a:dk2>
        <a:lt2>
          <a:srgbClr val="DEF5FA"/>
        </a:lt2>
        <a:accent1>
          <a:srgbClr val="7030A0"/>
        </a:accent1>
        <a:accent2>
          <a:srgbClr val="79CBDF"/>
        </a:accent2>
        <a:accent3>
          <a:srgbClr val="FFC1AB"/>
        </a:accent3>
        <a:accent4>
          <a:srgbClr val="DA9863"/>
        </a:accent4>
        <a:accent5>
          <a:srgbClr val="BBADCD"/>
        </a:accent5>
        <a:accent6>
          <a:srgbClr val="6DB8CA"/>
        </a:accent6>
        <a:hlink>
          <a:srgbClr val="D25E00"/>
        </a:hlink>
        <a:folHlink>
          <a:srgbClr val="FFB3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8119"/>
        </a:lt1>
        <a:dk2>
          <a:srgbClr val="DEF5FA"/>
        </a:dk2>
        <a:lt2>
          <a:srgbClr val="FF8119"/>
        </a:lt2>
        <a:accent1>
          <a:srgbClr val="7030A0"/>
        </a:accent1>
        <a:accent2>
          <a:srgbClr val="79CBDF"/>
        </a:accent2>
        <a:accent3>
          <a:srgbClr val="FFC1AB"/>
        </a:accent3>
        <a:accent4>
          <a:srgbClr val="000000"/>
        </a:accent4>
        <a:accent5>
          <a:srgbClr val="BBADCD"/>
        </a:accent5>
        <a:accent6>
          <a:srgbClr val="6DB8CA"/>
        </a:accent6>
        <a:hlink>
          <a:srgbClr val="0066FF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666</Words>
  <Application>Microsoft Office PowerPoint</Application>
  <PresentationFormat>On-screen Show (4:3)</PresentationFormat>
  <Paragraphs>234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Office Theme</vt:lpstr>
      <vt:lpstr>Current Politics</vt:lpstr>
      <vt:lpstr>1. Congress Years 1947-1996 Nehru Dynasty</vt:lpstr>
      <vt:lpstr>Congress Dominates</vt:lpstr>
      <vt:lpstr>LS Results 1952-1984</vt:lpstr>
      <vt:lpstr>Indira Gandhi PM 1966-1977, 1980-84</vt:lpstr>
      <vt:lpstr>Congress (I)</vt:lpstr>
      <vt:lpstr>June 26, 1975—1/18, 1977</vt:lpstr>
      <vt:lpstr>Congress After the Emergency</vt:lpstr>
      <vt:lpstr>Divided Punjab</vt:lpstr>
      <vt:lpstr>1984 Golden Temple of Amritsar</vt:lpstr>
      <vt:lpstr>October 31, 1984</vt:lpstr>
      <vt:lpstr>Congress after Indira Gandhi</vt:lpstr>
      <vt:lpstr>2. Years of Competition 1996-2014</vt:lpstr>
      <vt:lpstr>BJP Constituency</vt:lpstr>
      <vt:lpstr>BJP Results</vt:lpstr>
      <vt:lpstr>Rise of Hindu Nationalism</vt:lpstr>
      <vt:lpstr>Babri Mosque, December 6, 1992</vt:lpstr>
      <vt:lpstr>Fallout of Destruction of Babri Mosque</vt:lpstr>
      <vt:lpstr>Beginning of Competition</vt:lpstr>
      <vt:lpstr>LS 1952-2009</vt:lpstr>
      <vt:lpstr>1996 Election</vt:lpstr>
      <vt:lpstr>1998 Election</vt:lpstr>
      <vt:lpstr>1998</vt:lpstr>
      <vt:lpstr>1999 Election</vt:lpstr>
      <vt:lpstr>The New Era?</vt:lpstr>
      <vt:lpstr>2004 and 2009 Election</vt:lpstr>
      <vt:lpstr>Narendra Modi Chief Minister of Gujarat (2001-2014)</vt:lpstr>
      <vt:lpstr>2004 and 2009 Elections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Politics</dc:title>
  <dc:creator>William Newmann</dc:creator>
  <cp:lastModifiedBy>William W Newmann</cp:lastModifiedBy>
  <cp:revision>81</cp:revision>
  <dcterms:created xsi:type="dcterms:W3CDTF">2009-11-23T16:04:32Z</dcterms:created>
  <dcterms:modified xsi:type="dcterms:W3CDTF">2022-05-03T20:09:34Z</dcterms:modified>
</cp:coreProperties>
</file>