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11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5B749-CD88-4261-BE99-32158FC654B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05DB-CEDF-4482-A565-66F18D01A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00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5B749-CD88-4261-BE99-32158FC654B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05DB-CEDF-4482-A565-66F18D01A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012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5B749-CD88-4261-BE99-32158FC654B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05DB-CEDF-4482-A565-66F18D01A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8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5B749-CD88-4261-BE99-32158FC654B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05DB-CEDF-4482-A565-66F18D01A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32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5B749-CD88-4261-BE99-32158FC654B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05DB-CEDF-4482-A565-66F18D01A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37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5B749-CD88-4261-BE99-32158FC654B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05DB-CEDF-4482-A565-66F18D01A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61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5B749-CD88-4261-BE99-32158FC654B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05DB-CEDF-4482-A565-66F18D01A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80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5B749-CD88-4261-BE99-32158FC654B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05DB-CEDF-4482-A565-66F18D01A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03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5B749-CD88-4261-BE99-32158FC654B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05DB-CEDF-4482-A565-66F18D01A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474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5B749-CD88-4261-BE99-32158FC654B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05DB-CEDF-4482-A565-66F18D01A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70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5B749-CD88-4261-BE99-32158FC654B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05DB-CEDF-4482-A565-66F18D01A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4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5B749-CD88-4261-BE99-32158FC654BA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005DB-CEDF-4482-A565-66F18D01A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655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40957-AA0C-2DA5-18BD-5DFF69A0C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3673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Hezbollah: Support for the Organization, Finances, and Recruiting Methods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7F7D8B-8EF3-27F1-21B3-9B20A8F927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07756"/>
            <a:ext cx="9144000" cy="165576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Haley Kosztolnik</a:t>
            </a:r>
          </a:p>
        </p:txBody>
      </p:sp>
    </p:spTree>
    <p:extLst>
      <p:ext uri="{BB962C8B-B14F-4D97-AF65-F5344CB8AC3E}">
        <p14:creationId xmlns:p14="http://schemas.microsoft.com/office/powerpoint/2010/main" val="1488252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BFD23-EE8B-B2B5-EA3E-AE2D19684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1419224"/>
            <a:ext cx="3429000" cy="939367"/>
          </a:xfrm>
        </p:spPr>
        <p:txBody>
          <a:bodyPr anchor="b">
            <a:normAutofit/>
          </a:bodyPr>
          <a:lstStyle/>
          <a:p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Funding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77603-90B2-196C-DC60-68192F5F2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324" y="2807208"/>
            <a:ext cx="5181601" cy="297446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Iran 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Taxing Shi’ite communities 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Charities and Religious     Donations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9C6AFD-9F2A-4967-34D9-9178C7E7B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439" y="1929766"/>
            <a:ext cx="6068905" cy="3413759"/>
          </a:xfrm>
          <a:prstGeom prst="rect">
            <a:avLst/>
          </a:prstGeom>
        </p:spPr>
      </p:pic>
      <p:pic>
        <p:nvPicPr>
          <p:cNvPr id="6" name="Picture 5">
            <a:hlinkClick r:id="" action="ppaction://media"/>
            <a:extLst>
              <a:ext uri="{FF2B5EF4-FFF2-40B4-BE49-F238E27FC236}">
                <a16:creationId xmlns:a16="http://schemas.microsoft.com/office/drawing/2014/main" id="{3059F5F6-B3EB-4A62-EA14-E56CF1468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8137" y="23585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2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71DBA-DE0F-5366-689D-6770EC51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54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Allies</a:t>
            </a:r>
          </a:p>
        </p:txBody>
      </p:sp>
      <p:pic>
        <p:nvPicPr>
          <p:cNvPr id="4" name="Picture 2" descr="Hezbollah's Record on War &amp; Politics | Wilson Center">
            <a:extLst>
              <a:ext uri="{FF2B5EF4-FFF2-40B4-BE49-F238E27FC236}">
                <a16:creationId xmlns:a16="http://schemas.microsoft.com/office/drawing/2014/main" id="{FE1599F1-32F8-FFEF-F305-529E0CA2F3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0369" y="2924264"/>
            <a:ext cx="5399796" cy="298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D7FD68-69E9-1BDD-4E1C-9006CD60AB94}"/>
              </a:ext>
            </a:extLst>
          </p:cNvPr>
          <p:cNvSpPr txBox="1"/>
          <p:nvPr/>
        </p:nvSpPr>
        <p:spPr>
          <a:xfrm>
            <a:off x="2581275" y="1796921"/>
            <a:ext cx="4286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Iran</a:t>
            </a:r>
          </a:p>
        </p:txBody>
      </p:sp>
      <p:pic>
        <p:nvPicPr>
          <p:cNvPr id="1026" name="Picture 2" descr="Syria country profile - BBC News">
            <a:extLst>
              <a:ext uri="{FF2B5EF4-FFF2-40B4-BE49-F238E27FC236}">
                <a16:creationId xmlns:a16="http://schemas.microsoft.com/office/drawing/2014/main" id="{9E93B200-0D22-C152-4448-48D1EAA5C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835" y="2943313"/>
            <a:ext cx="5399795" cy="303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5824E3-0C1A-3AFD-723D-1786FAEE8B6A}"/>
              </a:ext>
            </a:extLst>
          </p:cNvPr>
          <p:cNvSpPr txBox="1"/>
          <p:nvPr/>
        </p:nvSpPr>
        <p:spPr>
          <a:xfrm>
            <a:off x="8210550" y="1699885"/>
            <a:ext cx="2447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Syria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>
            <a:hlinkClick r:id="" action="ppaction://media"/>
            <a:extLst>
              <a:ext uri="{FF2B5EF4-FFF2-40B4-BE49-F238E27FC236}">
                <a16:creationId xmlns:a16="http://schemas.microsoft.com/office/drawing/2014/main" id="{FCBCC7FF-110F-FA59-1ADC-CAD66D112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7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04CC5-5647-33B3-D1A8-319254F4B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3215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Recruitment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341B6-1232-041C-C6C1-7530B9078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851150"/>
            <a:ext cx="4338320" cy="374015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Propaganda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Schools and education efforts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Citizen who feel indebted to the organization </a:t>
            </a:r>
          </a:p>
        </p:txBody>
      </p:sp>
      <p:pic>
        <p:nvPicPr>
          <p:cNvPr id="2050" name="Picture 2" descr="Hezbollah brag of 100,000-strong force aimed at foes at home | AP News">
            <a:extLst>
              <a:ext uri="{FF2B5EF4-FFF2-40B4-BE49-F238E27FC236}">
                <a16:creationId xmlns:a16="http://schemas.microsoft.com/office/drawing/2014/main" id="{50607537-84A6-E5CD-4E9F-B276894DB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320" y="3283372"/>
            <a:ext cx="5072380" cy="338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ezbollah recruiting push comes amid deeper role in Syria | The Seattle  Times">
            <a:extLst>
              <a:ext uri="{FF2B5EF4-FFF2-40B4-BE49-F238E27FC236}">
                <a16:creationId xmlns:a16="http://schemas.microsoft.com/office/drawing/2014/main" id="{9B41AD2E-A0C4-82CB-EFA7-D982BE79A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295046"/>
            <a:ext cx="4131310" cy="279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667275-A2D2-7240-DAC6-5C7BEE233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4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60E55-75A3-DC89-7424-BD37C1D2F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3B125-6AEC-4784-F369-55B57A206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Sustainable and successful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Oversight, funding, and support of Iranian government 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Religious funding from Europe 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Globalized funding scheme </a:t>
            </a:r>
          </a:p>
          <a:p>
            <a:endParaRPr lang="en-US" dirty="0"/>
          </a:p>
        </p:txBody>
      </p:sp>
      <p:pic>
        <p:nvPicPr>
          <p:cNvPr id="4" name="Picture 3">
            <a:hlinkClick r:id="" action="ppaction://media"/>
            <a:extLst>
              <a:ext uri="{FF2B5EF4-FFF2-40B4-BE49-F238E27FC236}">
                <a16:creationId xmlns:a16="http://schemas.microsoft.com/office/drawing/2014/main" id="{A9E70080-E3E5-460F-EBBC-6ABC1C8E3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1400" y="1284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5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</TotalTime>
  <Words>62</Words>
  <Application>Microsoft Office PowerPoint</Application>
  <PresentationFormat>Widescreen</PresentationFormat>
  <Paragraphs>25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Hezbollah: Support for the Organization, Finances, and Recruiting Methods </vt:lpstr>
      <vt:lpstr>Funding </vt:lpstr>
      <vt:lpstr>Allies</vt:lpstr>
      <vt:lpstr>Recruitment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Hezbollah: Support for the Organization, Finances, and Recruiting Methods</dc:title>
  <dc:creator>Haley Kosztolnik</dc:creator>
  <cp:lastModifiedBy>William Newmann</cp:lastModifiedBy>
  <cp:revision>8</cp:revision>
  <dcterms:created xsi:type="dcterms:W3CDTF">2023-11-24T23:25:18Z</dcterms:created>
  <dcterms:modified xsi:type="dcterms:W3CDTF">2023-12-07T14:47:00Z</dcterms:modified>
</cp:coreProperties>
</file>