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52"/>
    <p:restoredTop sz="94681"/>
  </p:normalViewPr>
  <p:slideViewPr>
    <p:cSldViewPr snapToGrid="0">
      <p:cViewPr varScale="1">
        <p:scale>
          <a:sx n="88" d="100"/>
          <a:sy n="88" d="100"/>
        </p:scale>
        <p:origin x="6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D99F7-3DE8-604D-900F-3CC65B5E329E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49BB0-6E4A-B042-A7CC-D4EDF4CE9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00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49BB0-6E4A-B042-A7CC-D4EDF4CE9B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57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Also: Pictured here is </a:t>
            </a:r>
            <a:r>
              <a:rPr lang="en-US" b="0" i="0" dirty="0">
                <a:effectLst/>
                <a:latin typeface="Google Sans"/>
              </a:rPr>
              <a:t>Hassan Nasrallah, </a:t>
            </a:r>
            <a:r>
              <a:rPr lang="en-US" b="0" i="0" dirty="0">
                <a:effectLst/>
                <a:latin typeface="Roboto" panose="020F0502020204030204" pitchFamily="34" charset="0"/>
              </a:rPr>
              <a:t>Secretary-general of Hezbollah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49BB0-6E4A-B042-A7CC-D4EDF4CE9B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45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49BB0-6E4A-B042-A7CC-D4EDF4CE9B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99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Again pictured is </a:t>
            </a:r>
            <a:r>
              <a:rPr lang="en-US" b="0" i="0" dirty="0">
                <a:effectLst/>
                <a:latin typeface="Google Sans"/>
              </a:rPr>
              <a:t>Hassan Nasrallah, </a:t>
            </a:r>
            <a:r>
              <a:rPr lang="en-US" b="0" i="0" dirty="0">
                <a:effectLst/>
                <a:latin typeface="Roboto" panose="020F0502020204030204" pitchFamily="34" charset="0"/>
              </a:rPr>
              <a:t>Secretary-general of Hezbollah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49BB0-6E4A-B042-A7CC-D4EDF4CE9B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92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Pictured- protestors burning an Israeli flag, IDF base hit by Hezbollah rocket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49BB0-6E4A-B042-A7CC-D4EDF4CE9B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52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F05CC-6FDC-E186-CB84-06BDD3723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551B1E-E5C6-6B09-699B-02AA8C48EC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92D26-2444-071B-210B-A740C88E1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49A6-5BF0-7245-95FC-85F26BAE198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33735-9EF0-F9C9-BB2C-66303940B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77268-0460-CA67-D604-316DD7FB4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8F21-F913-FD4B-9B7B-F9A6DA12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8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48AF1-5F35-CBAE-9910-2B9C703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6B9334-D577-4898-F587-42BEA7491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34D3E-0813-FB99-EA2E-8D937A1B7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49A6-5BF0-7245-95FC-85F26BAE198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63389-BC45-CBFC-F220-DF8209D5D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F0B62-B61F-05DE-56DA-F67352A39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8F21-F913-FD4B-9B7B-F9A6DA12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6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6054EF-7F0C-85B7-6252-9BFCBBBD4E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1793D-A341-34B2-BA02-5A643D86D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2043F-BF06-E9AF-0D8E-76D4BE40F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49A6-5BF0-7245-95FC-85F26BAE198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68D0D-A1FB-D06E-CE12-416D5FE04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AB3D1-6F71-A735-43C8-8BE4F8BF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8F21-F913-FD4B-9B7B-F9A6DA12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5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C3992-21C2-F3CE-D603-CBAD9B446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C25ED-95F7-CDD0-2654-C90FF61C0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D2186-FC38-1F81-4E6B-4F8343C96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49A6-5BF0-7245-95FC-85F26BAE198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8A58E-8451-360A-4F16-621BE2A72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758A8-80D9-AC8A-3F6B-86DF0798F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8F21-F913-FD4B-9B7B-F9A6DA12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50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C6C75-1E7B-4721-8084-F7E33350E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ADDD7-7343-A269-ED60-8BBDBFE65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6F5B1-C7CB-E3E3-7E59-06BC873F1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49A6-5BF0-7245-95FC-85F26BAE198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B0D31-2388-8F98-9E2F-BEDF6FFB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E437E-A03B-2412-AE12-D3BE6D630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8F21-F913-FD4B-9B7B-F9A6DA12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9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B86DD-492E-8FBA-A154-7D89D8B5F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D09C8-E752-BB3B-D0DE-B2577722C3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3BC28D-86D5-C277-72E0-EDB87D85B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371E9-001C-9EDC-1E6C-AE8E596B5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49A6-5BF0-7245-95FC-85F26BAE198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0E3AF-9C5F-2218-8B23-80F015733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3ACD2-BB80-7B17-2149-E837D311D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8F21-F913-FD4B-9B7B-F9A6DA12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0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559FE-299B-4970-5860-F60214C3A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C6B1D-1D56-A105-23F4-14FC17834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68716-907C-7FFD-92C5-E55771DE8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1DD85B-B446-1D11-092F-AF8AD4175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0088EA-94E9-B955-F2A6-BD0B807018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C14B4E-03DC-AB48-0AEE-ECDB69CC9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49A6-5BF0-7245-95FC-85F26BAE198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24AB3B-50E1-03EF-725A-44E20C62C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548762-1852-408A-93B2-728A0DC4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8F21-F913-FD4B-9B7B-F9A6DA12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20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F06E9-FFE6-18FC-BECB-D09646F6A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8B9C6E-2035-3076-09FB-F37BEC907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49A6-5BF0-7245-95FC-85F26BAE198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8EFAF2-E432-E01C-504C-50E3C732E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9DFADE-0978-D650-AA3D-82DE79CEA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8F21-F913-FD4B-9B7B-F9A6DA12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8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9D506C-F440-0F73-99BE-1A28ECD5F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49A6-5BF0-7245-95FC-85F26BAE198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1FDFF7-D262-35BE-A0A9-240B2E7BD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2033F-C34C-35AD-4E63-222F028F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8F21-F913-FD4B-9B7B-F9A6DA12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3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0EC79-4B61-DA0E-454A-2E36D7AB3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D37BD-E7FA-31E0-4CC9-443DB57B8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D6AD99-536D-CBE7-B78B-354504B16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FA22F9-D53E-0E4C-EE35-74BE3610A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49A6-5BF0-7245-95FC-85F26BAE198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A473D3-DF95-C81C-6C17-78E6A6C2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7DA86-C68F-7256-61FC-953C9A102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8F21-F913-FD4B-9B7B-F9A6DA12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1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69A42-14BE-7293-5622-38E34488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FC564-7C2C-A2AE-789D-5B131DDA53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7713E-6565-1A1B-3416-5C00B6EF5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61B46-5128-5ACF-DA33-BDB1FCDE4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49A6-5BF0-7245-95FC-85F26BAE198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B4CB6-A191-512B-9D18-F52C0D924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033F8E-2DDB-2FBF-3C0B-10E136EB0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8F21-F913-FD4B-9B7B-F9A6DA12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2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EFB23E-F5FD-E88B-27AB-09EE0F49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1561A-FA9B-A182-F366-68F15983D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3C019-76F8-6311-C4E0-E6C47A660B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049A6-5BF0-7245-95FC-85F26BAE198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8EC39-F7E5-1AB6-8543-93BA31EF8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1F082-3295-D6BD-BE96-B8474FAFC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68F21-F913-FD4B-9B7B-F9A6DA12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8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BAFEF-B58E-13B7-3DA9-C76E93221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7928" y="-35389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Strategy, Targets, and Method of Operation of Hezbollah</a:t>
            </a:r>
          </a:p>
        </p:txBody>
      </p:sp>
      <p:pic>
        <p:nvPicPr>
          <p:cNvPr id="1026" name="Picture 2" descr="map_lebanon - Wide Angle">
            <a:extLst>
              <a:ext uri="{FF2B5EF4-FFF2-40B4-BE49-F238E27FC236}">
                <a16:creationId xmlns:a16="http://schemas.microsoft.com/office/drawing/2014/main" id="{58313004-A1DD-2304-793B-8BA0243C4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22" y="1893274"/>
            <a:ext cx="3220143" cy="479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zbollah's anti-ship missiles bolster its threat to US navy | Reuters">
            <a:extLst>
              <a:ext uri="{FF2B5EF4-FFF2-40B4-BE49-F238E27FC236}">
                <a16:creationId xmlns:a16="http://schemas.microsoft.com/office/drawing/2014/main" id="{C3CEBC28-C50F-9795-9EFC-F7EF95F17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91" y="1984252"/>
            <a:ext cx="7002340" cy="455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Recording Dec 7, 2023 at 11:56:02 AM">
            <a:hlinkClick r:id="" action="ppaction://media"/>
            <a:extLst>
              <a:ext uri="{FF2B5EF4-FFF2-40B4-BE49-F238E27FC236}">
                <a16:creationId xmlns:a16="http://schemas.microsoft.com/office/drawing/2014/main" id="{0DF7CEB1-811A-1F2B-BDC1-AC141F54A6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81928" y="43350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B9B69-C3B5-E039-222A-913E394D5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Strategy: Nonviolent</a:t>
            </a:r>
          </a:p>
        </p:txBody>
      </p:sp>
      <p:pic>
        <p:nvPicPr>
          <p:cNvPr id="2050" name="Picture 2" descr="From Arms to Ballots: The Politicization of Hezbollah and Hamas">
            <a:extLst>
              <a:ext uri="{FF2B5EF4-FFF2-40B4-BE49-F238E27FC236}">
                <a16:creationId xmlns:a16="http://schemas.microsoft.com/office/drawing/2014/main" id="{15BFBEC4-C42E-1C61-D116-5AA95DC1E9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499" y="1690688"/>
            <a:ext cx="608949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DF240D-DB8F-0CC2-0E5F-C53581894CBA}"/>
              </a:ext>
            </a:extLst>
          </p:cNvPr>
          <p:cNvSpPr txBox="1"/>
          <p:nvPr/>
        </p:nvSpPr>
        <p:spPr>
          <a:xfrm>
            <a:off x="838200" y="1343819"/>
            <a:ext cx="40652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Medical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Financial aid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Media indoctrination </a:t>
            </a:r>
          </a:p>
        </p:txBody>
      </p:sp>
      <p:pic>
        <p:nvPicPr>
          <p:cNvPr id="8" name="Audio Recording Dec 7, 2023 at 12:04:49 PM">
            <a:hlinkClick r:id="" action="ppaction://media"/>
            <a:extLst>
              <a:ext uri="{FF2B5EF4-FFF2-40B4-BE49-F238E27FC236}">
                <a16:creationId xmlns:a16="http://schemas.microsoft.com/office/drawing/2014/main" id="{F4891D7C-C2B9-6609-C01E-2C0CC5571F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22249" y="53101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09320-1A86-A230-F320-7D893C9CE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Strategy: Violent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0D7BE-8B18-44C1-7F92-24E2C00F8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37185" cy="4351338"/>
          </a:xfrm>
        </p:spPr>
        <p:txBody>
          <a:bodyPr>
            <a:normAutofit/>
          </a:bodyPr>
          <a:lstStyle/>
          <a:p>
            <a:r>
              <a:rPr lang="en-US" sz="3600" b="1" dirty="0"/>
              <a:t>Kidnapping</a:t>
            </a:r>
          </a:p>
          <a:p>
            <a:r>
              <a:rPr lang="en-US" sz="3600" b="1" dirty="0"/>
              <a:t>Bombing</a:t>
            </a:r>
          </a:p>
          <a:p>
            <a:r>
              <a:rPr lang="en-US" sz="3600" b="1" dirty="0"/>
              <a:t>Hijacking</a:t>
            </a:r>
          </a:p>
          <a:p>
            <a:r>
              <a:rPr lang="en-US" sz="3600" b="1" dirty="0"/>
              <a:t>Assassination</a:t>
            </a:r>
          </a:p>
        </p:txBody>
      </p:sp>
      <p:pic>
        <p:nvPicPr>
          <p:cNvPr id="3074" name="Picture 2" descr="Hezbollah fires rockets after Israeli artillery strikes | The Independent">
            <a:extLst>
              <a:ext uri="{FF2B5EF4-FFF2-40B4-BE49-F238E27FC236}">
                <a16:creationId xmlns:a16="http://schemas.microsoft.com/office/drawing/2014/main" id="{C7B40EA5-5A16-D661-A5A5-D96229399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968" y="1444319"/>
            <a:ext cx="7572835" cy="504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Recording Dec 7, 2023 at 12:10:27 PM">
            <a:hlinkClick r:id="" action="ppaction://media"/>
            <a:extLst>
              <a:ext uri="{FF2B5EF4-FFF2-40B4-BE49-F238E27FC236}">
                <a16:creationId xmlns:a16="http://schemas.microsoft.com/office/drawing/2014/main" id="{06FDD2C5-EA26-AD2B-BC92-D83DF43E00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75352" y="3651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6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BFE1C-40B1-DB9E-D19C-C66F5F46B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Tactics/Goals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1784C-40C2-ECA7-1470-B9603227B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Nonviolent </a:t>
            </a:r>
          </a:p>
          <a:p>
            <a:r>
              <a:rPr lang="en-US" sz="3600" b="1" dirty="0"/>
              <a:t>Violent</a:t>
            </a:r>
          </a:p>
          <a:p>
            <a:r>
              <a:rPr lang="en-US" sz="3600" b="1" dirty="0"/>
              <a:t>New manifesto</a:t>
            </a:r>
          </a:p>
        </p:txBody>
      </p:sp>
      <p:pic>
        <p:nvPicPr>
          <p:cNvPr id="5122" name="Picture 2" descr="Hezbollah's got a brand new bag – Foreign Policy">
            <a:extLst>
              <a:ext uri="{FF2B5EF4-FFF2-40B4-BE49-F238E27FC236}">
                <a16:creationId xmlns:a16="http://schemas.microsoft.com/office/drawing/2014/main" id="{FE438361-885B-B407-8830-9E2501C59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0" y="1027906"/>
            <a:ext cx="7364193" cy="485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Recording Dec 7, 2023 at 12:12:29 PM">
            <a:hlinkClick r:id="" action="ppaction://media"/>
            <a:extLst>
              <a:ext uri="{FF2B5EF4-FFF2-40B4-BE49-F238E27FC236}">
                <a16:creationId xmlns:a16="http://schemas.microsoft.com/office/drawing/2014/main" id="{4BCB6AB1-EFFD-9945-3F35-5AD5A6A222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39427" y="3258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2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55130-E4EA-23F8-3C6B-42CD4A147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A4679-E82B-31AD-A5AC-C71B501E6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Israel </a:t>
            </a:r>
          </a:p>
          <a:p>
            <a:r>
              <a:rPr lang="en-US" sz="3600" b="1" dirty="0"/>
              <a:t>International Israeli interests</a:t>
            </a:r>
          </a:p>
          <a:p>
            <a:r>
              <a:rPr lang="en-US" sz="3600" b="1" dirty="0"/>
              <a:t>U.S. </a:t>
            </a:r>
          </a:p>
          <a:p>
            <a:r>
              <a:rPr lang="en-US" sz="3600" b="1" dirty="0"/>
              <a:t>Domestic Lebanon</a:t>
            </a:r>
          </a:p>
        </p:txBody>
      </p:sp>
      <p:pic>
        <p:nvPicPr>
          <p:cNvPr id="4100" name="Picture 4" descr="Inside the Struggle Between Israel and Hezbollah - Tablet Magazine">
            <a:extLst>
              <a:ext uri="{FF2B5EF4-FFF2-40B4-BE49-F238E27FC236}">
                <a16:creationId xmlns:a16="http://schemas.microsoft.com/office/drawing/2014/main" id="{0EEAFC9C-CB01-4099-39DA-C42BAB21E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924" y="3025409"/>
            <a:ext cx="5103276" cy="346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DF base in north damaged by rocket fire; military hits Hezbollah targets  in Lebanon | The Times of Israel">
            <a:extLst>
              <a:ext uri="{FF2B5EF4-FFF2-40B4-BE49-F238E27FC236}">
                <a16:creationId xmlns:a16="http://schemas.microsoft.com/office/drawing/2014/main" id="{424C72C6-78FC-9E01-CBF4-6F77D7457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938" y="0"/>
            <a:ext cx="4798525" cy="300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Recording Dec 7, 2023 at 12:16:22 PM">
            <a:hlinkClick r:id="" action="ppaction://media"/>
            <a:extLst>
              <a:ext uri="{FF2B5EF4-FFF2-40B4-BE49-F238E27FC236}">
                <a16:creationId xmlns:a16="http://schemas.microsoft.com/office/drawing/2014/main" id="{D6725E89-641B-2EE6-A844-59AFDFA11F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09663" y="492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5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83</Words>
  <Application>Microsoft Office PowerPoint</Application>
  <PresentationFormat>Widescreen</PresentationFormat>
  <Paragraphs>28</Paragraphs>
  <Slides>5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Google Sans</vt:lpstr>
      <vt:lpstr>Roboto</vt:lpstr>
      <vt:lpstr>Office Theme</vt:lpstr>
      <vt:lpstr>Strategy, Targets, and Method of Operation of Hezbollah</vt:lpstr>
      <vt:lpstr>Strategy: Nonviolent</vt:lpstr>
      <vt:lpstr>Strategy: Violent</vt:lpstr>
      <vt:lpstr>Tactics/Goals</vt:lpstr>
      <vt:lpstr>Targets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Strategy, Targets, Method of Operation of Hezbollah</dc:title>
  <dc:creator>Microsoft Office User</dc:creator>
  <cp:lastModifiedBy>William Newmann</cp:lastModifiedBy>
  <cp:revision>2</cp:revision>
  <dcterms:created xsi:type="dcterms:W3CDTF">2023-12-07T04:27:07Z</dcterms:created>
  <dcterms:modified xsi:type="dcterms:W3CDTF">2023-12-07T22:40:33Z</dcterms:modified>
</cp:coreProperties>
</file>