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DCF9B-A142-41E1-93D2-B13B36B2AE10}" v="5" dt="2023-12-06T18:55:33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1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6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7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0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3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3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0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0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E72E0-2FED-9341-5487-9E837ECF7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387" y="1247140"/>
            <a:ext cx="5657899" cy="3450844"/>
          </a:xfrm>
        </p:spPr>
        <p:txBody>
          <a:bodyPr>
            <a:normAutofit/>
          </a:bodyPr>
          <a:lstStyle/>
          <a:p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Hezbollah: Non-Violent Political Activities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DBF33-C5C5-70A4-3F43-7B42AC999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0387" y="4818126"/>
            <a:ext cx="5657899" cy="1268984"/>
          </a:xfrm>
        </p:spPr>
        <p:txBody>
          <a:bodyPr>
            <a:normAutofit/>
          </a:bodyPr>
          <a:lstStyle/>
          <a:p>
            <a:r>
              <a:rPr lang="en-US" dirty="0"/>
              <a:t>By: Jake Waldman</a:t>
            </a:r>
          </a:p>
        </p:txBody>
      </p:sp>
      <p:pic>
        <p:nvPicPr>
          <p:cNvPr id="4" name="Picture 3" descr="Colorful patterns on the sky">
            <a:extLst>
              <a:ext uri="{FF2B5EF4-FFF2-40B4-BE49-F238E27FC236}">
                <a16:creationId xmlns:a16="http://schemas.microsoft.com/office/drawing/2014/main" id="{1CFD3398-89BA-3B48-5878-2DB81BA96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97" r="32016" b="-1"/>
          <a:stretch/>
        </p:blipFill>
        <p:spPr>
          <a:xfrm>
            <a:off x="1778" y="10"/>
            <a:ext cx="5104833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2051A9-8DB2-6B34-9694-69B9536B5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286" y="379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CC95119-6D9D-3542-9E0E-4171B33D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FC92F19-7317-314C-81B7-43B8B687F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AAAD8-30E0-797E-3B33-BE5208CC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455362"/>
            <a:ext cx="6881728" cy="1550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Hezbollah Social Service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9E13B-3911-8D3B-4F65-E496AE8A0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1" y="2160016"/>
            <a:ext cx="6881728" cy="39261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ffectLst/>
              </a:rPr>
              <a:t>The Jihad al-Binna Development Group (JBDG)</a:t>
            </a:r>
          </a:p>
          <a:p>
            <a:r>
              <a:rPr lang="en-US" dirty="0"/>
              <a:t>T</a:t>
            </a:r>
            <a:r>
              <a:rPr lang="en-US" dirty="0">
                <a:effectLst/>
              </a:rPr>
              <a:t>he Martyrs Foundation</a:t>
            </a:r>
          </a:p>
          <a:p>
            <a:r>
              <a:rPr lang="en-US" dirty="0">
                <a:effectLst/>
              </a:rPr>
              <a:t>The Woman’s Association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>
                <a:effectLst/>
              </a:rPr>
              <a:t>he Islamic Health Organization (IHO)</a:t>
            </a:r>
          </a:p>
          <a:p>
            <a:r>
              <a:rPr lang="en-US" dirty="0"/>
              <a:t>The Educational division</a:t>
            </a:r>
          </a:p>
          <a:p>
            <a:r>
              <a:rPr lang="en-US" dirty="0">
                <a:effectLst/>
              </a:rPr>
              <a:t>Imam al-Mahdi Scouts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The Islamic Health Organization: Hezbollah institution providing health  services to Hezbollah operatives and the Shiite population in general as a  means for gaining influence and creating a Shiite mini-state within Lebanon  -">
            <a:extLst>
              <a:ext uri="{FF2B5EF4-FFF2-40B4-BE49-F238E27FC236}">
                <a16:creationId xmlns:a16="http://schemas.microsoft.com/office/drawing/2014/main" id="{E61C0438-AD3D-CCE4-9C5A-E0DD57F89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5" r="21544" b="-1"/>
          <a:stretch/>
        </p:blipFill>
        <p:spPr bwMode="auto">
          <a:xfrm>
            <a:off x="8018632" y="10"/>
            <a:ext cx="41733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863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863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2021BD-E390-0AAA-01DC-5AA3B3399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521" y="321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CC95119-6D9D-3542-9E0E-4171B33D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FC92F19-7317-314C-81B7-43B8B687F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e Unlikelihood of a Hezbollah-Israel War">
            <a:extLst>
              <a:ext uri="{FF2B5EF4-FFF2-40B4-BE49-F238E27FC236}">
                <a16:creationId xmlns:a16="http://schemas.microsoft.com/office/drawing/2014/main" id="{C41A5DD1-B84A-127C-52AC-2A1EABFCB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3048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">
            <a:extLst>
              <a:ext uri="{FF2B5EF4-FFF2-40B4-BE49-F238E27FC236}">
                <a16:creationId xmlns:a16="http://schemas.microsoft.com/office/drawing/2014/main" id="{F7C9FD24-3092-E04F-925D-C1183BF54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D67ED-68A5-8A8E-34D1-E77D3D54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780775" cy="1550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Hezbollah as a Political Party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D5408-E020-5B4B-1C56-1B6B3DF6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160016"/>
            <a:ext cx="3780775" cy="39261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Participated in lections since 1992</a:t>
            </a:r>
          </a:p>
          <a:p>
            <a:r>
              <a:rPr lang="en-US" sz="2200" dirty="0"/>
              <a:t>Has increased its parliamentary bloc from 12 to 57 seats from 2000 to 2009.</a:t>
            </a:r>
          </a:p>
          <a:p>
            <a:r>
              <a:rPr lang="en-US" sz="2200" dirty="0"/>
              <a:t>Corruption among Hezbollah party officials is widespread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08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08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241BC6-E6CF-FF49-2819-2790CCBC2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248" y="130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7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2BE5-B554-88D0-A5DD-D9A798791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Hezbollah?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082E2-9634-CDBB-D0D3-56A7DCE6F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Many of these institutions were created to enable Hezbollah to prosper as an organization and political party</a:t>
            </a:r>
          </a:p>
          <a:p>
            <a:r>
              <a:rPr lang="en-US" sz="2000" dirty="0"/>
              <a:t>The Imam al-Mahdi Scouts are a tool for indoctrination.</a:t>
            </a:r>
          </a:p>
          <a:p>
            <a:r>
              <a:rPr lang="en-US" sz="2000" dirty="0"/>
              <a:t>Through these services, Hezbollah has built and maintained its basis for ideological support, expanded its voting bloc, and boosted its influence within the Lebanese government.</a:t>
            </a:r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B98F69-643F-83A3-6F2B-22B693E27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5178" y="455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8E2E7"/>
      </a:lt2>
      <a:accent1>
        <a:srgbClr val="7DAD88"/>
      </a:accent1>
      <a:accent2>
        <a:srgbClr val="6FAC96"/>
      </a:accent2>
      <a:accent3>
        <a:srgbClr val="7DA9AC"/>
      </a:accent3>
      <a:accent4>
        <a:srgbClr val="7B9EBE"/>
      </a:accent4>
      <a:accent5>
        <a:srgbClr val="9399CA"/>
      </a:accent5>
      <a:accent6>
        <a:srgbClr val="8F7BBE"/>
      </a:accent6>
      <a:hlink>
        <a:srgbClr val="AE699F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134</Words>
  <Application>Microsoft Office PowerPoint</Application>
  <PresentationFormat>Widescreen</PresentationFormat>
  <Paragraphs>17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Neue Haas Grotesk Text Pro</vt:lpstr>
      <vt:lpstr>Times New Roman</vt:lpstr>
      <vt:lpstr>InterweaveVTI</vt:lpstr>
      <vt:lpstr>Hezbollah: Non-Violent Political Activities </vt:lpstr>
      <vt:lpstr>The Hezbollah Social Service Section</vt:lpstr>
      <vt:lpstr>Hezbollah as a Political Party</vt:lpstr>
      <vt:lpstr>Benefits to Hezbollah?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Hezbollah: Non-Violent Political Activities</dc:title>
  <dc:creator>Jake Waldman</dc:creator>
  <cp:lastModifiedBy>William Newmann</cp:lastModifiedBy>
  <cp:revision>2</cp:revision>
  <dcterms:created xsi:type="dcterms:W3CDTF">2023-12-06T18:15:00Z</dcterms:created>
  <dcterms:modified xsi:type="dcterms:W3CDTF">2023-12-07T22:32:05Z</dcterms:modified>
</cp:coreProperties>
</file>