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56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8"/>
  </p:normalViewPr>
  <p:slideViewPr>
    <p:cSldViewPr snapToGrid="0">
      <p:cViewPr varScale="1">
        <p:scale>
          <a:sx n="115" d="100"/>
          <a:sy n="115" d="100"/>
        </p:scale>
        <p:origin x="12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a343be738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a343be738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a346d87f0c_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a346d87f0c_5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a389ef0664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a389ef0664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346d87f0c_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a346d87f0c_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346d87f0c_5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a346d87f0c_5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a346d87f0c_4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2a346d87f0c_4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a346d87f0c_4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2a346d87f0c_4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a346d87f0c_4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a346d87f0c_4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a346d87f0c_4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2a346d87f0c_4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2415863" y="935355"/>
            <a:ext cx="5918700" cy="25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2415863" y="3613595"/>
            <a:ext cx="59187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1" y="1031619"/>
            <a:ext cx="2078100" cy="4111800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50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0" y="-2"/>
            <a:ext cx="1030200" cy="5143500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50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2415863" y="471963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362181" y="4719638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190782" y="341522"/>
            <a:ext cx="71151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1190782" y="1620012"/>
            <a:ext cx="3319200" cy="29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2"/>
          </p:nvPr>
        </p:nvSpPr>
        <p:spPr>
          <a:xfrm>
            <a:off x="4986722" y="1620012"/>
            <a:ext cx="3319200" cy="29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1190783" y="471963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362181" y="4719638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0" y="423865"/>
            <a:ext cx="850500" cy="4719600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50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0" y="-2"/>
            <a:ext cx="423900" cy="5143500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49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1193292" y="342900"/>
            <a:ext cx="71415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1193293" y="1623815"/>
            <a:ext cx="3319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  <a:defRPr sz="1700" b="1"/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2"/>
          </p:nvPr>
        </p:nvSpPr>
        <p:spPr>
          <a:xfrm>
            <a:off x="1193292" y="2241749"/>
            <a:ext cx="3319200" cy="23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 sz="1500"/>
            </a:lvl1pPr>
            <a:lvl2pPr marL="91440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3"/>
          </p:nvPr>
        </p:nvSpPr>
        <p:spPr>
          <a:xfrm>
            <a:off x="5015411" y="1623815"/>
            <a:ext cx="3319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  <a:defRPr sz="1700" b="1"/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4"/>
          </p:nvPr>
        </p:nvSpPr>
        <p:spPr>
          <a:xfrm>
            <a:off x="5015411" y="2241749"/>
            <a:ext cx="3319200" cy="23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 sz="1500"/>
            </a:lvl1pPr>
            <a:lvl2pPr marL="91440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1190783" y="471963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362181" y="4719638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0" y="423865"/>
            <a:ext cx="850500" cy="4719600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50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0" y="-2"/>
            <a:ext cx="423900" cy="5143500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49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190782" y="341522"/>
            <a:ext cx="71151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1190782" y="1620012"/>
            <a:ext cx="7115100" cy="29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1190783" y="471963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362181" y="4719638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0" y="423865"/>
            <a:ext cx="850500" cy="4719600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50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0" y="-2"/>
            <a:ext cx="423900" cy="5143500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49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2415863" y="938756"/>
            <a:ext cx="59187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2415863" y="3613595"/>
            <a:ext cx="5918700" cy="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>
            <a:off x="2415863" y="471963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362181" y="4719638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1" y="1031619"/>
            <a:ext cx="2078100" cy="4111800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50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0" y="-2"/>
            <a:ext cx="1030200" cy="5143500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50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1190782" y="341522"/>
            <a:ext cx="71151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ftr" idx="11"/>
          </p:nvPr>
        </p:nvSpPr>
        <p:spPr>
          <a:xfrm>
            <a:off x="1190783" y="471963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8362181" y="4719638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0" y="423865"/>
            <a:ext cx="850500" cy="4719600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50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0" y="-2"/>
            <a:ext cx="423900" cy="5143500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49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ftr" idx="11"/>
          </p:nvPr>
        </p:nvSpPr>
        <p:spPr>
          <a:xfrm>
            <a:off x="1190783" y="471963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8362181" y="4719638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0"/>
          <p:cNvSpPr/>
          <p:nvPr/>
        </p:nvSpPr>
        <p:spPr>
          <a:xfrm>
            <a:off x="0" y="423865"/>
            <a:ext cx="850500" cy="4719600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50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0" y="-2"/>
            <a:ext cx="423900" cy="5143500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49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1190784" y="341522"/>
            <a:ext cx="3032700" cy="1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4703424" y="423863"/>
            <a:ext cx="4018800" cy="4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65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700"/>
              <a:buChar char="•"/>
              <a:defRPr sz="1700"/>
            </a:lvl1pPr>
            <a:lvl2pPr marL="91440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111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3pPr>
            <a:lvl4pPr marL="1828800" lvl="3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1190784" y="1529906"/>
            <a:ext cx="3032700" cy="28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ftr" idx="11"/>
          </p:nvPr>
        </p:nvSpPr>
        <p:spPr>
          <a:xfrm>
            <a:off x="1190783" y="471963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8362181" y="4719638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0" y="423865"/>
            <a:ext cx="850500" cy="4719600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50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0" y="-2"/>
            <a:ext cx="423900" cy="5143500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49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1190783" y="341522"/>
            <a:ext cx="3032700" cy="1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>
            <a:spLocks noGrp="1"/>
          </p:cNvSpPr>
          <p:nvPr>
            <p:ph type="pic" idx="2"/>
          </p:nvPr>
        </p:nvSpPr>
        <p:spPr>
          <a:xfrm>
            <a:off x="4703424" y="423863"/>
            <a:ext cx="4016700" cy="41421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1190783" y="1529906"/>
            <a:ext cx="3032700" cy="28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1190783" y="471963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362181" y="4719638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0" y="423865"/>
            <a:ext cx="850500" cy="4719600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50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0" y="-2"/>
            <a:ext cx="423900" cy="5143500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49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1190782" y="341522"/>
            <a:ext cx="71439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 rot="5400000">
            <a:off x="3290482" y="-479688"/>
            <a:ext cx="2944500" cy="71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ftr" idx="11"/>
          </p:nvPr>
        </p:nvSpPr>
        <p:spPr>
          <a:xfrm>
            <a:off x="1190783" y="471963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ldNum" idx="12"/>
          </p:nvPr>
        </p:nvSpPr>
        <p:spPr>
          <a:xfrm>
            <a:off x="8362181" y="4719638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23"/>
          <p:cNvSpPr/>
          <p:nvPr/>
        </p:nvSpPr>
        <p:spPr>
          <a:xfrm>
            <a:off x="0" y="423865"/>
            <a:ext cx="850500" cy="4719600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50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0" y="-2"/>
            <a:ext cx="423900" cy="5143500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49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 rot="5400000">
            <a:off x="5380283" y="1678462"/>
            <a:ext cx="4209000" cy="16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 rot="5400000">
            <a:off x="1744679" y="-129938"/>
            <a:ext cx="4209000" cy="53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ftr" idx="11"/>
          </p:nvPr>
        </p:nvSpPr>
        <p:spPr>
          <a:xfrm>
            <a:off x="1190783" y="471963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8362181" y="4719638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24"/>
          <p:cNvSpPr/>
          <p:nvPr/>
        </p:nvSpPr>
        <p:spPr>
          <a:xfrm>
            <a:off x="0" y="423865"/>
            <a:ext cx="850500" cy="4719600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50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/>
          <p:nvPr/>
        </p:nvSpPr>
        <p:spPr>
          <a:xfrm>
            <a:off x="0" y="-2"/>
            <a:ext cx="423900" cy="5143500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49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52525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90782" y="341522"/>
            <a:ext cx="71151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190782" y="1620012"/>
            <a:ext cx="7115100" cy="29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365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190783" y="471963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362181" y="4719638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311700" y="1960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080" b="1">
                <a:solidFill>
                  <a:srgbClr val="525252"/>
                </a:solidFill>
                <a:latin typeface="Times"/>
                <a:ea typeface="Times"/>
                <a:cs typeface="Times"/>
                <a:sym typeface="Times"/>
              </a:rPr>
              <a:t>Hezbollah:Counterterrorism Efforts</a:t>
            </a:r>
            <a:endParaRPr sz="3080" b="1">
              <a:solidFill>
                <a:srgbClr val="52525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080" b="1">
                <a:solidFill>
                  <a:srgbClr val="525252"/>
                </a:solidFill>
                <a:latin typeface="Times"/>
                <a:ea typeface="Times"/>
                <a:cs typeface="Times"/>
                <a:sym typeface="Times"/>
              </a:rPr>
              <a:t>By: Abrar Mohamedali</a:t>
            </a:r>
            <a:endParaRPr sz="2080" b="1">
              <a:solidFill>
                <a:srgbClr val="52525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20"/>
          </a:p>
        </p:txBody>
      </p:sp>
      <p:pic>
        <p:nvPicPr>
          <p:cNvPr id="2" name="Audio Recording Dec 7, 2023 at 3:34:50 PM">
            <a:hlinkClick r:id="" action="ppaction://media"/>
            <a:extLst>
              <a:ext uri="{FF2B5EF4-FFF2-40B4-BE49-F238E27FC236}">
                <a16:creationId xmlns:a16="http://schemas.microsoft.com/office/drawing/2014/main" id="{CFA70877-1937-5BFA-4592-807F0C2F69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23200" y="31961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80175" y="196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 b="1" i="1" u="sng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Introduction</a:t>
            </a:r>
            <a:endParaRPr sz="3020" b="1" i="1" u="sng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444000" y="11111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"/>
              <a:buChar char="●"/>
            </a:pPr>
            <a:r>
              <a:rPr lang="en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Hezbollah transformed from a revolutionary terrorist organization to a hybrid entity with political tools</a:t>
            </a:r>
            <a:endParaRPr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"/>
              <a:buChar char="●"/>
            </a:pPr>
            <a:r>
              <a:rPr lang="en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There has been global efforts by countries like the U.S. and Israel to counter Hezbollah's presence.</a:t>
            </a:r>
            <a:endParaRPr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"/>
              <a:buChar char="●"/>
            </a:pPr>
            <a:r>
              <a:rPr lang="en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U.S. focused on crippling Hezbollah's finances; Israel engaged in direct military actions with U.S. support.</a:t>
            </a:r>
            <a:endParaRPr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"/>
              <a:buChar char="●"/>
            </a:pPr>
            <a:r>
              <a:rPr lang="en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This presentation delve on the importance of understanding counterterrorism efforts for regional stability and global security.</a:t>
            </a:r>
            <a:endParaRPr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" name="Audio Recording Dec 7, 2023 at 3:37:59 PM">
            <a:hlinkClick r:id="" action="ppaction://media"/>
            <a:extLst>
              <a:ext uri="{FF2B5EF4-FFF2-40B4-BE49-F238E27FC236}">
                <a16:creationId xmlns:a16="http://schemas.microsoft.com/office/drawing/2014/main" id="{67F32E35-3F2E-800C-C72B-D87DDB01D4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1800" y="7692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311700" y="254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 b="1" i="1" u="sng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US COUNTERTERRORISM STRATEGY </a:t>
            </a:r>
            <a:endParaRPr sz="2320" b="1" i="1" u="sng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5" name="Google Shape;175;p29"/>
          <p:cNvSpPr txBox="1">
            <a:spLocks noGrp="1"/>
          </p:cNvSpPr>
          <p:nvPr>
            <p:ph type="body" idx="1"/>
          </p:nvPr>
        </p:nvSpPr>
        <p:spPr>
          <a:xfrm>
            <a:off x="394400" y="1036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"/>
              <a:buChar char="●"/>
            </a:pPr>
            <a:r>
              <a:rPr lang="en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U.S. strategy based on global intelligence campaigns, partnering with countries </a:t>
            </a:r>
            <a:endParaRPr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"/>
              <a:buChar char="●"/>
            </a:pPr>
            <a:r>
              <a:rPr lang="en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Legislative measures, like the Antiterrorism Act, criminalizing support for Hezbollah </a:t>
            </a:r>
            <a:endParaRPr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"/>
              <a:buChar char="●"/>
            </a:pPr>
            <a:r>
              <a:rPr lang="en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Financial measures targeting Hezbollah's finances through intelligence operations </a:t>
            </a:r>
            <a:endParaRPr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"/>
              <a:buChar char="●"/>
            </a:pPr>
            <a:r>
              <a:rPr lang="en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Evaluation of the effectiveness of U.S. strategy against the dynamic nature of Hezbollah's activities.</a:t>
            </a:r>
            <a:endParaRPr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"/>
              <a:buChar char="●"/>
            </a:pPr>
            <a:r>
              <a:rPr lang="en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Implications of U.S. strategies on global counterterrorism efforts and international relations.</a:t>
            </a:r>
            <a:endParaRPr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" name="Audio Recording Dec 7, 2023 at 3:44:19 PM">
            <a:hlinkClick r:id="" action="ppaction://media"/>
            <a:extLst>
              <a:ext uri="{FF2B5EF4-FFF2-40B4-BE49-F238E27FC236}">
                <a16:creationId xmlns:a16="http://schemas.microsoft.com/office/drawing/2014/main" id="{B33192F6-7064-953C-E7B2-02323D60FC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31814" y="25374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548975" y="163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 b="1" i="1" u="sng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Historical Context: Israel's Military Response</a:t>
            </a:r>
            <a:endParaRPr sz="2620" b="1" i="1" u="sng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623400" y="10119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Times"/>
              <a:buChar char="●"/>
            </a:pPr>
            <a:r>
              <a:rPr lang="en" sz="17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Israel's military responded to Hezbollah's 1980s kidnappings and hijackings with a military invasion of Lebanon.</a:t>
            </a:r>
            <a:endParaRPr sz="17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Times"/>
              <a:buChar char="●"/>
            </a:pPr>
            <a:r>
              <a:rPr lang="en" sz="17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Initial success followed by challenges with local Shi'ite collaboration.</a:t>
            </a:r>
            <a:endParaRPr sz="17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Times"/>
              <a:buChar char="●"/>
            </a:pPr>
            <a:r>
              <a:rPr lang="en" sz="17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The 2006 Hezbollah attack and IDF offensive failed to achieve their goals.</a:t>
            </a:r>
            <a:endParaRPr sz="17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Times"/>
              <a:buChar char="●"/>
            </a:pPr>
            <a:r>
              <a:rPr lang="en" sz="17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This raised doubts about counterterrorism strategy in the face of Hezbollah's tenacity and developing tactics</a:t>
            </a:r>
            <a:endParaRPr sz="17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Times"/>
              <a:buChar char="●"/>
            </a:pPr>
            <a:r>
              <a:rPr lang="en" sz="17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Past conflicts and decisions continue to shape the Middle East's political alignments, power relationships, and security issues. </a:t>
            </a:r>
            <a:endParaRPr sz="17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Times"/>
              <a:buChar char="●"/>
            </a:pPr>
            <a:r>
              <a:rPr lang="en" sz="17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The 2006 Hezbollah attack and IDF offensive continue to affect regional dynamics, emphasizing the need of historical context in geopolitical analysis.</a:t>
            </a:r>
            <a:endParaRPr sz="17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" name="Audio Recording Dec 7, 2023 at 3:39:48 PM">
            <a:hlinkClick r:id="" action="ppaction://media"/>
            <a:extLst>
              <a:ext uri="{FF2B5EF4-FFF2-40B4-BE49-F238E27FC236}">
                <a16:creationId xmlns:a16="http://schemas.microsoft.com/office/drawing/2014/main" id="{999466D9-8A2B-6EA4-3BD2-AD24D8B9A0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8625" y="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493625" y="221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 b="1" i="1" u="sng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Critique of Israeli Counterterrorism Policies</a:t>
            </a:r>
            <a:endParaRPr sz="2620" b="1" i="1" u="sng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623400" y="10345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"/>
              <a:buChar char="●"/>
            </a:pPr>
            <a:r>
              <a:rPr lang="en" dirty="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Criticism of Israel's counterterrorism policies for lacking coherence and evidentiary basis Failures attributed to hasty decision-making </a:t>
            </a:r>
            <a:endParaRPr dirty="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"/>
              <a:buChar char="●"/>
            </a:pPr>
            <a:r>
              <a:rPr lang="en" dirty="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Examination of specific instances where policy incoherence hindered success.</a:t>
            </a:r>
            <a:endParaRPr dirty="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"/>
              <a:buChar char="●"/>
            </a:pPr>
            <a:r>
              <a:rPr lang="en" dirty="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Lessons learned for the development of effective counterterrorism strategies.</a:t>
            </a:r>
            <a:endParaRPr dirty="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                U.S. Involvement and Challenges: U.S. Role and Challenges</a:t>
            </a:r>
            <a:endParaRPr dirty="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"/>
              <a:buChar char="●"/>
            </a:pPr>
            <a:r>
              <a:rPr lang="en" dirty="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U.S. involvement initiated post-Israel's 1982 invasion </a:t>
            </a:r>
            <a:endParaRPr dirty="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"/>
              <a:buChar char="●"/>
            </a:pPr>
            <a:r>
              <a:rPr lang="en" dirty="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Challenges faced, including Hezbollah's unconventional tactics </a:t>
            </a:r>
            <a:endParaRPr dirty="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"/>
              <a:buChar char="●"/>
            </a:pPr>
            <a:r>
              <a:rPr lang="en" dirty="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Examination of challenges in U.S. coordination with allies and adaptation to evolving terrorist strategies.</a:t>
            </a:r>
            <a:endParaRPr dirty="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"/>
              <a:buChar char="●"/>
            </a:pPr>
            <a:r>
              <a:rPr lang="en" dirty="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Impact of U.S. involvement on diplomatic relations in the region.</a:t>
            </a:r>
            <a:endParaRPr dirty="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" name="Audio Recording Dec 7, 2023 at 3:46:55 PM">
            <a:hlinkClick r:id="" action="ppaction://media"/>
            <a:extLst>
              <a:ext uri="{FF2B5EF4-FFF2-40B4-BE49-F238E27FC236}">
                <a16:creationId xmlns:a16="http://schemas.microsoft.com/office/drawing/2014/main" id="{D97FF0D3-2D16-F696-B869-5ACB08CA11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3614" y="1482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0"/>
          <p:cNvSpPr txBox="1">
            <a:spLocks noGrp="1"/>
          </p:cNvSpPr>
          <p:nvPr>
            <p:ph type="ctrTitle"/>
          </p:nvPr>
        </p:nvSpPr>
        <p:spPr>
          <a:xfrm>
            <a:off x="4185290" y="935355"/>
            <a:ext cx="4243424" cy="258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imes New Roman"/>
              <a:buNone/>
            </a:pPr>
            <a:r>
              <a:rPr lang="en" sz="2700" b="1">
                <a:latin typeface="Times New Roman"/>
                <a:ea typeface="Times New Roman"/>
                <a:cs typeface="Times New Roman"/>
                <a:sym typeface="Times New Roman"/>
              </a:rPr>
              <a:t>Hezbollah: Non-Violent Political Activities</a:t>
            </a:r>
            <a:br>
              <a:rPr lang="en" sz="14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subTitle" idx="1"/>
          </p:nvPr>
        </p:nvSpPr>
        <p:spPr>
          <a:xfrm>
            <a:off x="4185290" y="3613595"/>
            <a:ext cx="4243424" cy="95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By: Jake Waldman</a:t>
            </a:r>
            <a:endParaRPr/>
          </a:p>
        </p:txBody>
      </p:sp>
      <p:pic>
        <p:nvPicPr>
          <p:cNvPr id="183" name="Google Shape;183;p30" descr="Colorful patterns on the sky"/>
          <p:cNvPicPr preferRelativeResize="0"/>
          <p:nvPr/>
        </p:nvPicPr>
        <p:blipFill rotWithShape="1">
          <a:blip r:embed="rId3">
            <a:alphaModFix/>
          </a:blip>
          <a:srcRect l="18297" r="32016" b="-1"/>
          <a:stretch/>
        </p:blipFill>
        <p:spPr>
          <a:xfrm>
            <a:off x="1333" y="8"/>
            <a:ext cx="3828625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0"/>
          <p:cNvSpPr/>
          <p:nvPr/>
        </p:nvSpPr>
        <p:spPr>
          <a:xfrm>
            <a:off x="0" y="1031619"/>
            <a:ext cx="2078024" cy="4111879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50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0"/>
          <p:cNvSpPr/>
          <p:nvPr/>
        </p:nvSpPr>
        <p:spPr>
          <a:xfrm>
            <a:off x="0" y="-2"/>
            <a:ext cx="1030175" cy="5143499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50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8715" y="284917"/>
            <a:ext cx="365522" cy="365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/>
          <p:nvPr/>
        </p:nvSpPr>
        <p:spPr>
          <a:xfrm>
            <a:off x="0" y="423865"/>
            <a:ext cx="850392" cy="4719635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50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1"/>
          <p:cNvSpPr/>
          <p:nvPr/>
        </p:nvSpPr>
        <p:spPr>
          <a:xfrm>
            <a:off x="0" y="-2"/>
            <a:ext cx="423863" cy="5143499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49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1"/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423863" y="341522"/>
            <a:ext cx="5161296" cy="116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Hezbollah Social Service Section</a:t>
            </a:r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>
            <a:off x="423863" y="1620012"/>
            <a:ext cx="5161296" cy="294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84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/>
              <a:t>The Jihad al-Binna Development Group (JBDG)</a:t>
            </a:r>
            <a:endParaRPr/>
          </a:p>
          <a:p>
            <a:pPr marL="177800" lvl="0" indent="-1841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700"/>
              <a:buChar char="•"/>
            </a:pPr>
            <a:r>
              <a:rPr lang="en"/>
              <a:t>The Martyrs Foundation</a:t>
            </a:r>
            <a:endParaRPr/>
          </a:p>
          <a:p>
            <a:pPr marL="177800" lvl="0" indent="-1841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700"/>
              <a:buChar char="•"/>
            </a:pPr>
            <a:r>
              <a:rPr lang="en"/>
              <a:t>The Woman’s Association</a:t>
            </a:r>
            <a:endParaRPr/>
          </a:p>
          <a:p>
            <a:pPr marL="177800" lvl="0" indent="-1841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700"/>
              <a:buChar char="•"/>
            </a:pPr>
            <a:r>
              <a:rPr lang="en"/>
              <a:t>The Islamic Health Organization (IHO)</a:t>
            </a:r>
            <a:endParaRPr/>
          </a:p>
          <a:p>
            <a:pPr marL="177800" lvl="0" indent="-1841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700"/>
              <a:buChar char="•"/>
            </a:pPr>
            <a:r>
              <a:rPr lang="en"/>
              <a:t>The Educational division</a:t>
            </a:r>
            <a:endParaRPr/>
          </a:p>
          <a:p>
            <a:pPr marL="177800" lvl="0" indent="-1841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700"/>
              <a:buChar char="•"/>
            </a:pPr>
            <a:r>
              <a:rPr lang="en"/>
              <a:t>Imam al-Mahdi Scouts</a:t>
            </a:r>
            <a:endParaRPr/>
          </a:p>
          <a:p>
            <a:pPr marL="177800" lvl="0" indent="-762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  <p:pic>
        <p:nvPicPr>
          <p:cNvPr id="196" name="Google Shape;196;p31" descr="The Islamic Health Organization: Hezbollah institution providing health  services to Hezbollah operatives and the Shiite population in general as a  means for gaining influence and creating a Shiite mini-state within Lebanon  -"/>
          <p:cNvPicPr preferRelativeResize="0"/>
          <p:nvPr/>
        </p:nvPicPr>
        <p:blipFill rotWithShape="1">
          <a:blip r:embed="rId3">
            <a:alphaModFix/>
          </a:blip>
          <a:srcRect l="37835" r="21544" b="-1"/>
          <a:stretch/>
        </p:blipFill>
        <p:spPr>
          <a:xfrm>
            <a:off x="6013974" y="8"/>
            <a:ext cx="3130026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/>
          <p:nvPr/>
        </p:nvSpPr>
        <p:spPr>
          <a:xfrm>
            <a:off x="6013974" y="423865"/>
            <a:ext cx="850392" cy="4719635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50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1"/>
          <p:cNvSpPr/>
          <p:nvPr/>
        </p:nvSpPr>
        <p:spPr>
          <a:xfrm>
            <a:off x="6013974" y="-2"/>
            <a:ext cx="423863" cy="5143499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49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4391" y="241103"/>
            <a:ext cx="365522" cy="365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/>
          <p:nvPr/>
        </p:nvSpPr>
        <p:spPr>
          <a:xfrm>
            <a:off x="0" y="423865"/>
            <a:ext cx="850392" cy="4719635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50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2"/>
          <p:cNvSpPr/>
          <p:nvPr/>
        </p:nvSpPr>
        <p:spPr>
          <a:xfrm>
            <a:off x="0" y="-2"/>
            <a:ext cx="423863" cy="5143499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49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2"/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2" descr="The Unlikelihood of a Hezbollah-Israel War"/>
          <p:cNvPicPr preferRelativeResize="0"/>
          <p:nvPr/>
        </p:nvPicPr>
        <p:blipFill rotWithShape="1">
          <a:blip r:embed="rId3">
            <a:alphaModFix/>
          </a:blip>
          <a:srcRect r="25"/>
          <a:stretch/>
        </p:blipFill>
        <p:spPr>
          <a:xfrm>
            <a:off x="2286" y="8"/>
            <a:ext cx="9141714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/>
          <p:nvPr/>
        </p:nvSpPr>
        <p:spPr>
          <a:xfrm>
            <a:off x="0" y="-1"/>
            <a:ext cx="3566931" cy="5143501"/>
          </a:xfrm>
          <a:prstGeom prst="rect">
            <a:avLst/>
          </a:prstGeom>
          <a:solidFill>
            <a:schemeClr val="dk1">
              <a:alpha val="84705"/>
            </a:schemeClr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432054" y="341522"/>
            <a:ext cx="2835581" cy="116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Hezbollah as a Political Party</a:t>
            </a:r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body" idx="2"/>
          </p:nvPr>
        </p:nvSpPr>
        <p:spPr>
          <a:xfrm>
            <a:off x="432054" y="1620012"/>
            <a:ext cx="2835581" cy="294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84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Participated in elections since 1992</a:t>
            </a:r>
            <a:endParaRPr/>
          </a:p>
          <a:p>
            <a:pPr marL="177800" lvl="0" indent="-1841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Has increased its parliamentary bloc from 12 to 57 seats from 2000 to 2009.</a:t>
            </a:r>
            <a:endParaRPr/>
          </a:p>
          <a:p>
            <a:pPr marL="177800" lvl="0" indent="-1841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Corruption among Hezbollah party officials is widespread</a:t>
            </a:r>
            <a:endParaRPr/>
          </a:p>
        </p:txBody>
      </p:sp>
      <p:sp>
        <p:nvSpPr>
          <p:cNvPr id="211" name="Google Shape;211;p32"/>
          <p:cNvSpPr/>
          <p:nvPr/>
        </p:nvSpPr>
        <p:spPr>
          <a:xfrm>
            <a:off x="3563312" y="423865"/>
            <a:ext cx="850392" cy="4719635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50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2"/>
          <p:cNvSpPr/>
          <p:nvPr/>
        </p:nvSpPr>
        <p:spPr>
          <a:xfrm>
            <a:off x="3563312" y="-2"/>
            <a:ext cx="423863" cy="5143499"/>
          </a:xfrm>
          <a:prstGeom prst="rect">
            <a:avLst/>
          </a:prstGeom>
          <a:gradFill>
            <a:gsLst>
              <a:gs pos="0">
                <a:srgbClr val="7DAD88">
                  <a:alpha val="49803"/>
                </a:srgbClr>
              </a:gs>
              <a:gs pos="25000">
                <a:srgbClr val="6FAC96">
                  <a:alpha val="60000"/>
                </a:srgbClr>
              </a:gs>
              <a:gs pos="49000">
                <a:srgbClr val="7DA9AC">
                  <a:alpha val="54901"/>
                </a:srgbClr>
              </a:gs>
              <a:gs pos="81000">
                <a:srgbClr val="7B9EBE">
                  <a:alpha val="49803"/>
                </a:srgbClr>
              </a:gs>
              <a:gs pos="99000">
                <a:srgbClr val="9399CA">
                  <a:alpha val="49803"/>
                </a:srgbClr>
              </a:gs>
              <a:gs pos="100000">
                <a:srgbClr val="9399CA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1686" y="97688"/>
            <a:ext cx="365522" cy="365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1190782" y="341522"/>
            <a:ext cx="7115017" cy="116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/>
              <a:t>Benefits to Hezbollah</a:t>
            </a:r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1190782" y="1620012"/>
            <a:ext cx="7115017" cy="294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Many of these institutions were created to enable Hezbollah to prosper as an organization and political party</a:t>
            </a:r>
            <a:endParaRPr/>
          </a:p>
          <a:p>
            <a:pPr marL="177800" lvl="0" indent="-1714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The Imam al-Mahdi Scouts are a tool for indoctrination.</a:t>
            </a:r>
            <a:endParaRPr/>
          </a:p>
          <a:p>
            <a:pPr marL="177800" lvl="0" indent="-1714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Through these services, Hezbollah has built and maintained its basis for ideological support, expanded its voting bloc, and boosted its influence within the Lebanese government.</a:t>
            </a:r>
            <a:endParaRPr/>
          </a:p>
          <a:p>
            <a:pPr marL="177800" lvl="0" indent="-762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endParaRPr sz="1500"/>
          </a:p>
        </p:txBody>
      </p:sp>
      <p:pic>
        <p:nvPicPr>
          <p:cNvPr id="220" name="Google Shape;22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6384" y="341522"/>
            <a:ext cx="365522" cy="365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weaveVTI">
  <a:themeElements>
    <a:clrScheme name="AnalogousFromLightSeedRightStep">
      <a:dk1>
        <a:srgbClr val="000000"/>
      </a:dk1>
      <a:lt1>
        <a:srgbClr val="FFFFFF"/>
      </a:lt1>
      <a:dk2>
        <a:srgbClr val="243341"/>
      </a:dk2>
      <a:lt2>
        <a:srgbClr val="E8E2E7"/>
      </a:lt2>
      <a:accent1>
        <a:srgbClr val="7DAD88"/>
      </a:accent1>
      <a:accent2>
        <a:srgbClr val="6FAC96"/>
      </a:accent2>
      <a:accent3>
        <a:srgbClr val="7DA9AC"/>
      </a:accent3>
      <a:accent4>
        <a:srgbClr val="7B9EBE"/>
      </a:accent4>
      <a:accent5>
        <a:srgbClr val="9399CA"/>
      </a:accent5>
      <a:accent6>
        <a:srgbClr val="8F7BBE"/>
      </a:accent6>
      <a:hlink>
        <a:srgbClr val="AE699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On-screen Show (16:9)</PresentationFormat>
  <Paragraphs>46</Paragraphs>
  <Slides>9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</vt:lpstr>
      <vt:lpstr>Times New Roman</vt:lpstr>
      <vt:lpstr>Simple Dark</vt:lpstr>
      <vt:lpstr>InterweaveVTI</vt:lpstr>
      <vt:lpstr>Hezbollah:Counterterrorism Efforts By: Abrar Mohamedali </vt:lpstr>
      <vt:lpstr>Introduction</vt:lpstr>
      <vt:lpstr>US COUNTERTERRORISM STRATEGY </vt:lpstr>
      <vt:lpstr>Historical Context: Israel's Military Response</vt:lpstr>
      <vt:lpstr>Critique of Israeli Counterterrorism Policies</vt:lpstr>
      <vt:lpstr>Hezbollah: Non-Violent Political Activities </vt:lpstr>
      <vt:lpstr>The Hezbollah Social Service Section</vt:lpstr>
      <vt:lpstr>Hezbollah as a Political Party</vt:lpstr>
      <vt:lpstr>Benefits to Hezbollah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Hezbollah:Counterterrorism Efforts By: Abrar Mohamedali</dc:title>
  <dc:creator>William Newmann</dc:creator>
  <cp:lastModifiedBy>William Newmann</cp:lastModifiedBy>
  <cp:revision>1</cp:revision>
  <dcterms:modified xsi:type="dcterms:W3CDTF">2023-12-07T22:45:25Z</dcterms:modified>
</cp:coreProperties>
</file>