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0"/>
  </p:normalViewPr>
  <p:slideViewPr>
    <p:cSldViewPr snapToGrid="0">
      <p:cViewPr varScale="1">
        <p:scale>
          <a:sx n="83" d="100"/>
          <a:sy n="83" d="100"/>
        </p:scale>
        <p:origin x="5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12/8/2022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8E28-C6F0-E094-5BF6-A278649A79A1}"/>
              </a:ext>
            </a:extLst>
          </p:cNvPr>
          <p:cNvSpPr>
            <a:spLocks noGrp="1"/>
          </p:cNvSpPr>
          <p:nvPr>
            <p:ph type="ctrTitle"/>
          </p:nvPr>
        </p:nvSpPr>
        <p:spPr/>
        <p:txBody>
          <a:bodyPr/>
          <a:lstStyle/>
          <a:p>
            <a:r>
              <a:rPr lang="en-US" dirty="0"/>
              <a:t>Hamas Leaders and leadership structure </a:t>
            </a:r>
          </a:p>
        </p:txBody>
      </p:sp>
      <p:sp>
        <p:nvSpPr>
          <p:cNvPr id="3" name="Subtitle 2">
            <a:extLst>
              <a:ext uri="{FF2B5EF4-FFF2-40B4-BE49-F238E27FC236}">
                <a16:creationId xmlns:a16="http://schemas.microsoft.com/office/drawing/2014/main" id="{25E46707-91F7-0878-AAC1-2686E0EC7956}"/>
              </a:ext>
            </a:extLst>
          </p:cNvPr>
          <p:cNvSpPr>
            <a:spLocks noGrp="1"/>
          </p:cNvSpPr>
          <p:nvPr>
            <p:ph type="subTitle" idx="1"/>
          </p:nvPr>
        </p:nvSpPr>
        <p:spPr/>
        <p:txBody>
          <a:bodyPr/>
          <a:lstStyle/>
          <a:p>
            <a:r>
              <a:rPr lang="en-US" dirty="0" err="1"/>
              <a:t>Youstina</a:t>
            </a:r>
            <a:r>
              <a:rPr lang="en-US" dirty="0"/>
              <a:t> </a:t>
            </a:r>
            <a:r>
              <a:rPr lang="en-US" dirty="0" err="1"/>
              <a:t>Gamil</a:t>
            </a:r>
            <a:endParaRPr lang="en-US" dirty="0"/>
          </a:p>
        </p:txBody>
      </p:sp>
      <p:pic>
        <p:nvPicPr>
          <p:cNvPr id="4" name="Audio Recording Dec 8, 2022 at 6:55:21 PM">
            <a:hlinkClick r:id="" action="ppaction://media"/>
            <a:extLst>
              <a:ext uri="{FF2B5EF4-FFF2-40B4-BE49-F238E27FC236}">
                <a16:creationId xmlns:a16="http://schemas.microsoft.com/office/drawing/2014/main" id="{E69D8074-1B35-E33E-CC30-25DCE2218FC3}"/>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922000" y="5822951"/>
            <a:ext cx="812800" cy="812800"/>
          </a:xfrm>
          <a:prstGeom prst="rect">
            <a:avLst/>
          </a:prstGeom>
        </p:spPr>
      </p:pic>
    </p:spTree>
    <p:extLst>
      <p:ext uri="{BB962C8B-B14F-4D97-AF65-F5344CB8AC3E}">
        <p14:creationId xmlns:p14="http://schemas.microsoft.com/office/powerpoint/2010/main" val="17888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5651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64FD-2CD0-F2CA-4251-B889D7B0B62C}"/>
              </a:ext>
            </a:extLst>
          </p:cNvPr>
          <p:cNvSpPr>
            <a:spLocks noGrp="1"/>
          </p:cNvSpPr>
          <p:nvPr>
            <p:ph type="title"/>
          </p:nvPr>
        </p:nvSpPr>
        <p:spPr/>
        <p:txBody>
          <a:bodyPr/>
          <a:lstStyle/>
          <a:p>
            <a:r>
              <a:rPr lang="en-US" dirty="0"/>
              <a:t>leaders</a:t>
            </a:r>
          </a:p>
        </p:txBody>
      </p:sp>
      <p:sp>
        <p:nvSpPr>
          <p:cNvPr id="6" name="AutoShape 6" descr="Chart depicting the leadership and structure of Hamas">
            <a:extLst>
              <a:ext uri="{FF2B5EF4-FFF2-40B4-BE49-F238E27FC236}">
                <a16:creationId xmlns:a16="http://schemas.microsoft.com/office/drawing/2014/main" id="{B0CFDB28-FEE4-1179-4166-F023CA0997E6}"/>
              </a:ext>
            </a:extLst>
          </p:cNvPr>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buFont typeface="Wingdings" pitchFamily="2" charset="2"/>
              <a:buChar char="Ø"/>
            </a:pPr>
            <a:r>
              <a:rPr lang="en-US" dirty="0"/>
              <a:t> The original leader of Hamas was Shaykh Ahmed Yasin who was the leader, founder, and spiritual symbol of the movement </a:t>
            </a:r>
          </a:p>
          <a:p>
            <a:pPr>
              <a:buFont typeface="Wingdings" pitchFamily="2" charset="2"/>
              <a:buChar char="Ø"/>
            </a:pPr>
            <a:r>
              <a:rPr lang="en-US" dirty="0"/>
              <a:t>Since the creation of Hamas there have been three leaders, Shaykh Ahmed Yasin, Khaled Meshaal, and Ismail Haniyeh </a:t>
            </a:r>
          </a:p>
          <a:p>
            <a:pPr>
              <a:buFont typeface="Wingdings" pitchFamily="2" charset="2"/>
              <a:buChar char="Ø"/>
            </a:pPr>
            <a:r>
              <a:rPr lang="en-US" dirty="0"/>
              <a:t>There were two other founders Abdel Aziz al-</a:t>
            </a:r>
            <a:r>
              <a:rPr lang="en-US" dirty="0" err="1"/>
              <a:t>Rantisi</a:t>
            </a:r>
            <a:r>
              <a:rPr lang="en-US" dirty="0"/>
              <a:t> and Ibrahim al-</a:t>
            </a:r>
            <a:r>
              <a:rPr lang="en-US" dirty="0" err="1"/>
              <a:t>Maqadmah</a:t>
            </a:r>
            <a:endParaRPr lang="en-US" dirty="0"/>
          </a:p>
          <a:p>
            <a:pPr>
              <a:buFont typeface="Wingdings" pitchFamily="2" charset="2"/>
              <a:buChar char="Ø"/>
            </a:pPr>
            <a:r>
              <a:rPr lang="en-US" dirty="0"/>
              <a:t>Ibrahim al-</a:t>
            </a:r>
            <a:r>
              <a:rPr lang="en-US" dirty="0" err="1"/>
              <a:t>Maqamah</a:t>
            </a:r>
            <a:r>
              <a:rPr lang="en-US" dirty="0"/>
              <a:t> took over after the assassination of Yasin</a:t>
            </a:r>
          </a:p>
          <a:p>
            <a:pPr>
              <a:buFont typeface="Wingdings" pitchFamily="2" charset="2"/>
              <a:buChar char="Ø"/>
            </a:pPr>
            <a:r>
              <a:rPr lang="en-US" dirty="0"/>
              <a:t>The current leader is Ismail Haniyeh who is supported by networks that are linked with other leaders around the Middle East </a:t>
            </a:r>
          </a:p>
        </p:txBody>
      </p:sp>
    </p:spTree>
    <p:extLst>
      <p:ext uri="{BB962C8B-B14F-4D97-AF65-F5344CB8AC3E}">
        <p14:creationId xmlns:p14="http://schemas.microsoft.com/office/powerpoint/2010/main" val="227107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BF57F-FCCA-3BD9-91EA-1994367CF3B1}"/>
              </a:ext>
            </a:extLst>
          </p:cNvPr>
          <p:cNvSpPr>
            <a:spLocks noGrp="1"/>
          </p:cNvSpPr>
          <p:nvPr>
            <p:ph type="title"/>
          </p:nvPr>
        </p:nvSpPr>
        <p:spPr/>
        <p:txBody>
          <a:bodyPr/>
          <a:lstStyle/>
          <a:p>
            <a:r>
              <a:rPr lang="en-US" dirty="0"/>
              <a:t>networks </a:t>
            </a:r>
          </a:p>
        </p:txBody>
      </p:sp>
      <p:sp>
        <p:nvSpPr>
          <p:cNvPr id="3" name="Content Placeholder 2">
            <a:extLst>
              <a:ext uri="{FF2B5EF4-FFF2-40B4-BE49-F238E27FC236}">
                <a16:creationId xmlns:a16="http://schemas.microsoft.com/office/drawing/2014/main" id="{3782B632-2E74-B81E-40AB-8FE6C78C4F5D}"/>
              </a:ext>
            </a:extLst>
          </p:cNvPr>
          <p:cNvSpPr>
            <a:spLocks noGrp="1"/>
          </p:cNvSpPr>
          <p:nvPr>
            <p:ph idx="1"/>
          </p:nvPr>
        </p:nvSpPr>
        <p:spPr/>
        <p:txBody>
          <a:bodyPr/>
          <a:lstStyle/>
          <a:p>
            <a:pPr>
              <a:buFont typeface="Wingdings" pitchFamily="2" charset="2"/>
              <a:buChar char="Ø"/>
            </a:pPr>
            <a:r>
              <a:rPr lang="en-US" dirty="0"/>
              <a:t>Hamas is made up of a series of networks that connects the governing structure </a:t>
            </a:r>
          </a:p>
          <a:p>
            <a:pPr>
              <a:buFont typeface="Wingdings" pitchFamily="2" charset="2"/>
              <a:buChar char="Ø"/>
            </a:pPr>
            <a:r>
              <a:rPr lang="en-US" dirty="0"/>
              <a:t>The Hamas government implements a policy headed by the Gaza government and the current Prime Minister Issam al-</a:t>
            </a:r>
            <a:r>
              <a:rPr lang="en-US" dirty="0" err="1"/>
              <a:t>Da’alis</a:t>
            </a:r>
            <a:r>
              <a:rPr lang="en-US" dirty="0"/>
              <a:t> who controls and connects the ministries, local authorities and security forces</a:t>
            </a:r>
          </a:p>
          <a:p>
            <a:pPr>
              <a:buFont typeface="Wingdings" pitchFamily="2" charset="2"/>
              <a:buChar char="Ø"/>
            </a:pPr>
            <a:r>
              <a:rPr lang="en-US" dirty="0"/>
              <a:t>The Shura Council keeps the networks connected to one another which is also connected to the imprisoned members affairs, West Bank, and the independently operating cells </a:t>
            </a:r>
          </a:p>
        </p:txBody>
      </p:sp>
    </p:spTree>
    <p:extLst>
      <p:ext uri="{BB962C8B-B14F-4D97-AF65-F5344CB8AC3E}">
        <p14:creationId xmlns:p14="http://schemas.microsoft.com/office/powerpoint/2010/main" val="186864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AC62-F808-C722-754C-7A820384D336}"/>
              </a:ext>
            </a:extLst>
          </p:cNvPr>
          <p:cNvSpPr>
            <a:spLocks noGrp="1"/>
          </p:cNvSpPr>
          <p:nvPr>
            <p:ph type="title"/>
          </p:nvPr>
        </p:nvSpPr>
        <p:spPr/>
        <p:txBody>
          <a:bodyPr/>
          <a:lstStyle/>
          <a:p>
            <a:r>
              <a:rPr lang="en-US" dirty="0"/>
              <a:t>leadership STRUCTURE </a:t>
            </a:r>
          </a:p>
        </p:txBody>
      </p:sp>
      <p:sp>
        <p:nvSpPr>
          <p:cNvPr id="3" name="Content Placeholder 2">
            <a:extLst>
              <a:ext uri="{FF2B5EF4-FFF2-40B4-BE49-F238E27FC236}">
                <a16:creationId xmlns:a16="http://schemas.microsoft.com/office/drawing/2014/main" id="{8C28B5FC-2E98-1F2C-73F0-85AD59DC404B}"/>
              </a:ext>
            </a:extLst>
          </p:cNvPr>
          <p:cNvSpPr>
            <a:spLocks noGrp="1"/>
          </p:cNvSpPr>
          <p:nvPr>
            <p:ph idx="1"/>
          </p:nvPr>
        </p:nvSpPr>
        <p:spPr/>
        <p:txBody>
          <a:bodyPr/>
          <a:lstStyle/>
          <a:p>
            <a:pPr>
              <a:buFont typeface="Wingdings" pitchFamily="2" charset="2"/>
              <a:buChar char="Ø"/>
            </a:pPr>
            <a:r>
              <a:rPr lang="en-US" dirty="0"/>
              <a:t>Hamas has a geographic divide between inside and outside members because of radicals and pragmatist </a:t>
            </a:r>
          </a:p>
          <a:p>
            <a:pPr>
              <a:buFont typeface="Wingdings" pitchFamily="2" charset="2"/>
              <a:buChar char="Ø"/>
            </a:pPr>
            <a:r>
              <a:rPr lang="en-US" dirty="0"/>
              <a:t>The inside leaders deal with communication with other organizations, and the outside leaders focused on the Political Bureau who is responsible for international relations and fund-raising </a:t>
            </a:r>
          </a:p>
          <a:p>
            <a:pPr>
              <a:buFont typeface="Wingdings" pitchFamily="2" charset="2"/>
              <a:buChar char="Ø"/>
            </a:pPr>
            <a:r>
              <a:rPr lang="en-US" dirty="0"/>
              <a:t>The group’s armed wing was reconstituted as the Izz Al-Din al-</a:t>
            </a:r>
            <a:r>
              <a:rPr lang="en-US" dirty="0" err="1"/>
              <a:t>Qassam</a:t>
            </a:r>
            <a:r>
              <a:rPr lang="en-US" dirty="0"/>
              <a:t> forces</a:t>
            </a:r>
          </a:p>
          <a:p>
            <a:pPr>
              <a:buFont typeface="Wingdings" pitchFamily="2" charset="2"/>
              <a:buChar char="Ø"/>
            </a:pPr>
            <a:r>
              <a:rPr lang="en-US" dirty="0"/>
              <a:t>There are different leaders who oversee different departments for example, Mohammed </a:t>
            </a:r>
            <a:r>
              <a:rPr lang="en-US" dirty="0" err="1"/>
              <a:t>Deif</a:t>
            </a:r>
            <a:r>
              <a:rPr lang="en-US" dirty="0"/>
              <a:t> and Marwan Issa who command the military wing, and Saleh al-</a:t>
            </a:r>
            <a:r>
              <a:rPr lang="en-US" dirty="0" err="1"/>
              <a:t>Arouri</a:t>
            </a:r>
            <a:r>
              <a:rPr lang="en-US" dirty="0"/>
              <a:t> became the head of Hamas West Bank leadership</a:t>
            </a:r>
          </a:p>
          <a:p>
            <a:pPr>
              <a:buFont typeface="Wingdings" pitchFamily="2" charset="2"/>
              <a:buChar char="Ø"/>
            </a:pP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356947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DE6B-97FA-688E-DCB7-4C4CFCFFC7B4}"/>
              </a:ext>
            </a:extLst>
          </p:cNvPr>
          <p:cNvSpPr>
            <a:spLocks noGrp="1"/>
          </p:cNvSpPr>
          <p:nvPr>
            <p:ph type="title"/>
          </p:nvPr>
        </p:nvSpPr>
        <p:spPr/>
        <p:txBody>
          <a:bodyPr/>
          <a:lstStyle/>
          <a:p>
            <a:r>
              <a:rPr lang="en-US" dirty="0"/>
              <a:t>STABILITY</a:t>
            </a:r>
          </a:p>
        </p:txBody>
      </p:sp>
      <p:sp>
        <p:nvSpPr>
          <p:cNvPr id="3" name="Content Placeholder 2">
            <a:extLst>
              <a:ext uri="{FF2B5EF4-FFF2-40B4-BE49-F238E27FC236}">
                <a16:creationId xmlns:a16="http://schemas.microsoft.com/office/drawing/2014/main" id="{D9AE7B0E-1C30-AC17-40AD-3E1D1837F14C}"/>
              </a:ext>
            </a:extLst>
          </p:cNvPr>
          <p:cNvSpPr>
            <a:spLocks noGrp="1"/>
          </p:cNvSpPr>
          <p:nvPr>
            <p:ph idx="1"/>
          </p:nvPr>
        </p:nvSpPr>
        <p:spPr/>
        <p:txBody>
          <a:bodyPr/>
          <a:lstStyle/>
          <a:p>
            <a:pPr>
              <a:buFont typeface="Wingdings" pitchFamily="2" charset="2"/>
              <a:buChar char="Ø"/>
            </a:pPr>
            <a:r>
              <a:rPr lang="en-US" dirty="0"/>
              <a:t>Hamas can survive without a head leader because it’s made up of different networks and leaders for different wings and isn’t dependent on one leader and if anything were to happen to it wouldn’t stop functioning </a:t>
            </a:r>
          </a:p>
          <a:p>
            <a:pPr>
              <a:buFont typeface="Wingdings" pitchFamily="2" charset="2"/>
              <a:buChar char="Ø"/>
            </a:pPr>
            <a:r>
              <a:rPr lang="en-US" dirty="0"/>
              <a:t>If something were to happen to Hamas current leader and without holding elections the structure would be stable but not for long because it needs a leadership </a:t>
            </a:r>
          </a:p>
          <a:p>
            <a:pPr>
              <a:buFont typeface="Wingdings" pitchFamily="2" charset="2"/>
              <a:buChar char="Ø"/>
            </a:pPr>
            <a:r>
              <a:rPr lang="en-US" dirty="0"/>
              <a:t>Without a leader, members would be free to conduct individual attacks and the structure would collapse, and without planning from the leaders and the military wing Hamas wouldn’t be able to conduct attacks within the networks  </a:t>
            </a:r>
          </a:p>
        </p:txBody>
      </p:sp>
    </p:spTree>
    <p:extLst>
      <p:ext uri="{BB962C8B-B14F-4D97-AF65-F5344CB8AC3E}">
        <p14:creationId xmlns:p14="http://schemas.microsoft.com/office/powerpoint/2010/main" val="1155074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645</TotalTime>
  <Words>357</Words>
  <Application>Microsoft Office PowerPoint</Application>
  <PresentationFormat>Widescreen</PresentationFormat>
  <Paragraphs>21</Paragraphs>
  <Slides>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Tw Cen MT</vt:lpstr>
      <vt:lpstr>Tw Cen MT Condensed</vt:lpstr>
      <vt:lpstr>Wingdings</vt:lpstr>
      <vt:lpstr>Wingdings 3</vt:lpstr>
      <vt:lpstr>Integral</vt:lpstr>
      <vt:lpstr>Hamas Leaders and leadership structure </vt:lpstr>
      <vt:lpstr>leaders</vt:lpstr>
      <vt:lpstr>networks </vt:lpstr>
      <vt:lpstr>leadership STRUCTURE </vt:lpstr>
      <vt:lpstr>STABILITY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Hamas</dc:title>
  <dc:creator>Youstina Gamil</dc:creator>
  <cp:lastModifiedBy>William Newmann</cp:lastModifiedBy>
  <cp:revision>26</cp:revision>
  <dcterms:created xsi:type="dcterms:W3CDTF">2022-12-06T16:06:42Z</dcterms:created>
  <dcterms:modified xsi:type="dcterms:W3CDTF">2022-12-09T01:52:53Z</dcterms:modified>
</cp:coreProperties>
</file>