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19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36587-7FA8-CC4E-B23C-E9C63B96E67F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D34C4-23A3-8447-83F8-75B87A0B8D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29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3F842105-F214-2B49-80BC-FDA6F31F44A6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EF98-C7F9-9543-9E66-53454DF65E8C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D907-FFAE-1242-BF8D-4C3ADD507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04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EF98-C7F9-9543-9E66-53454DF65E8C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D907-FFAE-1242-BF8D-4C3ADD507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130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EF98-C7F9-9543-9E66-53454DF65E8C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D907-FFAE-1242-BF8D-4C3ADD507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62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EF98-C7F9-9543-9E66-53454DF65E8C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D907-FFAE-1242-BF8D-4C3ADD507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EF98-C7F9-9543-9E66-53454DF65E8C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D907-FFAE-1242-BF8D-4C3ADD507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61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EF98-C7F9-9543-9E66-53454DF65E8C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D907-FFAE-1242-BF8D-4C3ADD507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84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EF98-C7F9-9543-9E66-53454DF65E8C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D907-FFAE-1242-BF8D-4C3ADD507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96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EF98-C7F9-9543-9E66-53454DF65E8C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D907-FFAE-1242-BF8D-4C3ADD507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74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EF98-C7F9-9543-9E66-53454DF65E8C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D907-FFAE-1242-BF8D-4C3ADD507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0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EF98-C7F9-9543-9E66-53454DF65E8C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D907-FFAE-1242-BF8D-4C3ADD507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46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EF98-C7F9-9543-9E66-53454DF65E8C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D907-FFAE-1242-BF8D-4C3ADD507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59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7EF98-C7F9-9543-9E66-53454DF65E8C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5D907-FFAE-1242-BF8D-4C3ADD507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19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14488" y="228600"/>
            <a:ext cx="5915025" cy="12192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>
              <a:defRPr/>
            </a:pPr>
            <a:r>
              <a:rPr lang="en-US" b="1" dirty="0"/>
              <a:t>Civilization Timeline </a:t>
            </a:r>
            <a:br>
              <a:rPr lang="en-US" b="1" dirty="0"/>
            </a:br>
            <a:r>
              <a:rPr lang="en-US" sz="2100" b="1" dirty="0"/>
              <a:t>(all dates estimations)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9555" y="1600200"/>
            <a:ext cx="8362663" cy="4984064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marL="0" indent="0">
              <a:buNone/>
              <a:defRPr/>
            </a:pPr>
            <a:r>
              <a:rPr lang="en-US" sz="2000" b="1" dirty="0">
                <a:latin typeface="Arial Black" panose="020B0A04020102020204" pitchFamily="34" charset="0"/>
              </a:rPr>
              <a:t>Hunting-Gathering</a:t>
            </a:r>
            <a:endParaRPr lang="en-US" sz="2000" dirty="0"/>
          </a:p>
          <a:p>
            <a:pPr marL="0" indent="0">
              <a:buNone/>
              <a:defRPr/>
            </a:pPr>
            <a:r>
              <a:rPr lang="en-US" sz="1800" b="1" dirty="0">
                <a:latin typeface="Arial Black" panose="020B0A04020102020204" pitchFamily="34" charset="0"/>
              </a:rPr>
              <a:t>195,000 – 10,000 BC</a:t>
            </a:r>
            <a:endParaRPr lang="en-US" sz="1800" dirty="0"/>
          </a:p>
          <a:p>
            <a:pPr marL="0" indent="0">
              <a:buNone/>
              <a:defRPr/>
            </a:pPr>
            <a:r>
              <a:rPr lang="en-US" sz="1400" b="1" dirty="0">
                <a:latin typeface="Arial Black" panose="020B0A04020102020204" pitchFamily="34" charset="0"/>
              </a:rPr>
              <a:t>	 				</a:t>
            </a:r>
            <a:r>
              <a:rPr lang="en-US" sz="2000" b="1" dirty="0">
                <a:latin typeface="Arial Black" panose="020B0A04020102020204" pitchFamily="34" charset="0"/>
              </a:rPr>
              <a:t>Agricultural	</a:t>
            </a:r>
            <a:r>
              <a:rPr lang="en-US" sz="1400" b="1" dirty="0">
                <a:latin typeface="Arial Black" panose="020B0A04020102020204" pitchFamily="34" charset="0"/>
              </a:rPr>
              <a:t>       </a:t>
            </a:r>
          </a:p>
          <a:p>
            <a:pPr marL="0" indent="0">
              <a:buNone/>
              <a:defRPr/>
            </a:pPr>
            <a:r>
              <a:rPr lang="en-US" sz="1400" b="1" dirty="0">
                <a:latin typeface="Arial Black" panose="020B0A04020102020204" pitchFamily="34" charset="0"/>
              </a:rPr>
              <a:t>			 		</a:t>
            </a:r>
            <a:r>
              <a:rPr lang="en-US" sz="2000" b="1" dirty="0">
                <a:latin typeface="Arial Black" panose="020B0A04020102020204" pitchFamily="34" charset="0"/>
              </a:rPr>
              <a:t>Revolution</a:t>
            </a:r>
          </a:p>
          <a:p>
            <a:pPr marL="0" indent="0">
              <a:buNone/>
              <a:defRPr/>
            </a:pPr>
            <a:r>
              <a:rPr lang="en-US" sz="1400" b="1" dirty="0">
                <a:latin typeface="Arial Black" panose="020B0A04020102020204" pitchFamily="34" charset="0"/>
              </a:rPr>
              <a:t>					~</a:t>
            </a:r>
            <a:r>
              <a:rPr lang="en-US" sz="2000" b="1" dirty="0">
                <a:latin typeface="Arial Black" panose="020B0A04020102020204" pitchFamily="34" charset="0"/>
              </a:rPr>
              <a:t>10,000 BC </a:t>
            </a:r>
            <a:r>
              <a:rPr lang="en-US" sz="1400" b="1" dirty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  <a:defRPr/>
            </a:pPr>
            <a:r>
              <a:rPr lang="en-US" sz="1400" b="1" dirty="0">
                <a:latin typeface="Arial Black" panose="020B0A04020102020204" pitchFamily="34" charset="0"/>
              </a:rPr>
              <a:t>									</a:t>
            </a:r>
            <a:r>
              <a:rPr lang="en-US" sz="2000" b="1" dirty="0">
                <a:latin typeface="Arial Black" panose="020B0A04020102020204" pitchFamily="34" charset="0"/>
              </a:rPr>
              <a:t>Industrial </a:t>
            </a:r>
            <a:r>
              <a:rPr lang="en-US" sz="1400" b="1" dirty="0">
                <a:latin typeface="Arial Black" panose="020B0A04020102020204" pitchFamily="34" charset="0"/>
              </a:rPr>
              <a:t>	       </a:t>
            </a:r>
          </a:p>
          <a:p>
            <a:pPr marL="0" indent="0">
              <a:buNone/>
              <a:defRPr/>
            </a:pPr>
            <a:r>
              <a:rPr lang="en-US" sz="1400" b="1" dirty="0">
                <a:latin typeface="Arial Black" panose="020B0A04020102020204" pitchFamily="34" charset="0"/>
              </a:rPr>
              <a:t>									</a:t>
            </a:r>
            <a:r>
              <a:rPr lang="en-US" sz="2000" b="1" dirty="0">
                <a:latin typeface="Arial Black" panose="020B0A04020102020204" pitchFamily="34" charset="0"/>
              </a:rPr>
              <a:t>Revolution</a:t>
            </a:r>
            <a:r>
              <a:rPr lang="en-US" sz="1400" b="1" dirty="0">
                <a:latin typeface="Arial Black" panose="020B0A04020102020204" pitchFamily="34" charset="0"/>
              </a:rPr>
              <a:t> 		</a:t>
            </a:r>
            <a:endParaRPr lang="en-US" sz="2000" b="1" dirty="0">
              <a:latin typeface="Arial Black" panose="020B0A04020102020204" pitchFamily="34" charset="0"/>
            </a:endParaRPr>
          </a:p>
          <a:p>
            <a:pPr marL="0" indent="0">
              <a:buNone/>
              <a:defRPr/>
            </a:pPr>
            <a:r>
              <a:rPr lang="en-US" sz="1400" b="1" dirty="0">
                <a:latin typeface="Arial Black" panose="020B0A04020102020204" pitchFamily="34" charset="0"/>
              </a:rPr>
              <a:t>		 							~</a:t>
            </a:r>
            <a:r>
              <a:rPr lang="en-US" sz="2000" b="1" dirty="0">
                <a:latin typeface="Arial Black" panose="020B0A04020102020204" pitchFamily="34" charset="0"/>
              </a:rPr>
              <a:t>1750/60</a:t>
            </a:r>
            <a:r>
              <a:rPr lang="en-US" sz="1400" b="1" dirty="0">
                <a:latin typeface="Arial Black" panose="020B0A04020102020204" pitchFamily="34" charset="0"/>
              </a:rPr>
              <a:t>																			</a:t>
            </a:r>
            <a:r>
              <a:rPr lang="en-US" sz="2000" b="1" dirty="0">
                <a:latin typeface="Arial Black" panose="020B0A04020102020204" pitchFamily="34" charset="0"/>
              </a:rPr>
              <a:t>Computer 														Revolution</a:t>
            </a:r>
          </a:p>
          <a:p>
            <a:pPr marL="0" indent="0">
              <a:buNone/>
              <a:defRPr/>
            </a:pPr>
            <a:r>
              <a:rPr lang="en-US" sz="1400" b="1" dirty="0">
                <a:latin typeface="Arial Black" panose="020B0A04020102020204" pitchFamily="34" charset="0"/>
              </a:rPr>
              <a:t>				       	       		        					1930-40s, 1980s, 1995</a:t>
            </a:r>
          </a:p>
          <a:p>
            <a:pPr marL="0" indent="0">
              <a:buNone/>
              <a:defRPr/>
            </a:pPr>
            <a:r>
              <a:rPr lang="en-US" sz="1500" b="1" i="1" dirty="0">
                <a:solidFill>
                  <a:srgbClr val="00B050"/>
                </a:solidFill>
              </a:rPr>
              <a:t>																		            													</a:t>
            </a:r>
            <a:r>
              <a:rPr lang="en-US" sz="1800" b="1" i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You are here</a:t>
            </a:r>
            <a:endParaRPr lang="en-US" sz="4000" b="1" i="1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cxnSp>
        <p:nvCxnSpPr>
          <p:cNvPr id="5124" name="Straight Arrow Connector 2"/>
          <p:cNvCxnSpPr>
            <a:cxnSpLocks noChangeShapeType="1"/>
          </p:cNvCxnSpPr>
          <p:nvPr/>
        </p:nvCxnSpPr>
        <p:spPr bwMode="auto">
          <a:xfrm>
            <a:off x="1143000" y="6351588"/>
            <a:ext cx="6686550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125" name="Straight Connector 9"/>
          <p:cNvCxnSpPr>
            <a:cxnSpLocks noChangeShapeType="1"/>
          </p:cNvCxnSpPr>
          <p:nvPr/>
        </p:nvCxnSpPr>
        <p:spPr bwMode="auto">
          <a:xfrm>
            <a:off x="3886200" y="3505200"/>
            <a:ext cx="0" cy="28463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126" name="Straight Connector 13"/>
          <p:cNvCxnSpPr>
            <a:cxnSpLocks noChangeShapeType="1"/>
          </p:cNvCxnSpPr>
          <p:nvPr/>
        </p:nvCxnSpPr>
        <p:spPr bwMode="auto">
          <a:xfrm>
            <a:off x="5086350" y="4572000"/>
            <a:ext cx="0" cy="1779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127" name="Straight Connector 17"/>
          <p:cNvCxnSpPr>
            <a:cxnSpLocks noChangeShapeType="1"/>
          </p:cNvCxnSpPr>
          <p:nvPr/>
        </p:nvCxnSpPr>
        <p:spPr bwMode="auto">
          <a:xfrm>
            <a:off x="6972300" y="5410200"/>
            <a:ext cx="0" cy="9413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128" name="Straight Arrow Connector 19"/>
          <p:cNvCxnSpPr>
            <a:cxnSpLocks noChangeShapeType="1"/>
          </p:cNvCxnSpPr>
          <p:nvPr/>
        </p:nvCxnSpPr>
        <p:spPr bwMode="auto">
          <a:xfrm flipH="1">
            <a:off x="7308589" y="5943600"/>
            <a:ext cx="171450" cy="407988"/>
          </a:xfrm>
          <a:prstGeom prst="straightConnector1">
            <a:avLst/>
          </a:prstGeom>
          <a:noFill/>
          <a:ln w="57150" algn="ctr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129" name="Straight Connector 2"/>
          <p:cNvCxnSpPr>
            <a:cxnSpLocks noChangeShapeType="1"/>
          </p:cNvCxnSpPr>
          <p:nvPr/>
        </p:nvCxnSpPr>
        <p:spPr bwMode="auto">
          <a:xfrm>
            <a:off x="2171700" y="2362200"/>
            <a:ext cx="0" cy="39893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54673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56" y="274638"/>
            <a:ext cx="8656135" cy="10969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/>
              <a:t>Computer Revolution   (1930s-40s, 1970s, 1990s)</a:t>
            </a:r>
            <a:endParaRPr lang="en-US" altLang="en-US" sz="36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715" y="1204332"/>
            <a:ext cx="8180067" cy="5272668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en-US" sz="2800" b="1" dirty="0"/>
              <a:t>Computers and Globalization</a:t>
            </a:r>
          </a:p>
          <a:p>
            <a:pPr eaLnBrk="1" hangingPunct="1">
              <a:defRPr/>
            </a:pPr>
            <a:r>
              <a:rPr lang="en-US" altLang="en-US" sz="2800" b="1" dirty="0"/>
              <a:t>Computing Power</a:t>
            </a:r>
          </a:p>
          <a:p>
            <a:pPr eaLnBrk="1" hangingPunct="1">
              <a:defRPr/>
            </a:pPr>
            <a:r>
              <a:rPr lang="en-US" altLang="en-US" sz="2800" b="1" dirty="0"/>
              <a:t>Ease of travel</a:t>
            </a:r>
          </a:p>
          <a:p>
            <a:pPr eaLnBrk="1" hangingPunct="1">
              <a:defRPr/>
            </a:pPr>
            <a:r>
              <a:rPr lang="en-US" altLang="en-US" sz="2800" b="1" dirty="0"/>
              <a:t>Ease of global finance</a:t>
            </a:r>
          </a:p>
          <a:p>
            <a:pPr eaLnBrk="1" hangingPunct="1">
              <a:defRPr/>
            </a:pPr>
            <a:r>
              <a:rPr lang="en-US" altLang="en-US" sz="2800" b="1" dirty="0"/>
              <a:t>Communications </a:t>
            </a:r>
          </a:p>
          <a:p>
            <a:pPr lvl="1" eaLnBrk="1" hangingPunct="1">
              <a:defRPr/>
            </a:pPr>
            <a:r>
              <a:rPr lang="en-US" altLang="en-US" sz="2400" b="1" dirty="0"/>
              <a:t>Ability to communicate instantly</a:t>
            </a:r>
          </a:p>
          <a:p>
            <a:pPr lvl="1" eaLnBrk="1" hangingPunct="1">
              <a:defRPr/>
            </a:pPr>
            <a:r>
              <a:rPr lang="en-US" altLang="en-US" sz="2400" b="1" dirty="0"/>
              <a:t>Ability to communicate globally</a:t>
            </a:r>
          </a:p>
          <a:p>
            <a:pPr eaLnBrk="1" hangingPunct="1">
              <a:defRPr/>
            </a:pPr>
            <a:r>
              <a:rPr lang="en-US" altLang="en-US" sz="2800" b="1" dirty="0"/>
              <a:t>Information 		      </a:t>
            </a:r>
          </a:p>
          <a:p>
            <a:pPr lvl="1" eaLnBrk="1" hangingPunct="1">
              <a:defRPr/>
            </a:pPr>
            <a:r>
              <a:rPr lang="en-US" altLang="en-US" sz="2400" b="1" dirty="0"/>
              <a:t>Ability to share large amounts of </a:t>
            </a:r>
          </a:p>
          <a:p>
            <a:pPr marL="457200" lvl="1" indent="0">
              <a:buNone/>
              <a:defRPr/>
            </a:pPr>
            <a:r>
              <a:rPr lang="en-US" altLang="en-US" sz="2400" b="1" dirty="0"/>
              <a:t>information with anyone, anywhere		</a:t>
            </a:r>
          </a:p>
          <a:p>
            <a:pPr lvl="1" eaLnBrk="1" hangingPunct="1">
              <a:defRPr/>
            </a:pPr>
            <a:r>
              <a:rPr lang="en-US" altLang="en-US" sz="2400" b="1" dirty="0"/>
              <a:t>Global spread of technology</a:t>
            </a:r>
          </a:p>
        </p:txBody>
      </p:sp>
    </p:spTree>
    <p:extLst>
      <p:ext uri="{BB962C8B-B14F-4D97-AF65-F5344CB8AC3E}">
        <p14:creationId xmlns:p14="http://schemas.microsoft.com/office/powerpoint/2010/main" val="541460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2493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/>
              <a:t>Impact of Globalization and Technological Change</a:t>
            </a:r>
            <a:br>
              <a:rPr lang="en-US" sz="3200" b="1" dirty="0"/>
            </a:br>
            <a:r>
              <a:rPr lang="en-US" sz="3200" b="1" dirty="0"/>
              <a:t>Late 20</a:t>
            </a:r>
            <a:r>
              <a:rPr lang="en-US" sz="3200" b="1" baseline="30000" dirty="0"/>
              <a:t>th</a:t>
            </a:r>
            <a:r>
              <a:rPr lang="en-US" sz="3200" b="1" dirty="0"/>
              <a:t>-early 21</a:t>
            </a:r>
            <a:r>
              <a:rPr lang="en-US" sz="3200" b="1" baseline="30000" dirty="0"/>
              <a:t>st</a:t>
            </a:r>
            <a:r>
              <a:rPr lang="en-US" sz="3200" b="1" dirty="0"/>
              <a:t> Century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8752" y="1676400"/>
            <a:ext cx="8321022" cy="49530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b="1" dirty="0">
                <a:latin typeface="Calibri" charset="0"/>
              </a:rPr>
              <a:t>Marxism vs. Capitalism: Capitalism Won</a:t>
            </a:r>
          </a:p>
          <a:p>
            <a:pPr marL="1009650" lvl="1" indent="-609600">
              <a:lnSpc>
                <a:spcPct val="90000"/>
              </a:lnSpc>
              <a:buFontTx/>
              <a:buAutoNum type="arabicPeriod"/>
            </a:pPr>
            <a:r>
              <a:rPr lang="en-US" b="1" dirty="0">
                <a:latin typeface="Calibri" charset="0"/>
              </a:rPr>
              <a:t>Collapse of USSR and communist allies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b="1" dirty="0">
                <a:latin typeface="Calibri" charset="0"/>
              </a:rPr>
              <a:t>East Asian strategy success: Accept Globalization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b="1" dirty="0">
                <a:latin typeface="Calibri" charset="0"/>
              </a:rPr>
              <a:t>Rapid Growth in Developing World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b="1" dirty="0">
                <a:latin typeface="Calibri" charset="0"/>
              </a:rPr>
              <a:t>Rise of China and India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b="1" dirty="0">
                <a:latin typeface="Calibri" charset="0"/>
              </a:rPr>
              <a:t>Slower Growth in Industrial World</a:t>
            </a:r>
          </a:p>
          <a:p>
            <a:pPr marL="1009650" lvl="1" indent="-609600">
              <a:lnSpc>
                <a:spcPct val="90000"/>
              </a:lnSpc>
              <a:buFontTx/>
              <a:buAutoNum type="arabicPeriod"/>
            </a:pPr>
            <a:r>
              <a:rPr lang="en-US" b="1" dirty="0">
                <a:latin typeface="Calibri" charset="0"/>
              </a:rPr>
              <a:t>Decline of manufacturing?</a:t>
            </a:r>
          </a:p>
          <a:p>
            <a:pPr marL="1009650" lvl="1" indent="-609600">
              <a:lnSpc>
                <a:spcPct val="90000"/>
              </a:lnSpc>
              <a:buFontTx/>
              <a:buAutoNum type="arabicPeriod"/>
            </a:pPr>
            <a:r>
              <a:rPr lang="en-US" b="1" dirty="0">
                <a:latin typeface="Calibri" charset="0"/>
              </a:rPr>
              <a:t>Competition or Technology?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b="1" dirty="0">
                <a:latin typeface="Calibri" charset="0"/>
              </a:rPr>
              <a:t>Great Recession  2008 sharpens the new argument:</a:t>
            </a:r>
          </a:p>
          <a:p>
            <a:pPr marL="1009650" lvl="1" indent="-609600">
              <a:lnSpc>
                <a:spcPct val="90000"/>
              </a:lnSpc>
              <a:buFontTx/>
              <a:buAutoNum type="arabicPeriod"/>
            </a:pPr>
            <a:r>
              <a:rPr lang="en-US" b="1" dirty="0">
                <a:latin typeface="Calibri" charset="0"/>
              </a:rPr>
              <a:t>Liberal Capitalism vs. State Capitalism</a:t>
            </a:r>
          </a:p>
        </p:txBody>
      </p:sp>
    </p:spTree>
    <p:extLst>
      <p:ext uri="{BB962C8B-B14F-4D97-AF65-F5344CB8AC3E}">
        <p14:creationId xmlns:p14="http://schemas.microsoft.com/office/powerpoint/2010/main" val="1525255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285</Words>
  <Application>Microsoft Office PowerPoint</Application>
  <PresentationFormat>On-screen Show (4:3)</PresentationFormat>
  <Paragraphs>35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Mongolian Baiti</vt:lpstr>
      <vt:lpstr>Office Theme</vt:lpstr>
      <vt:lpstr>Civilization Timeline  (all dates estimations)</vt:lpstr>
      <vt:lpstr>Computer Revolution   (1930s-40s, 1970s, 1990s)</vt:lpstr>
      <vt:lpstr>Impact of Globalization and Technological Change Late 20th-early 21st Century</vt:lpstr>
    </vt:vector>
  </TitlesOfParts>
  <Company>VCU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Civilization Timeline  (all dates estimations)</dc:title>
  <dc:creator>William Newmann</dc:creator>
  <cp:lastModifiedBy>William Newmann</cp:lastModifiedBy>
  <cp:revision>16</cp:revision>
  <dcterms:created xsi:type="dcterms:W3CDTF">2018-04-01T16:01:35Z</dcterms:created>
  <dcterms:modified xsi:type="dcterms:W3CDTF">2024-04-04T17:14:01Z</dcterms:modified>
</cp:coreProperties>
</file>