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55E61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55E61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55E61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55E61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55E61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55E61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55E61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55E61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55E61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55E61"/>
        </a:fontRef>
        <a:srgbClr val="F55E6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55E61"/>
        </a:fontRef>
        <a:srgbClr val="F55E6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ED1"/>
          </a:solidFill>
        </a:fill>
      </a:tcStyle>
    </a:wholeTbl>
    <a:band2H>
      <a:tcTxStyle/>
      <a:tcStyle>
        <a:tcBdr/>
        <a:fill>
          <a:solidFill>
            <a:srgbClr val="ECF6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55E61"/>
        </a:fontRef>
        <a:srgbClr val="F55E6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BDB"/>
          </a:solidFill>
        </a:fill>
      </a:tcStyle>
    </a:wholeTbl>
    <a:band2H>
      <a:tcTxStyle/>
      <a:tcStyle>
        <a:tcBdr/>
        <a:fill>
          <a:solidFill>
            <a:srgbClr val="FDEE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55E61"/>
        </a:fontRef>
        <a:srgbClr val="F55E6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E9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55E61"/>
        </a:fontRef>
        <a:srgbClr val="F55E6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55E61"/>
              </a:solidFill>
              <a:prstDash val="solid"/>
              <a:round/>
            </a:ln>
          </a:top>
          <a:bottom>
            <a:ln w="25400" cap="flat">
              <a:solidFill>
                <a:srgbClr val="F55E6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55E61"/>
              </a:solidFill>
              <a:prstDash val="solid"/>
              <a:round/>
            </a:ln>
          </a:top>
          <a:bottom>
            <a:ln w="25400" cap="flat">
              <a:solidFill>
                <a:srgbClr val="F55E6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55E61"/>
        </a:fontRef>
        <a:srgbClr val="F55E6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1D1"/>
          </a:solidFill>
        </a:fill>
      </a:tcStyle>
    </a:wholeTbl>
    <a:band2H>
      <a:tcTxStyle/>
      <a:tcStyle>
        <a:tcBdr/>
        <a:fill>
          <a:solidFill>
            <a:srgbClr val="FDE9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5E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5E6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5E6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55E61"/>
        </a:fontRef>
        <a:srgbClr val="F55E61"/>
      </a:tcTxStyle>
      <a:tcStyle>
        <a:tcBdr>
          <a:left>
            <a:ln w="12700" cap="flat">
              <a:solidFill>
                <a:srgbClr val="F55E61"/>
              </a:solidFill>
              <a:prstDash val="solid"/>
              <a:round/>
            </a:ln>
          </a:left>
          <a:right>
            <a:ln w="12700" cap="flat">
              <a:solidFill>
                <a:srgbClr val="F55E61"/>
              </a:solidFill>
              <a:prstDash val="solid"/>
              <a:round/>
            </a:ln>
          </a:right>
          <a:top>
            <a:ln w="12700" cap="flat">
              <a:solidFill>
                <a:srgbClr val="F55E61"/>
              </a:solidFill>
              <a:prstDash val="solid"/>
              <a:round/>
            </a:ln>
          </a:top>
          <a:bottom>
            <a:ln w="12700" cap="flat">
              <a:solidFill>
                <a:srgbClr val="F55E61"/>
              </a:solidFill>
              <a:prstDash val="solid"/>
              <a:round/>
            </a:ln>
          </a:bottom>
          <a:insideH>
            <a:ln w="12700" cap="flat">
              <a:solidFill>
                <a:srgbClr val="F55E61"/>
              </a:solidFill>
              <a:prstDash val="solid"/>
              <a:round/>
            </a:ln>
          </a:insideH>
          <a:insideV>
            <a:ln w="12700" cap="flat">
              <a:solidFill>
                <a:srgbClr val="F55E61"/>
              </a:solidFill>
              <a:prstDash val="solid"/>
              <a:round/>
            </a:ln>
          </a:insideV>
        </a:tcBdr>
        <a:fill>
          <a:solidFill>
            <a:srgbClr val="F55E61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55E61"/>
        </a:fontRef>
        <a:srgbClr val="F55E61"/>
      </a:tcTxStyle>
      <a:tcStyle>
        <a:tcBdr>
          <a:left>
            <a:ln w="12700" cap="flat">
              <a:solidFill>
                <a:srgbClr val="F55E61"/>
              </a:solidFill>
              <a:prstDash val="solid"/>
              <a:round/>
            </a:ln>
          </a:left>
          <a:right>
            <a:ln w="12700" cap="flat">
              <a:solidFill>
                <a:srgbClr val="F55E61"/>
              </a:solidFill>
              <a:prstDash val="solid"/>
              <a:round/>
            </a:ln>
          </a:right>
          <a:top>
            <a:ln w="12700" cap="flat">
              <a:solidFill>
                <a:srgbClr val="F55E61"/>
              </a:solidFill>
              <a:prstDash val="solid"/>
              <a:round/>
            </a:ln>
          </a:top>
          <a:bottom>
            <a:ln w="12700" cap="flat">
              <a:solidFill>
                <a:srgbClr val="F55E61"/>
              </a:solidFill>
              <a:prstDash val="solid"/>
              <a:round/>
            </a:ln>
          </a:bottom>
          <a:insideH>
            <a:ln w="12700" cap="flat">
              <a:solidFill>
                <a:srgbClr val="F55E61"/>
              </a:solidFill>
              <a:prstDash val="solid"/>
              <a:round/>
            </a:ln>
          </a:insideH>
          <a:insideV>
            <a:ln w="12700" cap="flat">
              <a:solidFill>
                <a:srgbClr val="F55E61"/>
              </a:solidFill>
              <a:prstDash val="solid"/>
              <a:round/>
            </a:ln>
          </a:insideV>
        </a:tcBdr>
        <a:fill>
          <a:solidFill>
            <a:srgbClr val="F55E61">
              <a:alpha val="20000"/>
            </a:srgbClr>
          </a:solidFill>
        </a:fill>
      </a:tcStyle>
    </a:firstCol>
    <a:lastRow>
      <a:tcTxStyle b="on" i="off">
        <a:fontRef idx="minor">
          <a:srgbClr val="F55E61"/>
        </a:fontRef>
        <a:srgbClr val="F55E61"/>
      </a:tcTxStyle>
      <a:tcStyle>
        <a:tcBdr>
          <a:left>
            <a:ln w="12700" cap="flat">
              <a:solidFill>
                <a:srgbClr val="F55E61"/>
              </a:solidFill>
              <a:prstDash val="solid"/>
              <a:round/>
            </a:ln>
          </a:left>
          <a:right>
            <a:ln w="12700" cap="flat">
              <a:solidFill>
                <a:srgbClr val="F55E61"/>
              </a:solidFill>
              <a:prstDash val="solid"/>
              <a:round/>
            </a:ln>
          </a:right>
          <a:top>
            <a:ln w="50800" cap="flat">
              <a:solidFill>
                <a:srgbClr val="F55E61"/>
              </a:solidFill>
              <a:prstDash val="solid"/>
              <a:round/>
            </a:ln>
          </a:top>
          <a:bottom>
            <a:ln w="12700" cap="flat">
              <a:solidFill>
                <a:srgbClr val="F55E61"/>
              </a:solidFill>
              <a:prstDash val="solid"/>
              <a:round/>
            </a:ln>
          </a:bottom>
          <a:insideH>
            <a:ln w="12700" cap="flat">
              <a:solidFill>
                <a:srgbClr val="F55E61"/>
              </a:solidFill>
              <a:prstDash val="solid"/>
              <a:round/>
            </a:ln>
          </a:insideH>
          <a:insideV>
            <a:ln w="12700" cap="flat">
              <a:solidFill>
                <a:srgbClr val="F55E6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55E61"/>
        </a:fontRef>
        <a:srgbClr val="F55E61"/>
      </a:tcTxStyle>
      <a:tcStyle>
        <a:tcBdr>
          <a:left>
            <a:ln w="12700" cap="flat">
              <a:solidFill>
                <a:srgbClr val="F55E61"/>
              </a:solidFill>
              <a:prstDash val="solid"/>
              <a:round/>
            </a:ln>
          </a:left>
          <a:right>
            <a:ln w="12700" cap="flat">
              <a:solidFill>
                <a:srgbClr val="F55E61"/>
              </a:solidFill>
              <a:prstDash val="solid"/>
              <a:round/>
            </a:ln>
          </a:right>
          <a:top>
            <a:ln w="12700" cap="flat">
              <a:solidFill>
                <a:srgbClr val="F55E61"/>
              </a:solidFill>
              <a:prstDash val="solid"/>
              <a:round/>
            </a:ln>
          </a:top>
          <a:bottom>
            <a:ln w="25400" cap="flat">
              <a:solidFill>
                <a:srgbClr val="F55E61"/>
              </a:solidFill>
              <a:prstDash val="solid"/>
              <a:round/>
            </a:ln>
          </a:bottom>
          <a:insideH>
            <a:ln w="12700" cap="flat">
              <a:solidFill>
                <a:srgbClr val="F55E61"/>
              </a:solidFill>
              <a:prstDash val="solid"/>
              <a:round/>
            </a:ln>
          </a:insideH>
          <a:insideV>
            <a:ln w="12700" cap="flat">
              <a:solidFill>
                <a:srgbClr val="F55E6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rgbClr val="F55E6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" name="Google Shape;11;p2"/>
          <p:cNvSpPr/>
          <p:nvPr/>
        </p:nvSpPr>
        <p:spPr>
          <a:xfrm>
            <a:off x="2992950" y="992699"/>
            <a:ext cx="3158101" cy="3158102"/>
          </a:xfrm>
          <a:prstGeom prst="rect">
            <a:avLst/>
          </a:prstGeom>
          <a:ln w="28575">
            <a:solidFill>
              <a:srgbClr val="FFFFFF"/>
            </a:solidFill>
            <a:miter lim="8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3096249" y="1627200"/>
            <a:ext cx="2951402" cy="15843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96362" y="3266930"/>
            <a:ext cx="2951402" cy="701401"/>
          </a:xfrm>
          <a:prstGeom prst="rect">
            <a:avLst/>
          </a:prstGeom>
        </p:spPr>
        <p:txBody>
          <a:bodyPr anchor="b"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2137" y="4710183"/>
            <a:ext cx="336813" cy="3352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233100"/>
            <a:ext cx="8520602" cy="1610101"/>
          </a:xfrm>
          <a:prstGeom prst="rect">
            <a:avLst/>
          </a:prstGeom>
        </p:spPr>
        <p:txBody>
          <a:bodyPr anchor="b"/>
          <a:lstStyle>
            <a:lvl1pPr algn="ctr">
              <a:defRPr sz="100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xx%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919450"/>
            <a:ext cx="8520602" cy="10716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solidFill>
          <a:srgbClr val="F55E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1" cy="1798200"/>
          </a:xfrm>
          <a:prstGeom prst="rect">
            <a:avLst/>
          </a:prstGeom>
        </p:spPr>
        <p:txBody>
          <a:bodyPr anchor="ctr"/>
          <a:lstStyle>
            <a:lvl1pPr algn="ctr">
              <a:defRPr sz="4800" b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2137" y="4710183"/>
            <a:ext cx="336813" cy="335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Google Shape;26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91377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_POINT">
    <p:bg>
      <p:bgPr>
        <a:solidFill>
          <a:srgbClr val="5E69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xfrm>
            <a:off x="490250" y="526349"/>
            <a:ext cx="5618701" cy="4090801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Title Text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39;p9"/>
          <p:cNvSpPr/>
          <p:nvPr/>
        </p:nvSpPr>
        <p:spPr>
          <a:xfrm>
            <a:off x="4572000" y="-25"/>
            <a:ext cx="4572000" cy="5143501"/>
          </a:xfrm>
          <a:prstGeom prst="rect">
            <a:avLst/>
          </a:prstGeom>
          <a:solidFill>
            <a:srgbClr val="F55E6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6" name="Google Shape;40;p9"/>
          <p:cNvSpPr/>
          <p:nvPr/>
        </p:nvSpPr>
        <p:spPr>
          <a:xfrm>
            <a:off x="5029675" y="4495500"/>
            <a:ext cx="4683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45200"/>
            <a:ext cx="4045200" cy="13455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Google Shape;43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199"/>
            <a:ext cx="3837000" cy="3695101"/>
          </a:xfrm>
          <a:prstGeom prst="rect">
            <a:avLst/>
          </a:prstGeom>
        </p:spPr>
        <p:txBody>
          <a:bodyPr anchor="ctr"/>
          <a:lstStyle/>
          <a:p>
            <a:pPr>
              <a:buClr>
                <a:srgbClr val="FFFFFF"/>
              </a:buCl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9499" y="4230575"/>
            <a:ext cx="5998802" cy="5988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;p4"/>
          <p:cNvSpPr/>
          <p:nvPr/>
        </p:nvSpPr>
        <p:spPr>
          <a:xfrm>
            <a:off x="0" y="5045700"/>
            <a:ext cx="9144000" cy="97801"/>
          </a:xfrm>
          <a:prstGeom prst="rect">
            <a:avLst/>
          </a:prstGeom>
          <a:solidFill>
            <a:srgbClr val="F55E6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11699" y="391349"/>
            <a:ext cx="8520602" cy="626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2137" y="4710183"/>
            <a:ext cx="336813" cy="335251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/>
          </a:bodyPr>
          <a:lstStyle>
            <a:lvl1pPr algn="r">
              <a:defRPr sz="10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F55E61"/>
          </a:solidFill>
          <a:uFillTx/>
          <a:latin typeface="Playfair Display"/>
          <a:ea typeface="Playfair Display"/>
          <a:cs typeface="Playfair Display"/>
          <a:sym typeface="Playfair Display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F55E61"/>
          </a:solidFill>
          <a:uFillTx/>
          <a:latin typeface="Playfair Display"/>
          <a:ea typeface="Playfair Display"/>
          <a:cs typeface="Playfair Display"/>
          <a:sym typeface="Playfair Display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F55E61"/>
          </a:solidFill>
          <a:uFillTx/>
          <a:latin typeface="Playfair Display"/>
          <a:ea typeface="Playfair Display"/>
          <a:cs typeface="Playfair Display"/>
          <a:sym typeface="Playfair Display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F55E61"/>
          </a:solidFill>
          <a:uFillTx/>
          <a:latin typeface="Playfair Display"/>
          <a:ea typeface="Playfair Display"/>
          <a:cs typeface="Playfair Display"/>
          <a:sym typeface="Playfair Display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F55E61"/>
          </a:solidFill>
          <a:uFillTx/>
          <a:latin typeface="Playfair Display"/>
          <a:ea typeface="Playfair Display"/>
          <a:cs typeface="Playfair Display"/>
          <a:sym typeface="Playfair Display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F55E61"/>
          </a:solidFill>
          <a:uFillTx/>
          <a:latin typeface="Playfair Display"/>
          <a:ea typeface="Playfair Display"/>
          <a:cs typeface="Playfair Display"/>
          <a:sym typeface="Playfair Display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F55E61"/>
          </a:solidFill>
          <a:uFillTx/>
          <a:latin typeface="Playfair Display"/>
          <a:ea typeface="Playfair Display"/>
          <a:cs typeface="Playfair Display"/>
          <a:sym typeface="Playfair Display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F55E61"/>
          </a:solidFill>
          <a:uFillTx/>
          <a:latin typeface="Playfair Display"/>
          <a:ea typeface="Playfair Display"/>
          <a:cs typeface="Playfair Display"/>
          <a:sym typeface="Playfair Display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F55E61"/>
          </a:solidFill>
          <a:uFillTx/>
          <a:latin typeface="Playfair Display"/>
          <a:ea typeface="Playfair Display"/>
          <a:cs typeface="Playfair Display"/>
          <a:sym typeface="Playfair Display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E696C"/>
        </a:buClr>
        <a:buSzPts val="1800"/>
        <a:buFont typeface="Helvetica"/>
        <a:buChar char="●"/>
        <a:tabLst/>
        <a:defRPr sz="1800" b="0" i="0" u="none" strike="noStrike" cap="none" spc="0" baseline="0">
          <a:solidFill>
            <a:srgbClr val="5E696C"/>
          </a:solidFill>
          <a:uFillTx/>
          <a:latin typeface="Lato"/>
          <a:ea typeface="Lato"/>
          <a:cs typeface="Lato"/>
          <a:sym typeface="Lato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E696C"/>
        </a:buClr>
        <a:buSzPts val="1800"/>
        <a:buFont typeface="Helvetica"/>
        <a:buChar char="○"/>
        <a:tabLst/>
        <a:defRPr sz="1800" b="0" i="0" u="none" strike="noStrike" cap="none" spc="0" baseline="0">
          <a:solidFill>
            <a:srgbClr val="5E696C"/>
          </a:solidFill>
          <a:uFillTx/>
          <a:latin typeface="Lato"/>
          <a:ea typeface="Lato"/>
          <a:cs typeface="Lato"/>
          <a:sym typeface="Lato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E696C"/>
        </a:buClr>
        <a:buSzPts val="1800"/>
        <a:buFont typeface="Helvetica"/>
        <a:buChar char="■"/>
        <a:tabLst/>
        <a:defRPr sz="1800" b="0" i="0" u="none" strike="noStrike" cap="none" spc="0" baseline="0">
          <a:solidFill>
            <a:srgbClr val="5E696C"/>
          </a:solidFill>
          <a:uFillTx/>
          <a:latin typeface="Lato"/>
          <a:ea typeface="Lato"/>
          <a:cs typeface="Lato"/>
          <a:sym typeface="Lato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E696C"/>
        </a:buClr>
        <a:buSzPts val="1800"/>
        <a:buFont typeface="Helvetica"/>
        <a:buChar char="●"/>
        <a:tabLst/>
        <a:defRPr sz="1800" b="0" i="0" u="none" strike="noStrike" cap="none" spc="0" baseline="0">
          <a:solidFill>
            <a:srgbClr val="5E696C"/>
          </a:solidFill>
          <a:uFillTx/>
          <a:latin typeface="Lato"/>
          <a:ea typeface="Lato"/>
          <a:cs typeface="Lato"/>
          <a:sym typeface="Lato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E696C"/>
        </a:buClr>
        <a:buSzPts val="1800"/>
        <a:buFont typeface="Helvetica"/>
        <a:buChar char="○"/>
        <a:tabLst/>
        <a:defRPr sz="1800" b="0" i="0" u="none" strike="noStrike" cap="none" spc="0" baseline="0">
          <a:solidFill>
            <a:srgbClr val="5E696C"/>
          </a:solidFill>
          <a:uFillTx/>
          <a:latin typeface="Lato"/>
          <a:ea typeface="Lato"/>
          <a:cs typeface="Lato"/>
          <a:sym typeface="Lato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E696C"/>
        </a:buClr>
        <a:buSzPts val="1800"/>
        <a:buFont typeface="Helvetica"/>
        <a:buChar char="■"/>
        <a:tabLst/>
        <a:defRPr sz="1800" b="0" i="0" u="none" strike="noStrike" cap="none" spc="0" baseline="0">
          <a:solidFill>
            <a:srgbClr val="5E696C"/>
          </a:solidFill>
          <a:uFillTx/>
          <a:latin typeface="Lato"/>
          <a:ea typeface="Lato"/>
          <a:cs typeface="Lato"/>
          <a:sym typeface="Lato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E696C"/>
        </a:buClr>
        <a:buSzPts val="1800"/>
        <a:buFont typeface="Helvetica"/>
        <a:buChar char="●"/>
        <a:tabLst/>
        <a:defRPr sz="1800" b="0" i="0" u="none" strike="noStrike" cap="none" spc="0" baseline="0">
          <a:solidFill>
            <a:srgbClr val="5E696C"/>
          </a:solidFill>
          <a:uFillTx/>
          <a:latin typeface="Lato"/>
          <a:ea typeface="Lato"/>
          <a:cs typeface="Lato"/>
          <a:sym typeface="Lato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E696C"/>
        </a:buClr>
        <a:buSzPts val="1800"/>
        <a:buFont typeface="Helvetica"/>
        <a:buChar char="○"/>
        <a:tabLst/>
        <a:defRPr sz="1800" b="0" i="0" u="none" strike="noStrike" cap="none" spc="0" baseline="0">
          <a:solidFill>
            <a:srgbClr val="5E696C"/>
          </a:solidFill>
          <a:uFillTx/>
          <a:latin typeface="Lato"/>
          <a:ea typeface="Lato"/>
          <a:cs typeface="Lato"/>
          <a:sym typeface="Lato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E696C"/>
        </a:buClr>
        <a:buSzPts val="1800"/>
        <a:buFont typeface="Helvetica"/>
        <a:buChar char="■"/>
        <a:tabLst/>
        <a:defRPr sz="1800" b="0" i="0" u="none" strike="noStrike" cap="none" spc="0" baseline="0">
          <a:solidFill>
            <a:srgbClr val="5E696C"/>
          </a:solidFill>
          <a:uFillTx/>
          <a:latin typeface="Lato"/>
          <a:ea typeface="Lato"/>
          <a:cs typeface="Lato"/>
          <a:sym typeface="La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59;p13"/>
          <p:cNvSpPr txBox="1">
            <a:spLocks noGrp="1"/>
          </p:cNvSpPr>
          <p:nvPr>
            <p:ph type="title"/>
          </p:nvPr>
        </p:nvSpPr>
        <p:spPr>
          <a:xfrm>
            <a:off x="311699" y="391349"/>
            <a:ext cx="8520602" cy="62610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Intro - ETA Support</a:t>
            </a:r>
          </a:p>
        </p:txBody>
      </p:sp>
      <p:sp>
        <p:nvSpPr>
          <p:cNvPr id="114" name="Google Shape;60;p13"/>
          <p:cNvSpPr txBox="1">
            <a:spLocks noGrp="1"/>
          </p:cNvSpPr>
          <p:nvPr>
            <p:ph type="body" idx="1"/>
          </p:nvPr>
        </p:nvSpPr>
        <p:spPr>
          <a:xfrm>
            <a:off x="311699" y="1090571"/>
            <a:ext cx="8520602" cy="34164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15" name="INTRO.m4a" descr="INTRO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15368" y="1805590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4" fill="hold"/>
                                        <p:tgtEl>
                                          <p:spTgt spid="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66;p14"/>
          <p:cNvSpPr txBox="1">
            <a:spLocks noGrp="1"/>
          </p:cNvSpPr>
          <p:nvPr>
            <p:ph type="title"/>
          </p:nvPr>
        </p:nvSpPr>
        <p:spPr>
          <a:xfrm>
            <a:off x="311699" y="391349"/>
            <a:ext cx="8520602" cy="62610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Funding</a:t>
            </a:r>
          </a:p>
        </p:txBody>
      </p:sp>
      <p:sp>
        <p:nvSpPr>
          <p:cNvPr id="118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>
              <a:buChar char="-"/>
            </a:pPr>
            <a:r>
              <a:t>Extortion: revolutionary tax on businesses</a:t>
            </a:r>
          </a:p>
          <a:p>
            <a:pPr>
              <a:buChar char="-"/>
            </a:pPr>
            <a:r>
              <a:t>Kidnappings </a:t>
            </a:r>
          </a:p>
          <a:p>
            <a:pPr>
              <a:buChar char="-"/>
            </a:pPr>
            <a:r>
              <a:t>Robberies</a:t>
            </a:r>
          </a:p>
          <a:p>
            <a:pPr>
              <a:buChar char="-"/>
            </a:pPr>
            <a:r>
              <a:t>Political ties</a:t>
            </a:r>
          </a:p>
        </p:txBody>
      </p:sp>
      <p:pic>
        <p:nvPicPr>
          <p:cNvPr id="119" name="ETA FUNDING (1).m4a" descr="ETA FUNDING (1)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74149" y="1019020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04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73;p15"/>
          <p:cNvSpPr txBox="1">
            <a:spLocks noGrp="1"/>
          </p:cNvSpPr>
          <p:nvPr>
            <p:ph type="title"/>
          </p:nvPr>
        </p:nvSpPr>
        <p:spPr>
          <a:xfrm>
            <a:off x="311699" y="391349"/>
            <a:ext cx="8520602" cy="62610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Alliances</a:t>
            </a:r>
          </a:p>
        </p:txBody>
      </p:sp>
      <p:sp>
        <p:nvSpPr>
          <p:cNvPr id="122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>
              <a:buChar char="-"/>
            </a:pPr>
            <a:r>
              <a:t>No state support</a:t>
            </a:r>
          </a:p>
          <a:p>
            <a:pPr>
              <a:buChar char="-"/>
            </a:pPr>
            <a:r>
              <a:t>Most of support was from Basque nationalists</a:t>
            </a:r>
          </a:p>
          <a:p>
            <a:pPr>
              <a:buChar char="-"/>
            </a:pPr>
            <a:r>
              <a:t>Basque discontent with government gained ETA support</a:t>
            </a:r>
          </a:p>
        </p:txBody>
      </p:sp>
      <p:pic>
        <p:nvPicPr>
          <p:cNvPr id="123" name="ALLIANCES USE.m4a" descr="ALLIANCES USE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47589" y="86417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82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80;p16"/>
          <p:cNvSpPr txBox="1">
            <a:spLocks noGrp="1"/>
          </p:cNvSpPr>
          <p:nvPr>
            <p:ph type="title"/>
          </p:nvPr>
        </p:nvSpPr>
        <p:spPr>
          <a:xfrm>
            <a:off x="311699" y="391349"/>
            <a:ext cx="8520602" cy="62610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Recruitment</a:t>
            </a:r>
          </a:p>
        </p:txBody>
      </p:sp>
      <p:sp>
        <p:nvSpPr>
          <p:cNvPr id="126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699" y="1087807"/>
            <a:ext cx="8520602" cy="3416401"/>
          </a:xfrm>
          <a:prstGeom prst="rect">
            <a:avLst/>
          </a:prstGeom>
        </p:spPr>
        <p:txBody>
          <a:bodyPr/>
          <a:lstStyle/>
          <a:p>
            <a:pPr>
              <a:buChar char="-"/>
            </a:pPr>
            <a:r>
              <a:t>Basque nationalists</a:t>
            </a:r>
          </a:p>
          <a:p>
            <a:pPr>
              <a:buChar char="-"/>
            </a:pPr>
            <a:r>
              <a:t>Problems after starting to use violent tactics</a:t>
            </a:r>
          </a:p>
        </p:txBody>
      </p:sp>
      <p:pic>
        <p:nvPicPr>
          <p:cNvPr id="127" name="ETA RECRUITMENT.m4a" descr="ETA RECRUITMENT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60407" y="125970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93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2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87;p17"/>
          <p:cNvSpPr txBox="1">
            <a:spLocks noGrp="1"/>
          </p:cNvSpPr>
          <p:nvPr>
            <p:ph type="title"/>
          </p:nvPr>
        </p:nvSpPr>
        <p:spPr>
          <a:xfrm>
            <a:off x="311699" y="391349"/>
            <a:ext cx="8520602" cy="62610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Conclusion</a:t>
            </a:r>
          </a:p>
        </p:txBody>
      </p:sp>
      <p:sp>
        <p:nvSpPr>
          <p:cNvPr id="130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31" name="CONCLUSION.m4a" descr="CONCLUSION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77878" y="1559247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92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55E61"/>
      </a:lt1>
      <a:dk2>
        <a:srgbClr val="A7A7A7"/>
      </a:dk2>
      <a:lt2>
        <a:srgbClr val="535353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0000FF"/>
      </a:hlink>
      <a:folHlink>
        <a:srgbClr val="FF00FF"/>
      </a:folHlink>
    </a:clrScheme>
    <a:fontScheme name="Coral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or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55E6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55E6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oral">
  <a:themeElements>
    <a:clrScheme name="Cor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0000FF"/>
      </a:hlink>
      <a:folHlink>
        <a:srgbClr val="FF00FF"/>
      </a:folHlink>
    </a:clrScheme>
    <a:fontScheme name="Coral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or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55E6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55E6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On-screen Show (16:9)</PresentationFormat>
  <Paragraphs>14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Helvetica</vt:lpstr>
      <vt:lpstr>Lato</vt:lpstr>
      <vt:lpstr>Playfair Display</vt:lpstr>
      <vt:lpstr>Coral</vt:lpstr>
      <vt:lpstr>Intro - ETA Support</vt:lpstr>
      <vt:lpstr>Funding</vt:lpstr>
      <vt:lpstr>Alliances</vt:lpstr>
      <vt:lpstr>Recruitment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- ETA Support</dc:title>
  <dc:creator>William Newmann</dc:creator>
  <cp:lastModifiedBy>William Newmann</cp:lastModifiedBy>
  <cp:revision>1</cp:revision>
  <dcterms:modified xsi:type="dcterms:W3CDTF">2023-12-07T20:51:03Z</dcterms:modified>
</cp:coreProperties>
</file>