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A3ECB-91EF-4394-A023-1FC9A59A121D}" v="2" dt="2023-12-04T03:56:44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83400-1CD2-4537-A82A-CD8C614D1E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5B64CB-B0F4-4025-9409-01D25E01AC22}">
      <dgm:prSet/>
      <dgm:spPr/>
      <dgm:t>
        <a:bodyPr/>
        <a:lstStyle/>
        <a:p>
          <a:r>
            <a:rPr lang="en-US"/>
            <a:t>Many beleaguered Nigerian men have left the country </a:t>
          </a:r>
        </a:p>
      </dgm:t>
    </dgm:pt>
    <dgm:pt modelId="{5F7FA4D8-E2E1-40D5-A622-9EBF3F96AF78}" type="parTrans" cxnId="{B727E021-216F-4227-BCE4-DE94C892FC8E}">
      <dgm:prSet/>
      <dgm:spPr/>
      <dgm:t>
        <a:bodyPr/>
        <a:lstStyle/>
        <a:p>
          <a:endParaRPr lang="en-US"/>
        </a:p>
      </dgm:t>
    </dgm:pt>
    <dgm:pt modelId="{386245CE-D3E8-4C57-BC71-38F673DF2B4E}" type="sibTrans" cxnId="{B727E021-216F-4227-BCE4-DE94C892FC8E}">
      <dgm:prSet/>
      <dgm:spPr/>
      <dgm:t>
        <a:bodyPr/>
        <a:lstStyle/>
        <a:p>
          <a:endParaRPr lang="en-US"/>
        </a:p>
      </dgm:t>
    </dgm:pt>
    <dgm:pt modelId="{02C4AFDB-27CD-4757-920E-A25CE113D541}">
      <dgm:prSet/>
      <dgm:spPr/>
      <dgm:t>
        <a:bodyPr/>
        <a:lstStyle/>
        <a:p>
          <a:r>
            <a:rPr lang="en-US"/>
            <a:t>The government has offered short-term fixes to help the country’s poorest families </a:t>
          </a:r>
        </a:p>
      </dgm:t>
    </dgm:pt>
    <dgm:pt modelId="{E98CB9C0-A7B3-4B28-83E4-D208D5C2FFFD}" type="parTrans" cxnId="{F70EC2E2-E80C-4D1C-B247-F869349346DA}">
      <dgm:prSet/>
      <dgm:spPr/>
      <dgm:t>
        <a:bodyPr/>
        <a:lstStyle/>
        <a:p>
          <a:endParaRPr lang="en-US"/>
        </a:p>
      </dgm:t>
    </dgm:pt>
    <dgm:pt modelId="{CF0F6FAB-E118-4F28-9A5E-4E1F592F528A}" type="sibTrans" cxnId="{F70EC2E2-E80C-4D1C-B247-F869349346DA}">
      <dgm:prSet/>
      <dgm:spPr/>
      <dgm:t>
        <a:bodyPr/>
        <a:lstStyle/>
        <a:p>
          <a:endParaRPr lang="en-US"/>
        </a:p>
      </dgm:t>
    </dgm:pt>
    <dgm:pt modelId="{8F3B0E5F-750E-4DFA-A146-BC4EF4DD3B10}">
      <dgm:prSet/>
      <dgm:spPr/>
      <dgm:t>
        <a:bodyPr/>
        <a:lstStyle/>
        <a:p>
          <a:r>
            <a:rPr lang="en-US"/>
            <a:t>Boko Haram still enjoys grassroots support </a:t>
          </a:r>
        </a:p>
      </dgm:t>
    </dgm:pt>
    <dgm:pt modelId="{8EE67DCE-379C-46B8-92A0-6FA4D64E19BC}" type="parTrans" cxnId="{C5EEAF9D-C208-4A52-94B5-BB9A144CE8FF}">
      <dgm:prSet/>
      <dgm:spPr/>
      <dgm:t>
        <a:bodyPr/>
        <a:lstStyle/>
        <a:p>
          <a:endParaRPr lang="en-US"/>
        </a:p>
      </dgm:t>
    </dgm:pt>
    <dgm:pt modelId="{BCFA7EE8-46AC-48FB-9762-D02D9748ABF4}" type="sibTrans" cxnId="{C5EEAF9D-C208-4A52-94B5-BB9A144CE8FF}">
      <dgm:prSet/>
      <dgm:spPr/>
      <dgm:t>
        <a:bodyPr/>
        <a:lstStyle/>
        <a:p>
          <a:endParaRPr lang="en-US"/>
        </a:p>
      </dgm:t>
    </dgm:pt>
    <dgm:pt modelId="{8ABDBEE7-E763-4B7C-85A7-1F1683C2BA05}">
      <dgm:prSet/>
      <dgm:spPr/>
      <dgm:t>
        <a:bodyPr/>
        <a:lstStyle/>
        <a:p>
          <a:r>
            <a:rPr lang="en-US"/>
            <a:t>Boko Haram has the resource to recruit even more followers</a:t>
          </a:r>
        </a:p>
      </dgm:t>
    </dgm:pt>
    <dgm:pt modelId="{F6451B6B-CE9A-4077-B238-85C0F8EFEB0B}" type="parTrans" cxnId="{DCB1C1FD-78DE-4AF9-8A68-4DD7716F725C}">
      <dgm:prSet/>
      <dgm:spPr/>
      <dgm:t>
        <a:bodyPr/>
        <a:lstStyle/>
        <a:p>
          <a:endParaRPr lang="en-US"/>
        </a:p>
      </dgm:t>
    </dgm:pt>
    <dgm:pt modelId="{E2858ACB-6CAF-447E-A593-F7F607EC6CEC}" type="sibTrans" cxnId="{DCB1C1FD-78DE-4AF9-8A68-4DD7716F725C}">
      <dgm:prSet/>
      <dgm:spPr/>
      <dgm:t>
        <a:bodyPr/>
        <a:lstStyle/>
        <a:p>
          <a:endParaRPr lang="en-US"/>
        </a:p>
      </dgm:t>
    </dgm:pt>
    <dgm:pt modelId="{5CD20007-5FC4-4079-8645-B2D874BD3AFF}" type="pres">
      <dgm:prSet presAssocID="{ACD83400-1CD2-4537-A82A-CD8C614D1E48}" presName="linear" presStyleCnt="0">
        <dgm:presLayoutVars>
          <dgm:animLvl val="lvl"/>
          <dgm:resizeHandles val="exact"/>
        </dgm:presLayoutVars>
      </dgm:prSet>
      <dgm:spPr/>
    </dgm:pt>
    <dgm:pt modelId="{B5B834CF-9426-4619-A8BA-DA04D25B0DF1}" type="pres">
      <dgm:prSet presAssocID="{985B64CB-B0F4-4025-9409-01D25E01AC2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4612921-AEA8-44E5-9F4F-75EF7D25A57E}" type="pres">
      <dgm:prSet presAssocID="{386245CE-D3E8-4C57-BC71-38F673DF2B4E}" presName="spacer" presStyleCnt="0"/>
      <dgm:spPr/>
    </dgm:pt>
    <dgm:pt modelId="{7B4DAC83-EE17-4B4E-BD1C-071C0090B346}" type="pres">
      <dgm:prSet presAssocID="{02C4AFDB-27CD-4757-920E-A25CE113D54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234DED-92B5-4D81-A0CC-3044FBE32C6D}" type="pres">
      <dgm:prSet presAssocID="{CF0F6FAB-E118-4F28-9A5E-4E1F592F528A}" presName="spacer" presStyleCnt="0"/>
      <dgm:spPr/>
    </dgm:pt>
    <dgm:pt modelId="{289C48BF-0A9A-45D4-95F2-E15E702C8B1E}" type="pres">
      <dgm:prSet presAssocID="{8F3B0E5F-750E-4DFA-A146-BC4EF4DD3B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E450E1-3603-4EC6-8404-8E32122ADB6D}" type="pres">
      <dgm:prSet presAssocID="{BCFA7EE8-46AC-48FB-9762-D02D9748ABF4}" presName="spacer" presStyleCnt="0"/>
      <dgm:spPr/>
    </dgm:pt>
    <dgm:pt modelId="{000F26C3-869C-4377-A58F-A5B9DB4978BE}" type="pres">
      <dgm:prSet presAssocID="{8ABDBEE7-E763-4B7C-85A7-1F1683C2BA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27E021-216F-4227-BCE4-DE94C892FC8E}" srcId="{ACD83400-1CD2-4537-A82A-CD8C614D1E48}" destId="{985B64CB-B0F4-4025-9409-01D25E01AC22}" srcOrd="0" destOrd="0" parTransId="{5F7FA4D8-E2E1-40D5-A622-9EBF3F96AF78}" sibTransId="{386245CE-D3E8-4C57-BC71-38F673DF2B4E}"/>
    <dgm:cxn modelId="{D41F0138-7841-476D-965A-57FC75F14FC3}" type="presOf" srcId="{ACD83400-1CD2-4537-A82A-CD8C614D1E48}" destId="{5CD20007-5FC4-4079-8645-B2D874BD3AFF}" srcOrd="0" destOrd="0" presId="urn:microsoft.com/office/officeart/2005/8/layout/vList2"/>
    <dgm:cxn modelId="{B8877F75-13A2-4BCE-BABB-7412D204A1F9}" type="presOf" srcId="{8ABDBEE7-E763-4B7C-85A7-1F1683C2BA05}" destId="{000F26C3-869C-4377-A58F-A5B9DB4978BE}" srcOrd="0" destOrd="0" presId="urn:microsoft.com/office/officeart/2005/8/layout/vList2"/>
    <dgm:cxn modelId="{83CBB482-3069-4D25-904B-EE4067C0FFD1}" type="presOf" srcId="{02C4AFDB-27CD-4757-920E-A25CE113D541}" destId="{7B4DAC83-EE17-4B4E-BD1C-071C0090B346}" srcOrd="0" destOrd="0" presId="urn:microsoft.com/office/officeart/2005/8/layout/vList2"/>
    <dgm:cxn modelId="{C5EEAF9D-C208-4A52-94B5-BB9A144CE8FF}" srcId="{ACD83400-1CD2-4537-A82A-CD8C614D1E48}" destId="{8F3B0E5F-750E-4DFA-A146-BC4EF4DD3B10}" srcOrd="2" destOrd="0" parTransId="{8EE67DCE-379C-46B8-92A0-6FA4D64E19BC}" sibTransId="{BCFA7EE8-46AC-48FB-9762-D02D9748ABF4}"/>
    <dgm:cxn modelId="{36DFDBD5-A284-4E04-86EA-5A1A1CA5B790}" type="presOf" srcId="{985B64CB-B0F4-4025-9409-01D25E01AC22}" destId="{B5B834CF-9426-4619-A8BA-DA04D25B0DF1}" srcOrd="0" destOrd="0" presId="urn:microsoft.com/office/officeart/2005/8/layout/vList2"/>
    <dgm:cxn modelId="{F70EC2E2-E80C-4D1C-B247-F869349346DA}" srcId="{ACD83400-1CD2-4537-A82A-CD8C614D1E48}" destId="{02C4AFDB-27CD-4757-920E-A25CE113D541}" srcOrd="1" destOrd="0" parTransId="{E98CB9C0-A7B3-4B28-83E4-D208D5C2FFFD}" sibTransId="{CF0F6FAB-E118-4F28-9A5E-4E1F592F528A}"/>
    <dgm:cxn modelId="{D39CE3E8-72D8-45F4-8FEB-9FF43D84CF15}" type="presOf" srcId="{8F3B0E5F-750E-4DFA-A146-BC4EF4DD3B10}" destId="{289C48BF-0A9A-45D4-95F2-E15E702C8B1E}" srcOrd="0" destOrd="0" presId="urn:microsoft.com/office/officeart/2005/8/layout/vList2"/>
    <dgm:cxn modelId="{DCB1C1FD-78DE-4AF9-8A68-4DD7716F725C}" srcId="{ACD83400-1CD2-4537-A82A-CD8C614D1E48}" destId="{8ABDBEE7-E763-4B7C-85A7-1F1683C2BA05}" srcOrd="3" destOrd="0" parTransId="{F6451B6B-CE9A-4077-B238-85C0F8EFEB0B}" sibTransId="{E2858ACB-6CAF-447E-A593-F7F607EC6CEC}"/>
    <dgm:cxn modelId="{5C4F0D4C-3256-4BA3-9391-EF39DE8C8228}" type="presParOf" srcId="{5CD20007-5FC4-4079-8645-B2D874BD3AFF}" destId="{B5B834CF-9426-4619-A8BA-DA04D25B0DF1}" srcOrd="0" destOrd="0" presId="urn:microsoft.com/office/officeart/2005/8/layout/vList2"/>
    <dgm:cxn modelId="{213A9F21-A93D-4E6C-AF5C-95943BB3D406}" type="presParOf" srcId="{5CD20007-5FC4-4079-8645-B2D874BD3AFF}" destId="{84612921-AEA8-44E5-9F4F-75EF7D25A57E}" srcOrd="1" destOrd="0" presId="urn:microsoft.com/office/officeart/2005/8/layout/vList2"/>
    <dgm:cxn modelId="{563C8075-E2BF-40A9-8A7E-C1EF89E7DD0D}" type="presParOf" srcId="{5CD20007-5FC4-4079-8645-B2D874BD3AFF}" destId="{7B4DAC83-EE17-4B4E-BD1C-071C0090B346}" srcOrd="2" destOrd="0" presId="urn:microsoft.com/office/officeart/2005/8/layout/vList2"/>
    <dgm:cxn modelId="{89690785-9EBA-4A59-A1EF-D116CFC409E2}" type="presParOf" srcId="{5CD20007-5FC4-4079-8645-B2D874BD3AFF}" destId="{4D234DED-92B5-4D81-A0CC-3044FBE32C6D}" srcOrd="3" destOrd="0" presId="urn:microsoft.com/office/officeart/2005/8/layout/vList2"/>
    <dgm:cxn modelId="{EA2C099A-8893-48C0-A4A6-F34C799850F2}" type="presParOf" srcId="{5CD20007-5FC4-4079-8645-B2D874BD3AFF}" destId="{289C48BF-0A9A-45D4-95F2-E15E702C8B1E}" srcOrd="4" destOrd="0" presId="urn:microsoft.com/office/officeart/2005/8/layout/vList2"/>
    <dgm:cxn modelId="{253BC89D-EC4C-4EF9-BDD5-86E600E02DAF}" type="presParOf" srcId="{5CD20007-5FC4-4079-8645-B2D874BD3AFF}" destId="{A4E450E1-3603-4EC6-8404-8E32122ADB6D}" srcOrd="5" destOrd="0" presId="urn:microsoft.com/office/officeart/2005/8/layout/vList2"/>
    <dgm:cxn modelId="{A28421B0-E82B-472D-B6F6-0E74938A07C7}" type="presParOf" srcId="{5CD20007-5FC4-4079-8645-B2D874BD3AFF}" destId="{000F26C3-869C-4377-A58F-A5B9DB4978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DEFEF-9046-453B-B1B3-B0DC08207100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66EA947-1825-41E3-99D5-13F53EF527D5}">
      <dgm:prSet/>
      <dgm:spPr/>
      <dgm:t>
        <a:bodyPr/>
        <a:lstStyle/>
        <a:p>
          <a:r>
            <a:rPr lang="en-US"/>
            <a:t>Government did not ask itself: “what is next?”</a:t>
          </a:r>
        </a:p>
      </dgm:t>
    </dgm:pt>
    <dgm:pt modelId="{68A05BB1-6E34-4D14-A80C-EAF8B118585F}" type="parTrans" cxnId="{129D4DCA-612D-47B2-BEF1-6F1AA095E438}">
      <dgm:prSet/>
      <dgm:spPr/>
      <dgm:t>
        <a:bodyPr/>
        <a:lstStyle/>
        <a:p>
          <a:endParaRPr lang="en-US"/>
        </a:p>
      </dgm:t>
    </dgm:pt>
    <dgm:pt modelId="{7BBEAB29-2685-44BF-9192-571D5BB631BF}" type="sibTrans" cxnId="{129D4DCA-612D-47B2-BEF1-6F1AA095E438}">
      <dgm:prSet/>
      <dgm:spPr/>
      <dgm:t>
        <a:bodyPr/>
        <a:lstStyle/>
        <a:p>
          <a:endParaRPr lang="en-US"/>
        </a:p>
      </dgm:t>
    </dgm:pt>
    <dgm:pt modelId="{E8F98C2B-33BB-47FB-8361-B88BCA167411}">
      <dgm:prSet/>
      <dgm:spPr/>
      <dgm:t>
        <a:bodyPr/>
        <a:lstStyle/>
        <a:p>
          <a:r>
            <a:rPr lang="en-US"/>
            <a:t>CT needs to be combined with social and economic initiatives </a:t>
          </a:r>
        </a:p>
      </dgm:t>
    </dgm:pt>
    <dgm:pt modelId="{FB0E7FC3-06AC-45F1-835F-B7670198BCFC}" type="parTrans" cxnId="{328D8FEA-B038-4C4F-A06A-180C43233CCF}">
      <dgm:prSet/>
      <dgm:spPr/>
      <dgm:t>
        <a:bodyPr/>
        <a:lstStyle/>
        <a:p>
          <a:endParaRPr lang="en-US"/>
        </a:p>
      </dgm:t>
    </dgm:pt>
    <dgm:pt modelId="{C9B6CBDF-89AF-4F4C-8A0F-F78FAA88381B}" type="sibTrans" cxnId="{328D8FEA-B038-4C4F-A06A-180C43233CCF}">
      <dgm:prSet/>
      <dgm:spPr/>
      <dgm:t>
        <a:bodyPr/>
        <a:lstStyle/>
        <a:p>
          <a:endParaRPr lang="en-US"/>
        </a:p>
      </dgm:t>
    </dgm:pt>
    <dgm:pt modelId="{951A9AE1-C622-4ACA-8D90-1AB552F3C0D1}">
      <dgm:prSet/>
      <dgm:spPr/>
      <dgm:t>
        <a:bodyPr/>
        <a:lstStyle/>
        <a:p>
          <a:r>
            <a:rPr lang="en-US"/>
            <a:t>Driving militants from strongholds and killing commanders is not enough </a:t>
          </a:r>
        </a:p>
      </dgm:t>
    </dgm:pt>
    <dgm:pt modelId="{6F7919AD-D27B-4216-8476-6C12A7BEB0F1}" type="parTrans" cxnId="{C87483ED-46A3-4B63-9CDC-9FA717B3190A}">
      <dgm:prSet/>
      <dgm:spPr/>
      <dgm:t>
        <a:bodyPr/>
        <a:lstStyle/>
        <a:p>
          <a:endParaRPr lang="en-US"/>
        </a:p>
      </dgm:t>
    </dgm:pt>
    <dgm:pt modelId="{0F1AB869-FB13-464A-9AE5-A9715379E0B1}" type="sibTrans" cxnId="{C87483ED-46A3-4B63-9CDC-9FA717B3190A}">
      <dgm:prSet/>
      <dgm:spPr/>
      <dgm:t>
        <a:bodyPr/>
        <a:lstStyle/>
        <a:p>
          <a:endParaRPr lang="en-US"/>
        </a:p>
      </dgm:t>
    </dgm:pt>
    <dgm:pt modelId="{D1CC1BD8-9240-485F-9CF6-81383327385D}">
      <dgm:prSet/>
      <dgm:spPr/>
      <dgm:t>
        <a:bodyPr/>
        <a:lstStyle/>
        <a:p>
          <a:r>
            <a:rPr lang="en-US"/>
            <a:t>Nigeria has rejected the help of regional allies </a:t>
          </a:r>
        </a:p>
      </dgm:t>
    </dgm:pt>
    <dgm:pt modelId="{D64A0038-EABC-4795-97FE-4125A8E602F9}" type="parTrans" cxnId="{CA280D40-9803-48DE-8874-3543EF6A14FD}">
      <dgm:prSet/>
      <dgm:spPr/>
      <dgm:t>
        <a:bodyPr/>
        <a:lstStyle/>
        <a:p>
          <a:endParaRPr lang="en-US"/>
        </a:p>
      </dgm:t>
    </dgm:pt>
    <dgm:pt modelId="{75A649FA-FA00-460D-8EA4-90205132AFC8}" type="sibTrans" cxnId="{CA280D40-9803-48DE-8874-3543EF6A14FD}">
      <dgm:prSet/>
      <dgm:spPr/>
      <dgm:t>
        <a:bodyPr/>
        <a:lstStyle/>
        <a:p>
          <a:endParaRPr lang="en-US"/>
        </a:p>
      </dgm:t>
    </dgm:pt>
    <dgm:pt modelId="{5B969EFD-3369-4F52-B9E4-5ACA44BAAF0A}" type="pres">
      <dgm:prSet presAssocID="{5CEDEFEF-9046-453B-B1B3-B0DC08207100}" presName="matrix" presStyleCnt="0">
        <dgm:presLayoutVars>
          <dgm:chMax val="1"/>
          <dgm:dir/>
          <dgm:resizeHandles val="exact"/>
        </dgm:presLayoutVars>
      </dgm:prSet>
      <dgm:spPr/>
    </dgm:pt>
    <dgm:pt modelId="{E82F1E51-55B8-4A22-BF8F-C0D95A9F54A3}" type="pres">
      <dgm:prSet presAssocID="{5CEDEFEF-9046-453B-B1B3-B0DC08207100}" presName="diamond" presStyleLbl="bgShp" presStyleIdx="0" presStyleCnt="1"/>
      <dgm:spPr/>
    </dgm:pt>
    <dgm:pt modelId="{0625F576-E8E8-46A4-96A3-AB86E482FEEF}" type="pres">
      <dgm:prSet presAssocID="{5CEDEFEF-9046-453B-B1B3-B0DC0820710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76C9FB-9FCB-4988-8A8A-BBCA0AB891CD}" type="pres">
      <dgm:prSet presAssocID="{5CEDEFEF-9046-453B-B1B3-B0DC0820710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BBB8E0-38B8-4252-9417-B1F466AA483B}" type="pres">
      <dgm:prSet presAssocID="{5CEDEFEF-9046-453B-B1B3-B0DC0820710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7CAFE10-C98B-428B-B706-9A2303F285E8}" type="pres">
      <dgm:prSet presAssocID="{5CEDEFEF-9046-453B-B1B3-B0DC0820710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0B4103-426E-4745-8208-939EB59252B5}" type="presOf" srcId="{951A9AE1-C622-4ACA-8D90-1AB552F3C0D1}" destId="{03BBB8E0-38B8-4252-9417-B1F466AA483B}" srcOrd="0" destOrd="0" presId="urn:microsoft.com/office/officeart/2005/8/layout/matrix3"/>
    <dgm:cxn modelId="{CA280D40-9803-48DE-8874-3543EF6A14FD}" srcId="{5CEDEFEF-9046-453B-B1B3-B0DC08207100}" destId="{D1CC1BD8-9240-485F-9CF6-81383327385D}" srcOrd="3" destOrd="0" parTransId="{D64A0038-EABC-4795-97FE-4125A8E602F9}" sibTransId="{75A649FA-FA00-460D-8EA4-90205132AFC8}"/>
    <dgm:cxn modelId="{BF504673-7B27-431E-8AFF-0D693990CDAE}" type="presOf" srcId="{E8F98C2B-33BB-47FB-8361-B88BCA167411}" destId="{2A76C9FB-9FCB-4988-8A8A-BBCA0AB891CD}" srcOrd="0" destOrd="0" presId="urn:microsoft.com/office/officeart/2005/8/layout/matrix3"/>
    <dgm:cxn modelId="{25896C93-413A-4B7B-BC16-B703B67AD0BC}" type="presOf" srcId="{D1CC1BD8-9240-485F-9CF6-81383327385D}" destId="{87CAFE10-C98B-428B-B706-9A2303F285E8}" srcOrd="0" destOrd="0" presId="urn:microsoft.com/office/officeart/2005/8/layout/matrix3"/>
    <dgm:cxn modelId="{ED48B49C-49F2-4DE9-BA89-9F189E2E4524}" type="presOf" srcId="{166EA947-1825-41E3-99D5-13F53EF527D5}" destId="{0625F576-E8E8-46A4-96A3-AB86E482FEEF}" srcOrd="0" destOrd="0" presId="urn:microsoft.com/office/officeart/2005/8/layout/matrix3"/>
    <dgm:cxn modelId="{EBFBC6A8-4D70-4F36-BB31-56FD37CE4AF9}" type="presOf" srcId="{5CEDEFEF-9046-453B-B1B3-B0DC08207100}" destId="{5B969EFD-3369-4F52-B9E4-5ACA44BAAF0A}" srcOrd="0" destOrd="0" presId="urn:microsoft.com/office/officeart/2005/8/layout/matrix3"/>
    <dgm:cxn modelId="{129D4DCA-612D-47B2-BEF1-6F1AA095E438}" srcId="{5CEDEFEF-9046-453B-B1B3-B0DC08207100}" destId="{166EA947-1825-41E3-99D5-13F53EF527D5}" srcOrd="0" destOrd="0" parTransId="{68A05BB1-6E34-4D14-A80C-EAF8B118585F}" sibTransId="{7BBEAB29-2685-44BF-9192-571D5BB631BF}"/>
    <dgm:cxn modelId="{328D8FEA-B038-4C4F-A06A-180C43233CCF}" srcId="{5CEDEFEF-9046-453B-B1B3-B0DC08207100}" destId="{E8F98C2B-33BB-47FB-8361-B88BCA167411}" srcOrd="1" destOrd="0" parTransId="{FB0E7FC3-06AC-45F1-835F-B7670198BCFC}" sibTransId="{C9B6CBDF-89AF-4F4C-8A0F-F78FAA88381B}"/>
    <dgm:cxn modelId="{C87483ED-46A3-4B63-9CDC-9FA717B3190A}" srcId="{5CEDEFEF-9046-453B-B1B3-B0DC08207100}" destId="{951A9AE1-C622-4ACA-8D90-1AB552F3C0D1}" srcOrd="2" destOrd="0" parTransId="{6F7919AD-D27B-4216-8476-6C12A7BEB0F1}" sibTransId="{0F1AB869-FB13-464A-9AE5-A9715379E0B1}"/>
    <dgm:cxn modelId="{17458603-B5FC-4E38-B45F-360AD34BDE21}" type="presParOf" srcId="{5B969EFD-3369-4F52-B9E4-5ACA44BAAF0A}" destId="{E82F1E51-55B8-4A22-BF8F-C0D95A9F54A3}" srcOrd="0" destOrd="0" presId="urn:microsoft.com/office/officeart/2005/8/layout/matrix3"/>
    <dgm:cxn modelId="{359EBD07-CDC4-4210-A88A-2EDCA9D49021}" type="presParOf" srcId="{5B969EFD-3369-4F52-B9E4-5ACA44BAAF0A}" destId="{0625F576-E8E8-46A4-96A3-AB86E482FEEF}" srcOrd="1" destOrd="0" presId="urn:microsoft.com/office/officeart/2005/8/layout/matrix3"/>
    <dgm:cxn modelId="{0CCA1587-44E9-4BCB-912C-EFCE2625F37D}" type="presParOf" srcId="{5B969EFD-3369-4F52-B9E4-5ACA44BAAF0A}" destId="{2A76C9FB-9FCB-4988-8A8A-BBCA0AB891CD}" srcOrd="2" destOrd="0" presId="urn:microsoft.com/office/officeart/2005/8/layout/matrix3"/>
    <dgm:cxn modelId="{FE9519A8-379A-45A6-A574-B80D4987F1EC}" type="presParOf" srcId="{5B969EFD-3369-4F52-B9E4-5ACA44BAAF0A}" destId="{03BBB8E0-38B8-4252-9417-B1F466AA483B}" srcOrd="3" destOrd="0" presId="urn:microsoft.com/office/officeart/2005/8/layout/matrix3"/>
    <dgm:cxn modelId="{DCE992F5-9A8B-4632-8C12-24A5486BC87E}" type="presParOf" srcId="{5B969EFD-3369-4F52-B9E4-5ACA44BAAF0A}" destId="{87CAFE10-C98B-428B-B706-9A2303F285E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035BA-0669-4843-A477-E5BF6256D1A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4FC097-512F-41F0-BBDC-85C2BBAF9600}">
      <dgm:prSet/>
      <dgm:spPr/>
      <dgm:t>
        <a:bodyPr/>
        <a:lstStyle/>
        <a:p>
          <a:r>
            <a:rPr lang="en-US"/>
            <a:t>Fight corruption and graft </a:t>
          </a:r>
        </a:p>
      </dgm:t>
    </dgm:pt>
    <dgm:pt modelId="{EA676833-7EBE-4ED0-98FD-4000E5FD13EC}" type="parTrans" cxnId="{E5B3884B-30B1-40B4-8F0B-E3B75EB29340}">
      <dgm:prSet/>
      <dgm:spPr/>
      <dgm:t>
        <a:bodyPr/>
        <a:lstStyle/>
        <a:p>
          <a:endParaRPr lang="en-US"/>
        </a:p>
      </dgm:t>
    </dgm:pt>
    <dgm:pt modelId="{C8EF8EBC-C244-42F0-97A5-88B88D0BB859}" type="sibTrans" cxnId="{E5B3884B-30B1-40B4-8F0B-E3B75EB29340}">
      <dgm:prSet/>
      <dgm:spPr/>
      <dgm:t>
        <a:bodyPr/>
        <a:lstStyle/>
        <a:p>
          <a:endParaRPr lang="en-US"/>
        </a:p>
      </dgm:t>
    </dgm:pt>
    <dgm:pt modelId="{4D34D2FA-CAB7-4DE0-8E2F-E130AB1CC826}">
      <dgm:prSet/>
      <dgm:spPr/>
      <dgm:t>
        <a:bodyPr/>
        <a:lstStyle/>
        <a:p>
          <a:r>
            <a:rPr lang="en-US"/>
            <a:t>Restore critical services </a:t>
          </a:r>
        </a:p>
      </dgm:t>
    </dgm:pt>
    <dgm:pt modelId="{BDDB34A8-4A1B-4FCE-9BFC-D5CA11298B7A}" type="parTrans" cxnId="{C8FFE566-91AD-4F69-B1EE-821CD71BC290}">
      <dgm:prSet/>
      <dgm:spPr/>
      <dgm:t>
        <a:bodyPr/>
        <a:lstStyle/>
        <a:p>
          <a:endParaRPr lang="en-US"/>
        </a:p>
      </dgm:t>
    </dgm:pt>
    <dgm:pt modelId="{C64B90D3-C42E-48CC-B612-B9EB037F12E2}" type="sibTrans" cxnId="{C8FFE566-91AD-4F69-B1EE-821CD71BC290}">
      <dgm:prSet/>
      <dgm:spPr/>
      <dgm:t>
        <a:bodyPr/>
        <a:lstStyle/>
        <a:p>
          <a:endParaRPr lang="en-US"/>
        </a:p>
      </dgm:t>
    </dgm:pt>
    <dgm:pt modelId="{11FCF1CD-E8BF-4EEC-9D40-DCA896407A44}">
      <dgm:prSet/>
      <dgm:spPr/>
      <dgm:t>
        <a:bodyPr/>
        <a:lstStyle/>
        <a:p>
          <a:r>
            <a:rPr lang="en-US"/>
            <a:t>Rebuilds schools, hospitals, and other social infrastructure</a:t>
          </a:r>
        </a:p>
      </dgm:t>
    </dgm:pt>
    <dgm:pt modelId="{99DC29A0-61AD-4B2A-9B00-C93083691523}" type="parTrans" cxnId="{0315C5AF-3770-4094-A73D-8B7FD3AA12E1}">
      <dgm:prSet/>
      <dgm:spPr/>
      <dgm:t>
        <a:bodyPr/>
        <a:lstStyle/>
        <a:p>
          <a:endParaRPr lang="en-US"/>
        </a:p>
      </dgm:t>
    </dgm:pt>
    <dgm:pt modelId="{76FF132E-453D-44AF-BB7E-76978F66A583}" type="sibTrans" cxnId="{0315C5AF-3770-4094-A73D-8B7FD3AA12E1}">
      <dgm:prSet/>
      <dgm:spPr/>
      <dgm:t>
        <a:bodyPr/>
        <a:lstStyle/>
        <a:p>
          <a:endParaRPr lang="en-US"/>
        </a:p>
      </dgm:t>
    </dgm:pt>
    <dgm:pt modelId="{AEBF0A0C-8C12-4DB1-B372-C92F0CDB6D99}">
      <dgm:prSet/>
      <dgm:spPr/>
      <dgm:t>
        <a:bodyPr/>
        <a:lstStyle/>
        <a:p>
          <a:r>
            <a:rPr lang="en-US"/>
            <a:t>Saudi Arabia has done a good job of weaning its people off extremism </a:t>
          </a:r>
        </a:p>
      </dgm:t>
    </dgm:pt>
    <dgm:pt modelId="{09495A91-6A7A-47C3-AFFB-4E372BDB1684}" type="parTrans" cxnId="{6E83106A-FEF2-4EE0-9AD3-EDC75C954030}">
      <dgm:prSet/>
      <dgm:spPr/>
      <dgm:t>
        <a:bodyPr/>
        <a:lstStyle/>
        <a:p>
          <a:endParaRPr lang="en-US"/>
        </a:p>
      </dgm:t>
    </dgm:pt>
    <dgm:pt modelId="{701C048A-B75A-48F0-97F2-8707CA8E9969}" type="sibTrans" cxnId="{6E83106A-FEF2-4EE0-9AD3-EDC75C954030}">
      <dgm:prSet/>
      <dgm:spPr/>
      <dgm:t>
        <a:bodyPr/>
        <a:lstStyle/>
        <a:p>
          <a:endParaRPr lang="en-US"/>
        </a:p>
      </dgm:t>
    </dgm:pt>
    <dgm:pt modelId="{F7943F97-7C81-45A1-A8A6-97E31551818F}" type="pres">
      <dgm:prSet presAssocID="{462035BA-0669-4843-A477-E5BF6256D1A0}" presName="Name0" presStyleCnt="0">
        <dgm:presLayoutVars>
          <dgm:dir/>
          <dgm:animLvl val="lvl"/>
          <dgm:resizeHandles val="exact"/>
        </dgm:presLayoutVars>
      </dgm:prSet>
      <dgm:spPr/>
    </dgm:pt>
    <dgm:pt modelId="{51E6FA82-B52C-4404-A80A-91FBCB08B01C}" type="pres">
      <dgm:prSet presAssocID="{564FC097-512F-41F0-BBDC-85C2BBAF9600}" presName="linNode" presStyleCnt="0"/>
      <dgm:spPr/>
    </dgm:pt>
    <dgm:pt modelId="{371052C0-A8C1-41A8-8708-877523D78A98}" type="pres">
      <dgm:prSet presAssocID="{564FC097-512F-41F0-BBDC-85C2BBAF960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F601AC0-A8B0-4674-8826-F0F1492863E8}" type="pres">
      <dgm:prSet presAssocID="{C8EF8EBC-C244-42F0-97A5-88B88D0BB859}" presName="sp" presStyleCnt="0"/>
      <dgm:spPr/>
    </dgm:pt>
    <dgm:pt modelId="{A22DA064-A514-41D9-B743-7DA347C92132}" type="pres">
      <dgm:prSet presAssocID="{4D34D2FA-CAB7-4DE0-8E2F-E130AB1CC826}" presName="linNode" presStyleCnt="0"/>
      <dgm:spPr/>
    </dgm:pt>
    <dgm:pt modelId="{3E68F64A-2733-44FA-B5D1-9103472B3F8C}" type="pres">
      <dgm:prSet presAssocID="{4D34D2FA-CAB7-4DE0-8E2F-E130AB1CC82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F5BBCD9-9B79-446D-B67D-51B4BB560BF9}" type="pres">
      <dgm:prSet presAssocID="{C64B90D3-C42E-48CC-B612-B9EB037F12E2}" presName="sp" presStyleCnt="0"/>
      <dgm:spPr/>
    </dgm:pt>
    <dgm:pt modelId="{610081D5-24AD-41FD-9EA8-3315401270FD}" type="pres">
      <dgm:prSet presAssocID="{11FCF1CD-E8BF-4EEC-9D40-DCA896407A44}" presName="linNode" presStyleCnt="0"/>
      <dgm:spPr/>
    </dgm:pt>
    <dgm:pt modelId="{4BCBC477-9BF8-4BDB-980A-BDC02036E464}" type="pres">
      <dgm:prSet presAssocID="{11FCF1CD-E8BF-4EEC-9D40-DCA896407A4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B5AC101-D4F3-4D64-81EF-210A1EA2AEF9}" type="pres">
      <dgm:prSet presAssocID="{76FF132E-453D-44AF-BB7E-76978F66A583}" presName="sp" presStyleCnt="0"/>
      <dgm:spPr/>
    </dgm:pt>
    <dgm:pt modelId="{96A8A0B0-D64B-4692-BBA3-C73C9C7F95AE}" type="pres">
      <dgm:prSet presAssocID="{AEBF0A0C-8C12-4DB1-B372-C92F0CDB6D99}" presName="linNode" presStyleCnt="0"/>
      <dgm:spPr/>
    </dgm:pt>
    <dgm:pt modelId="{DF7011EE-3FE7-4601-84B6-41D239C77641}" type="pres">
      <dgm:prSet presAssocID="{AEBF0A0C-8C12-4DB1-B372-C92F0CDB6D9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4A2A408-F1D6-4193-88EC-29132496D831}" type="presOf" srcId="{462035BA-0669-4843-A477-E5BF6256D1A0}" destId="{F7943F97-7C81-45A1-A8A6-97E31551818F}" srcOrd="0" destOrd="0" presId="urn:microsoft.com/office/officeart/2005/8/layout/vList5"/>
    <dgm:cxn modelId="{C8FFE566-91AD-4F69-B1EE-821CD71BC290}" srcId="{462035BA-0669-4843-A477-E5BF6256D1A0}" destId="{4D34D2FA-CAB7-4DE0-8E2F-E130AB1CC826}" srcOrd="1" destOrd="0" parTransId="{BDDB34A8-4A1B-4FCE-9BFC-D5CA11298B7A}" sibTransId="{C64B90D3-C42E-48CC-B612-B9EB037F12E2}"/>
    <dgm:cxn modelId="{6E83106A-FEF2-4EE0-9AD3-EDC75C954030}" srcId="{462035BA-0669-4843-A477-E5BF6256D1A0}" destId="{AEBF0A0C-8C12-4DB1-B372-C92F0CDB6D99}" srcOrd="3" destOrd="0" parTransId="{09495A91-6A7A-47C3-AFFB-4E372BDB1684}" sibTransId="{701C048A-B75A-48F0-97F2-8707CA8E9969}"/>
    <dgm:cxn modelId="{0515344A-B35A-48CD-81D6-CE1758CF845D}" type="presOf" srcId="{11FCF1CD-E8BF-4EEC-9D40-DCA896407A44}" destId="{4BCBC477-9BF8-4BDB-980A-BDC02036E464}" srcOrd="0" destOrd="0" presId="urn:microsoft.com/office/officeart/2005/8/layout/vList5"/>
    <dgm:cxn modelId="{E5B3884B-30B1-40B4-8F0B-E3B75EB29340}" srcId="{462035BA-0669-4843-A477-E5BF6256D1A0}" destId="{564FC097-512F-41F0-BBDC-85C2BBAF9600}" srcOrd="0" destOrd="0" parTransId="{EA676833-7EBE-4ED0-98FD-4000E5FD13EC}" sibTransId="{C8EF8EBC-C244-42F0-97A5-88B88D0BB859}"/>
    <dgm:cxn modelId="{5BBA36A6-E388-4AF0-A677-D4545EE8F095}" type="presOf" srcId="{4D34D2FA-CAB7-4DE0-8E2F-E130AB1CC826}" destId="{3E68F64A-2733-44FA-B5D1-9103472B3F8C}" srcOrd="0" destOrd="0" presId="urn:microsoft.com/office/officeart/2005/8/layout/vList5"/>
    <dgm:cxn modelId="{0315C5AF-3770-4094-A73D-8B7FD3AA12E1}" srcId="{462035BA-0669-4843-A477-E5BF6256D1A0}" destId="{11FCF1CD-E8BF-4EEC-9D40-DCA896407A44}" srcOrd="2" destOrd="0" parTransId="{99DC29A0-61AD-4B2A-9B00-C93083691523}" sibTransId="{76FF132E-453D-44AF-BB7E-76978F66A583}"/>
    <dgm:cxn modelId="{3426C3C0-9CE3-45FE-A6E2-2AE51A2E73EF}" type="presOf" srcId="{564FC097-512F-41F0-BBDC-85C2BBAF9600}" destId="{371052C0-A8C1-41A8-8708-877523D78A98}" srcOrd="0" destOrd="0" presId="urn:microsoft.com/office/officeart/2005/8/layout/vList5"/>
    <dgm:cxn modelId="{F18CB2C2-6B62-478F-8A69-2D07ECDD9084}" type="presOf" srcId="{AEBF0A0C-8C12-4DB1-B372-C92F0CDB6D99}" destId="{DF7011EE-3FE7-4601-84B6-41D239C77641}" srcOrd="0" destOrd="0" presId="urn:microsoft.com/office/officeart/2005/8/layout/vList5"/>
    <dgm:cxn modelId="{D4861795-0CCB-49A1-9967-6F10EB555042}" type="presParOf" srcId="{F7943F97-7C81-45A1-A8A6-97E31551818F}" destId="{51E6FA82-B52C-4404-A80A-91FBCB08B01C}" srcOrd="0" destOrd="0" presId="urn:microsoft.com/office/officeart/2005/8/layout/vList5"/>
    <dgm:cxn modelId="{0BF856FD-E8B8-4EDB-9E77-D2AEF9DB2EAD}" type="presParOf" srcId="{51E6FA82-B52C-4404-A80A-91FBCB08B01C}" destId="{371052C0-A8C1-41A8-8708-877523D78A98}" srcOrd="0" destOrd="0" presId="urn:microsoft.com/office/officeart/2005/8/layout/vList5"/>
    <dgm:cxn modelId="{CE32ABBE-9A53-4F68-9C0B-CBD7AB2514A4}" type="presParOf" srcId="{F7943F97-7C81-45A1-A8A6-97E31551818F}" destId="{2F601AC0-A8B0-4674-8826-F0F1492863E8}" srcOrd="1" destOrd="0" presId="urn:microsoft.com/office/officeart/2005/8/layout/vList5"/>
    <dgm:cxn modelId="{C8821493-5004-4E2F-A083-BF29BE2B9789}" type="presParOf" srcId="{F7943F97-7C81-45A1-A8A6-97E31551818F}" destId="{A22DA064-A514-41D9-B743-7DA347C92132}" srcOrd="2" destOrd="0" presId="urn:microsoft.com/office/officeart/2005/8/layout/vList5"/>
    <dgm:cxn modelId="{FE9B0170-FA72-4880-A51B-3BFC1A2A61F1}" type="presParOf" srcId="{A22DA064-A514-41D9-B743-7DA347C92132}" destId="{3E68F64A-2733-44FA-B5D1-9103472B3F8C}" srcOrd="0" destOrd="0" presId="urn:microsoft.com/office/officeart/2005/8/layout/vList5"/>
    <dgm:cxn modelId="{97DBB2C7-96E6-4E89-8872-F55DB9AF0ADE}" type="presParOf" srcId="{F7943F97-7C81-45A1-A8A6-97E31551818F}" destId="{5F5BBCD9-9B79-446D-B67D-51B4BB560BF9}" srcOrd="3" destOrd="0" presId="urn:microsoft.com/office/officeart/2005/8/layout/vList5"/>
    <dgm:cxn modelId="{19F551EC-73E6-40F9-B009-02316E0500C9}" type="presParOf" srcId="{F7943F97-7C81-45A1-A8A6-97E31551818F}" destId="{610081D5-24AD-41FD-9EA8-3315401270FD}" srcOrd="4" destOrd="0" presId="urn:microsoft.com/office/officeart/2005/8/layout/vList5"/>
    <dgm:cxn modelId="{A99A8469-C277-427F-9E00-00DF8F257C60}" type="presParOf" srcId="{610081D5-24AD-41FD-9EA8-3315401270FD}" destId="{4BCBC477-9BF8-4BDB-980A-BDC02036E464}" srcOrd="0" destOrd="0" presId="urn:microsoft.com/office/officeart/2005/8/layout/vList5"/>
    <dgm:cxn modelId="{22F0160A-196A-4F54-B3E8-94EB70EF0492}" type="presParOf" srcId="{F7943F97-7C81-45A1-A8A6-97E31551818F}" destId="{9B5AC101-D4F3-4D64-81EF-210A1EA2AEF9}" srcOrd="5" destOrd="0" presId="urn:microsoft.com/office/officeart/2005/8/layout/vList5"/>
    <dgm:cxn modelId="{10243E66-B6C1-4D91-86F7-885CF3E10CC7}" type="presParOf" srcId="{F7943F97-7C81-45A1-A8A6-97E31551818F}" destId="{96A8A0B0-D64B-4692-BBA3-C73C9C7F95AE}" srcOrd="6" destOrd="0" presId="urn:microsoft.com/office/officeart/2005/8/layout/vList5"/>
    <dgm:cxn modelId="{4A75ED25-1CC9-4E12-91B8-B0A79B0702FF}" type="presParOf" srcId="{96A8A0B0-D64B-4692-BBA3-C73C9C7F95AE}" destId="{DF7011EE-3FE7-4601-84B6-41D239C7764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834CF-9426-4619-A8BA-DA04D25B0DF1}">
      <dsp:nvSpPr>
        <dsp:cNvPr id="0" name=""/>
        <dsp:cNvSpPr/>
      </dsp:nvSpPr>
      <dsp:spPr>
        <a:xfrm>
          <a:off x="0" y="458488"/>
          <a:ext cx="7559504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Many beleaguered Nigerian men have left the country </a:t>
          </a:r>
        </a:p>
      </dsp:txBody>
      <dsp:txXfrm>
        <a:off x="62141" y="520629"/>
        <a:ext cx="7435222" cy="1148678"/>
      </dsp:txXfrm>
    </dsp:sp>
    <dsp:sp modelId="{7B4DAC83-EE17-4B4E-BD1C-071C0090B346}">
      <dsp:nvSpPr>
        <dsp:cNvPr id="0" name=""/>
        <dsp:cNvSpPr/>
      </dsp:nvSpPr>
      <dsp:spPr>
        <a:xfrm>
          <a:off x="0" y="1823608"/>
          <a:ext cx="7559504" cy="127296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The government has offered short-term fixes to help the country’s poorest families </a:t>
          </a:r>
        </a:p>
      </dsp:txBody>
      <dsp:txXfrm>
        <a:off x="62141" y="1885749"/>
        <a:ext cx="7435222" cy="1148678"/>
      </dsp:txXfrm>
    </dsp:sp>
    <dsp:sp modelId="{289C48BF-0A9A-45D4-95F2-E15E702C8B1E}">
      <dsp:nvSpPr>
        <dsp:cNvPr id="0" name=""/>
        <dsp:cNvSpPr/>
      </dsp:nvSpPr>
      <dsp:spPr>
        <a:xfrm>
          <a:off x="0" y="3188728"/>
          <a:ext cx="7559504" cy="127296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Boko Haram still enjoys grassroots support </a:t>
          </a:r>
        </a:p>
      </dsp:txBody>
      <dsp:txXfrm>
        <a:off x="62141" y="3250869"/>
        <a:ext cx="7435222" cy="1148678"/>
      </dsp:txXfrm>
    </dsp:sp>
    <dsp:sp modelId="{000F26C3-869C-4377-A58F-A5B9DB4978BE}">
      <dsp:nvSpPr>
        <dsp:cNvPr id="0" name=""/>
        <dsp:cNvSpPr/>
      </dsp:nvSpPr>
      <dsp:spPr>
        <a:xfrm>
          <a:off x="0" y="4553848"/>
          <a:ext cx="7559504" cy="1272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Boko Haram has the resource to recruit even more followers</a:t>
          </a:r>
        </a:p>
      </dsp:txBody>
      <dsp:txXfrm>
        <a:off x="62141" y="4615989"/>
        <a:ext cx="7435222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F1E51-55B8-4A22-BF8F-C0D95A9F54A3}">
      <dsp:nvSpPr>
        <dsp:cNvPr id="0" name=""/>
        <dsp:cNvSpPr/>
      </dsp:nvSpPr>
      <dsp:spPr>
        <a:xfrm>
          <a:off x="0" y="411891"/>
          <a:ext cx="4828172" cy="482817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5F576-E8E8-46A4-96A3-AB86E482FEEF}">
      <dsp:nvSpPr>
        <dsp:cNvPr id="0" name=""/>
        <dsp:cNvSpPr/>
      </dsp:nvSpPr>
      <dsp:spPr>
        <a:xfrm>
          <a:off x="458676" y="870567"/>
          <a:ext cx="1882987" cy="18829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Government did not ask itself: “what is next?”</a:t>
          </a:r>
        </a:p>
      </dsp:txBody>
      <dsp:txXfrm>
        <a:off x="550596" y="962487"/>
        <a:ext cx="1699147" cy="1699147"/>
      </dsp:txXfrm>
    </dsp:sp>
    <dsp:sp modelId="{2A76C9FB-9FCB-4988-8A8A-BBCA0AB891CD}">
      <dsp:nvSpPr>
        <dsp:cNvPr id="0" name=""/>
        <dsp:cNvSpPr/>
      </dsp:nvSpPr>
      <dsp:spPr>
        <a:xfrm>
          <a:off x="2486508" y="870567"/>
          <a:ext cx="1882987" cy="1882987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CT needs to be combined with social and economic initiatives </a:t>
          </a:r>
        </a:p>
      </dsp:txBody>
      <dsp:txXfrm>
        <a:off x="2578428" y="962487"/>
        <a:ext cx="1699147" cy="1699147"/>
      </dsp:txXfrm>
    </dsp:sp>
    <dsp:sp modelId="{03BBB8E0-38B8-4252-9417-B1F466AA483B}">
      <dsp:nvSpPr>
        <dsp:cNvPr id="0" name=""/>
        <dsp:cNvSpPr/>
      </dsp:nvSpPr>
      <dsp:spPr>
        <a:xfrm>
          <a:off x="458676" y="2898400"/>
          <a:ext cx="1882987" cy="1882987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Driving militants from strongholds and killing commanders is not enough </a:t>
          </a:r>
        </a:p>
      </dsp:txBody>
      <dsp:txXfrm>
        <a:off x="550596" y="2990320"/>
        <a:ext cx="1699147" cy="1699147"/>
      </dsp:txXfrm>
    </dsp:sp>
    <dsp:sp modelId="{87CAFE10-C98B-428B-B706-9A2303F285E8}">
      <dsp:nvSpPr>
        <dsp:cNvPr id="0" name=""/>
        <dsp:cNvSpPr/>
      </dsp:nvSpPr>
      <dsp:spPr>
        <a:xfrm>
          <a:off x="2486508" y="2898400"/>
          <a:ext cx="1882987" cy="188298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Nigeria has rejected the help of regional allies </a:t>
          </a:r>
        </a:p>
      </dsp:txBody>
      <dsp:txXfrm>
        <a:off x="2578428" y="2990320"/>
        <a:ext cx="1699147" cy="169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052C0-A8C1-41A8-8708-877523D78A98}">
      <dsp:nvSpPr>
        <dsp:cNvPr id="0" name=""/>
        <dsp:cNvSpPr/>
      </dsp:nvSpPr>
      <dsp:spPr>
        <a:xfrm>
          <a:off x="1545015" y="2828"/>
          <a:ext cx="1738141" cy="13605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Fight corruption and graft </a:t>
          </a:r>
        </a:p>
      </dsp:txBody>
      <dsp:txXfrm>
        <a:off x="1611432" y="69245"/>
        <a:ext cx="1605307" cy="1227719"/>
      </dsp:txXfrm>
    </dsp:sp>
    <dsp:sp modelId="{3E68F64A-2733-44FA-B5D1-9103472B3F8C}">
      <dsp:nvSpPr>
        <dsp:cNvPr id="0" name=""/>
        <dsp:cNvSpPr/>
      </dsp:nvSpPr>
      <dsp:spPr>
        <a:xfrm>
          <a:off x="1545015" y="1431410"/>
          <a:ext cx="1738141" cy="13605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Restore critical services </a:t>
          </a:r>
        </a:p>
      </dsp:txBody>
      <dsp:txXfrm>
        <a:off x="1611432" y="1497827"/>
        <a:ext cx="1605307" cy="1227719"/>
      </dsp:txXfrm>
    </dsp:sp>
    <dsp:sp modelId="{4BCBC477-9BF8-4BDB-980A-BDC02036E464}">
      <dsp:nvSpPr>
        <dsp:cNvPr id="0" name=""/>
        <dsp:cNvSpPr/>
      </dsp:nvSpPr>
      <dsp:spPr>
        <a:xfrm>
          <a:off x="1545015" y="2859991"/>
          <a:ext cx="1738141" cy="13605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Rebuilds schools, hospitals, and other social infrastructure</a:t>
          </a:r>
        </a:p>
      </dsp:txBody>
      <dsp:txXfrm>
        <a:off x="1611432" y="2926408"/>
        <a:ext cx="1605307" cy="1227719"/>
      </dsp:txXfrm>
    </dsp:sp>
    <dsp:sp modelId="{DF7011EE-3FE7-4601-84B6-41D239C77641}">
      <dsp:nvSpPr>
        <dsp:cNvPr id="0" name=""/>
        <dsp:cNvSpPr/>
      </dsp:nvSpPr>
      <dsp:spPr>
        <a:xfrm>
          <a:off x="1545015" y="4288572"/>
          <a:ext cx="1738141" cy="13605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Saudi Arabia has done a good job of weaning its people off extremism </a:t>
          </a:r>
        </a:p>
      </dsp:txBody>
      <dsp:txXfrm>
        <a:off x="1611432" y="4354989"/>
        <a:ext cx="1605307" cy="122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E4B5-C62C-DFAB-9A89-CFE3DDF53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8B03F-7153-7B80-78B8-BD9B31E7B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BED23-7444-51F5-91C1-09B6486D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FFACF-2833-1437-EFC9-82AE0407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9C51F-B1CF-2643-E1A7-801DB34C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A485-0E6A-0019-40F6-314F93F1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85732-62FD-75D4-2B11-CDA9F84B1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4EF7-78CD-AABB-6D55-FE0AE276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3A3E4-EF85-7DEF-3A9D-6710DC81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E5719-C229-3A32-CBBC-59A3E16B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2E3CA-C373-1ABD-60BE-525EBB1FF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13051-32DD-9599-92ED-9D0B98578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F63CC-9028-1759-5972-E7121D59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96112-D1D3-08F6-BE12-A522D1CC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2E097-9010-B30E-815C-C09B2077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8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263E-8D57-AA67-4BFB-371E94ED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0494E-5E02-BD1C-54BF-37A6CB3CC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61C54-57FC-4C06-FFF1-4E6433AE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549C-C924-BC0F-AE42-6417D6C9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FF93-DE69-EDD3-1D47-FB71B19F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F87F-0277-D1B0-CEFD-54579F0A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554F-30F2-979D-0982-460EB53BC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EABEB-2E94-0824-E243-4B4B8C14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AEC20-9225-2291-635F-A58062D2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DD31D-1EA5-5882-9079-EE03DA4D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9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8314-35BA-525A-8A47-722854F0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1F9A3-428C-C8C6-73B6-6E1A63E0E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78360-7165-C8D8-76FF-E726668DD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53F6A-EA4B-75E6-1E45-BD918F2B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5F5C4-BC99-3474-D079-98E5EC09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CAA47-0165-8FA2-7CBC-32285893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1DD7-648E-5054-5096-8A522233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BBA68-A7BF-6F11-D527-6861FF5C1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5FBDE-DF07-8B20-8078-8BB76D713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06D85-3A04-35CB-9522-87DA203C6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D37D2-CBA3-B4F0-B574-7E6D98605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2D84A-AAEA-A79A-23D9-599440E6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A6FA7-A809-3D99-C682-E3F661D3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26303-C5A3-F38F-85BD-4661E1B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FB68-01CB-6698-7C71-93BB26B8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3030A-0FFE-C640-C41C-A491333C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61751-1974-8C62-FF0C-452B9544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33BBC-F785-A2D6-8EE6-F1031431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FFD6C-6BD0-D7BE-65D6-AC9C822B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E15EE-6357-33D4-C268-937FB2FD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E0876-9285-E440-6976-C04CDA30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8166-8663-1844-A65B-64B78492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240E-C8E6-B797-B3BB-DBA4F799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D9FCD-4409-4A99-9582-C0107CA01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567A0-412B-DFF0-7491-8DA0F62A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16504-5621-59BE-26D2-3A5F8734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5D10E-3EBF-3BEB-26BB-B12EF81A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8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B0D0-533E-3C4A-C8C3-13220CB4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F0DC1-F041-B240-CFA8-222F6D0A1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ED338-4C16-1BC2-F0B6-ABB3E913D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3FE41-CEC7-0CEC-08BF-398C5749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341C6-A253-1F22-2F59-D91C21F4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FAF00-F28F-79EC-9145-1F8F48B8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4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40EC6-4FF5-1E2F-E93A-5072FEA0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AD20F-3BBD-184A-DF34-8DD679BB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0889F-9039-3119-8C30-658EB23C6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76E7-281B-4E71-94DF-6E5167E9FC4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639DE-0495-8DAC-7950-3C0038918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91E4-E21F-3D03-58EC-F5C053AA9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E827D-B7CE-414C-A0D4-8FB760DF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21609-8FEE-84E9-2CB3-6E2672EC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Introduction: Boko Haram</a:t>
            </a:r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6B5E162B-9CD4-A317-320E-E36D97231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13" r="5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B04A-7EF2-5B6D-976A-F5A71F5F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What is next in counterterrorism</a:t>
            </a:r>
          </a:p>
          <a:p>
            <a:r>
              <a:rPr lang="en-US" sz="2200"/>
              <a:t>Why previous counterterrorism efforts fell flat </a:t>
            </a:r>
          </a:p>
          <a:p>
            <a:r>
              <a:rPr lang="en-US" sz="2200"/>
              <a:t>How Nigeria can eradicate Boko Haram once and for all</a:t>
            </a:r>
          </a:p>
          <a:p>
            <a:endParaRPr lang="en-US" sz="2200"/>
          </a:p>
        </p:txBody>
      </p:sp>
      <p:pic>
        <p:nvPicPr>
          <p:cNvPr id="4" name="Audio Recording Oct 14, 2023 at 11:00:30 AM" descr="Audio Recording Oct 14, 2023 at 11:00:30 AM">
            <a:hlinkClick r:id="" action="ppaction://media"/>
            <a:extLst>
              <a:ext uri="{FF2B5EF4-FFF2-40B4-BE49-F238E27FC236}">
                <a16:creationId xmlns:a16="http://schemas.microsoft.com/office/drawing/2014/main" id="{66ABE555-C1FD-094B-A007-35799B887D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8074" y="57438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B08E-BCA2-969B-58F6-CC180234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Nigeria is a Unique Case Study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F9B0-4944-B75B-D586-206E062F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One of the richest countries in the world </a:t>
            </a:r>
          </a:p>
          <a:p>
            <a:r>
              <a:rPr lang="en-US" sz="2200"/>
              <a:t>Sits on huge oil reserves </a:t>
            </a:r>
          </a:p>
          <a:p>
            <a:r>
              <a:rPr lang="en-US" sz="2200"/>
              <a:t>Bloody civil war </a:t>
            </a:r>
          </a:p>
          <a:p>
            <a:r>
              <a:rPr lang="en-US" sz="2200"/>
              <a:t>Sectarian divides</a:t>
            </a: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4098839E-F606-4207-C99B-AC6273D212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49" r="176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Audio Recording Oct 14, 2023 at 11:01:42 AM" descr="Audio Recording Oct 14, 2023 at 11:01:42 AM">
            <a:hlinkClick r:id="" action="ppaction://media"/>
            <a:extLst>
              <a:ext uri="{FF2B5EF4-FFF2-40B4-BE49-F238E27FC236}">
                <a16:creationId xmlns:a16="http://schemas.microsoft.com/office/drawing/2014/main" id="{396B8090-6BAC-3748-99A0-E24FDBFCD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8062" y="53807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2312C4-2219-1A13-A2E8-381AAF13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Chances of CT Success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624B90-BE76-91C3-90B7-428AECD77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573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Recording Oct 14, 2023 at 11:02:58 AM" descr="Audio Recording Oct 14, 2023 at 11:02:58 AM">
            <a:hlinkClick r:id="" action="ppaction://media"/>
            <a:extLst>
              <a:ext uri="{FF2B5EF4-FFF2-40B4-BE49-F238E27FC236}">
                <a16:creationId xmlns:a16="http://schemas.microsoft.com/office/drawing/2014/main" id="{5D327D8D-D9C7-D34A-AA03-62167215D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91053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CD8626-C4FB-F333-2537-1045B2D2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Why Nigeria Failed in CT in the Past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69F43D-5F62-0D81-9335-0B22C8642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874889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Recording Oct 14, 2023 at 11:06:39 AM" descr="Audio Recording Oct 14, 2023 at 11:06:39 AM">
            <a:hlinkClick r:id="" action="ppaction://media"/>
            <a:extLst>
              <a:ext uri="{FF2B5EF4-FFF2-40B4-BE49-F238E27FC236}">
                <a16:creationId xmlns:a16="http://schemas.microsoft.com/office/drawing/2014/main" id="{5F9A60F1-DF65-EA47-A4AB-0CD7ED53F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84354" y="53916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10F297-9A6F-FDC1-8F41-6CF481A0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How to Eradicate Boko Haram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E67A27-ADBC-2E98-6886-2618E6841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717661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Recording Oct 14, 2023 at 11:08:20 AM" descr="Audio Recording Oct 14, 2023 at 11:08:20 AM">
            <a:hlinkClick r:id="" action="ppaction://media"/>
            <a:extLst>
              <a:ext uri="{FF2B5EF4-FFF2-40B4-BE49-F238E27FC236}">
                <a16:creationId xmlns:a16="http://schemas.microsoft.com/office/drawing/2014/main" id="{96F6AFBE-5DE8-C74D-BEFF-1D079387C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45016" y="4879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Widescreen</PresentationFormat>
  <Paragraphs>24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Introduction: Boko Haram</vt:lpstr>
      <vt:lpstr>Nigeria is a Unique Case Study </vt:lpstr>
      <vt:lpstr>Chances of CT Success</vt:lpstr>
      <vt:lpstr>Why Nigeria Failed in CT in the Past</vt:lpstr>
      <vt:lpstr>How to Eradicate Boko Haram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2023-12-04T03:56:44Z</dcterms:created>
  <dcterms:modified xsi:type="dcterms:W3CDTF">2023-12-07T14:49:47Z</dcterms:modified>
</cp:coreProperties>
</file>