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4FC6-4818-4316-9A80-42B5CE571C2F}" v="476" dt="2023-12-06T19:55:02.202"/>
    <p1510:client id="{422C4E08-76FC-4952-BA42-9092CF5927DF}" v="80" dt="2023-12-06T20:21:50.705"/>
    <p1510:client id="{D57CD3CD-15DA-4C63-97B9-2F303E5D2A99}" v="24" dt="2023-12-07T17:47:54.668"/>
    <p1510:client id="{F59F0655-6EDF-4755-B829-CE2F7596FE5F}" v="92" dt="2023-12-06T19:38:09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0600" dirty="0">
                <a:solidFill>
                  <a:schemeClr val="accent6">
                    <a:lumMod val="50000"/>
                  </a:schemeClr>
                </a:solidFill>
                <a:ea typeface="Calibri Light"/>
                <a:cs typeface="Calibri Light"/>
              </a:rPr>
              <a:t>Abu Sayyaf Group: Support</a:t>
            </a:r>
            <a:endParaRPr lang="en-US" sz="10600" dirty="0">
              <a:solidFill>
                <a:schemeClr val="accent6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Monica Rolf</a:t>
            </a:r>
            <a:endParaRPr lang="en-US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75F11797-0000-6E45-1EC1-AF7B45760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121" y="546710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205B-DDEC-FB26-D784-5CD9F98D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741" y="2791101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Calibri Light"/>
              </a:rPr>
              <a:t>Funding</a:t>
            </a:r>
            <a:endParaRPr lang="en-US" sz="3600"/>
          </a:p>
        </p:txBody>
      </p:sp>
      <p:pic>
        <p:nvPicPr>
          <p:cNvPr id="4" name="Picture 3" descr="Piracy and Kidnapping in Sulu &amp; Celebes Sea - Aries Marine Insurance Brokers">
            <a:extLst>
              <a:ext uri="{FF2B5EF4-FFF2-40B4-BE49-F238E27FC236}">
                <a16:creationId xmlns:a16="http://schemas.microsoft.com/office/drawing/2014/main" id="{83D0F320-DDA6-08C7-8BD1-927FF2C9D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56" b="985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55344-CF19-4C0B-8C4D-82861B08A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62" y="4288583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Kidnapping for ransom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cs typeface="Calibri"/>
              </a:rPr>
              <a:t>90% of their funding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b="1" dirty="0">
                <a:cs typeface="Calibri"/>
              </a:rPr>
              <a:t>Piracy and Hijacking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cs typeface="Calibri"/>
              </a:rPr>
              <a:t>Maritime operations to take over and rob commercial vessels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These tend to lead to kidnappings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>
              <a:ea typeface="Calibri"/>
              <a:cs typeface="Calibri"/>
            </a:endParaRPr>
          </a:p>
        </p:txBody>
      </p:sp>
      <p:pic>
        <p:nvPicPr>
          <p:cNvPr id="5" name="Slide 2">
            <a:hlinkClick r:id="" action="ppaction://media"/>
            <a:extLst>
              <a:ext uri="{FF2B5EF4-FFF2-40B4-BE49-F238E27FC236}">
                <a16:creationId xmlns:a16="http://schemas.microsoft.com/office/drawing/2014/main" id="{4D6807E0-98BE-8E72-B3A9-05F4EEA66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06" y="574259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A730-A6AB-7389-CAE0-7A8A5144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Allies</a:t>
            </a:r>
            <a:endParaRPr lang="en-US" sz="4000"/>
          </a:p>
        </p:txBody>
      </p:sp>
      <p:pic>
        <p:nvPicPr>
          <p:cNvPr id="4" name="Picture 3" descr="Newly Released Bin Laden Document Describes Iran, Al Qaeda Link">
            <a:extLst>
              <a:ext uri="{FF2B5EF4-FFF2-40B4-BE49-F238E27FC236}">
                <a16:creationId xmlns:a16="http://schemas.microsoft.com/office/drawing/2014/main" id="{16CBA810-7CBB-C56D-899A-ED4FCE8A7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7" r="1" b="1193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CD004-6D0A-6F1D-4057-B091E17C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ea typeface="Calibri"/>
                <a:cs typeface="Calibri"/>
              </a:rPr>
              <a:t>Foundational support from Al-Qaeda </a:t>
            </a:r>
            <a:endParaRPr lang="en-US" sz="2200" b="1"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latin typeface="Calibri"/>
                <a:ea typeface="Calibri"/>
                <a:cs typeface="Arial"/>
              </a:rPr>
              <a:t>Osama Bin-Laden and Ramzi Yousef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latin typeface="Calibri"/>
                <a:ea typeface="Calibri"/>
                <a:cs typeface="Arial"/>
              </a:rPr>
              <a:t>Funded training for recruits </a:t>
            </a:r>
          </a:p>
          <a:p>
            <a:r>
              <a:rPr lang="en-US" sz="2200" b="1" dirty="0">
                <a:latin typeface="Calibri"/>
                <a:ea typeface="Calibri"/>
                <a:cs typeface="Calibri"/>
              </a:rPr>
              <a:t>Islamic State in the Philippines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latin typeface="Calibri"/>
                <a:ea typeface="Calibri"/>
                <a:cs typeface="Calibri"/>
              </a:rPr>
              <a:t>Pledged allegiance to the 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latin typeface="Calibri"/>
                <a:ea typeface="Calibri"/>
                <a:cs typeface="Calibri"/>
              </a:rPr>
              <a:t>Supported the IS through kidnappings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800">
              <a:latin typeface="Calibri"/>
              <a:ea typeface="Calibri"/>
              <a:cs typeface="Calibri"/>
            </a:endParaRPr>
          </a:p>
        </p:txBody>
      </p:sp>
      <p:pic>
        <p:nvPicPr>
          <p:cNvPr id="5" name="Slide 3">
            <a:hlinkClick r:id="" action="ppaction://media"/>
            <a:extLst>
              <a:ext uri="{FF2B5EF4-FFF2-40B4-BE49-F238E27FC236}">
                <a16:creationId xmlns:a16="http://schemas.microsoft.com/office/drawing/2014/main" id="{608ED693-2430-8B7C-F4EC-2049679AF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4366" y="579557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C066-596D-52CA-741E-376CB8DB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118553"/>
            <a:ext cx="5324477" cy="1630363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Recruitment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1F54-0D7B-2448-C849-0E33BA83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005643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ea typeface="Calibri"/>
                <a:cs typeface="Calibri"/>
              </a:rPr>
              <a:t>Financial benefits </a:t>
            </a:r>
            <a:endParaRPr lang="en-US" sz="2200" b="1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 dirty="0">
                <a:latin typeface="Calibri"/>
                <a:ea typeface="Calibri"/>
                <a:cs typeface="Arial"/>
              </a:rPr>
              <a:t>Filipino economy is strong, Gini Coefficient is high</a:t>
            </a:r>
          </a:p>
          <a:p>
            <a:r>
              <a:rPr lang="en-US" sz="2200" b="1" dirty="0">
                <a:ea typeface="Calibri"/>
                <a:cs typeface="Calibri"/>
              </a:rPr>
              <a:t>Social benefits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Sense of community, family, support </a:t>
            </a:r>
          </a:p>
          <a:p>
            <a:r>
              <a:rPr lang="en-US" sz="2200" b="1" dirty="0">
                <a:ea typeface="Calibri"/>
                <a:cs typeface="Calibri"/>
              </a:rPr>
              <a:t>Fluctuation of membership &amp; funds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High membership -&gt; high kidnapping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Low membership -&gt; terrorist attacks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Lack of leadership </a:t>
            </a:r>
          </a:p>
          <a:p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4" name="Picture 3" descr="Philippines: Abu Sayyaf frees 10 Indonesian captives | News | Al Jazeera">
            <a:extLst>
              <a:ext uri="{FF2B5EF4-FFF2-40B4-BE49-F238E27FC236}">
                <a16:creationId xmlns:a16="http://schemas.microsoft.com/office/drawing/2014/main" id="{8C7A38B5-D984-7B3B-E75D-D209843F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46" r="29778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pic>
        <p:nvPicPr>
          <p:cNvPr id="5" name="Slide 4">
            <a:hlinkClick r:id="" action="ppaction://media"/>
            <a:extLst>
              <a:ext uri="{FF2B5EF4-FFF2-40B4-BE49-F238E27FC236}">
                <a16:creationId xmlns:a16="http://schemas.microsoft.com/office/drawing/2014/main" id="{10F6F295-4D88-85DF-0A53-05FD72BD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16" y="592497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A20B-34D3-27AE-DA85-2278DC28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Effectiveness</a:t>
            </a:r>
            <a:endParaRPr lang="en-US" sz="4000"/>
          </a:p>
        </p:txBody>
      </p:sp>
      <p:pic>
        <p:nvPicPr>
          <p:cNvPr id="5" name="Picture 4" descr="What Is Abu Sayyaf?">
            <a:extLst>
              <a:ext uri="{FF2B5EF4-FFF2-40B4-BE49-F238E27FC236}">
                <a16:creationId xmlns:a16="http://schemas.microsoft.com/office/drawing/2014/main" id="{F3AFF3F5-579D-BE03-01EF-62613A7AD5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91" r="14983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0834-A70A-C541-9A9C-59C821EC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356704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ea typeface="Calibri"/>
                <a:cs typeface="Calibri"/>
              </a:rPr>
              <a:t>Influence has diminished since 9/11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Banning of Ramzi Yousef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Death of Osama Bin Laden</a:t>
            </a:r>
          </a:p>
          <a:p>
            <a:r>
              <a:rPr lang="en-US" sz="2200" b="1" dirty="0">
                <a:ea typeface="Calibri"/>
                <a:cs typeface="Calibri"/>
              </a:rPr>
              <a:t>Still in operation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Much smaller scale, no longer a large threat</a:t>
            </a:r>
          </a:p>
          <a:p>
            <a:r>
              <a:rPr lang="en-US" sz="2200" b="1" dirty="0">
                <a:ea typeface="Calibri"/>
                <a:cs typeface="Calibri"/>
              </a:rPr>
              <a:t>Struggling to attract recruits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Women taking on operational role</a:t>
            </a: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B0E8097F-C98D-6EC1-7E91-0DBF943E5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3260" y="574259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Widescreen</PresentationFormat>
  <Paragraphs>34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Courier New,monospace</vt:lpstr>
      <vt:lpstr>office theme</vt:lpstr>
      <vt:lpstr>Abu Sayyaf Group: Support</vt:lpstr>
      <vt:lpstr>Funding</vt:lpstr>
      <vt:lpstr>Allies</vt:lpstr>
      <vt:lpstr>Recruitment</vt:lpstr>
      <vt:lpstr>Effectiveness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Newmann</cp:lastModifiedBy>
  <cp:revision>174</cp:revision>
  <dcterms:created xsi:type="dcterms:W3CDTF">2023-12-06T00:54:31Z</dcterms:created>
  <dcterms:modified xsi:type="dcterms:W3CDTF">2023-12-07T20:50:23Z</dcterms:modified>
</cp:coreProperties>
</file>