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C4412-1B79-4853-810E-76E326D3A94F}" v="90" dt="2023-12-07T16:12:21.4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47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78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80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7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8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0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06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1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6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79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1E0585C-1C4B-44F0-A2E6-9C979AD1BB58}" type="datetimeFigureOut">
              <a:rPr lang="en-US" smtClean="0"/>
              <a:t>12/7/2023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BBB1C954-39FB-457D-95F8-D18C8B5B78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59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EA8D-DC33-5390-0708-4FF648FDBC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/>
              <a:t>Origins of Abu Sayyaf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6481DB-AE62-6F48-0D02-AA457555C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Aidan Lyons</a:t>
            </a:r>
          </a:p>
        </p:txBody>
      </p:sp>
    </p:spTree>
    <p:extLst>
      <p:ext uri="{BB962C8B-B14F-4D97-AF65-F5344CB8AC3E}">
        <p14:creationId xmlns:p14="http://schemas.microsoft.com/office/powerpoint/2010/main" val="3854131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051">
            <a:extLst>
              <a:ext uri="{FF2B5EF4-FFF2-40B4-BE49-F238E27FC236}">
                <a16:creationId xmlns:a16="http://schemas.microsoft.com/office/drawing/2014/main" id="{4DA90C30-B990-4CCA-B584-40F864DA3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1E0B38-A7D6-ED4E-ADB6-49448012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en-US" sz="4800" dirty="0"/>
              <a:t>Islam in the Philippines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91B15-586D-7639-A1B4-8854CD960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759" y="1816608"/>
            <a:ext cx="7043756" cy="41374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Christians always the large majority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The tiny Muslim population exists in the southern provinces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Constant conflicts between Muslims and Christians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Members of the 13 Muslim ethnicities: the Moro people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In 1972, the Moro National Liberation Front (MNLF) was founded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Engaged in armed conflicts and political affairs</a:t>
            </a:r>
          </a:p>
          <a:p>
            <a:endParaRPr lang="en-US" sz="1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077F0F3-D9B2-0C20-231D-3137F246B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1133" y="313790"/>
            <a:ext cx="4510867" cy="5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D060B936-2771-48DC-842C-14EE9318E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58" name="Oval 2057">
              <a:extLst>
                <a:ext uri="{FF2B5EF4-FFF2-40B4-BE49-F238E27FC236}">
                  <a16:creationId xmlns:a16="http://schemas.microsoft.com/office/drawing/2014/main" id="{DB4EC8B4-4BB2-45C2-A68A-28E36AC10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059" name="Oval 2058">
              <a:extLst>
                <a:ext uri="{FF2B5EF4-FFF2-40B4-BE49-F238E27FC236}">
                  <a16:creationId xmlns:a16="http://schemas.microsoft.com/office/drawing/2014/main" id="{1431D296-F8F1-41C3-A211-E83E243C5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1CC247C6-B1C6-C42B-52A8-F73BBDBA3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421" y="236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5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A1A5-375A-6068-AA5E-DCA1A0B90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Abdurajak Abubakar Janjalani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93918F-5F89-2AED-A61C-1C15E4A4E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5469497" cy="425196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Member of MNLF</a:t>
            </a:r>
          </a:p>
          <a:p>
            <a:pPr>
              <a:lnSpc>
                <a:spcPct val="150000"/>
              </a:lnSpc>
            </a:pPr>
            <a:r>
              <a:rPr lang="en-US" dirty="0"/>
              <a:t>1979 - Traveled to Afghanistan to fight against the Soviets</a:t>
            </a:r>
          </a:p>
          <a:p>
            <a:pPr>
              <a:lnSpc>
                <a:spcPct val="150000"/>
              </a:lnSpc>
            </a:pPr>
            <a:r>
              <a:rPr lang="en-US" dirty="0"/>
              <a:t>Osama bin Laden befriended him; saw his leadership potential</a:t>
            </a:r>
          </a:p>
          <a:p>
            <a:pPr>
              <a:lnSpc>
                <a:spcPct val="150000"/>
              </a:lnSpc>
            </a:pPr>
            <a:r>
              <a:rPr lang="en-US" dirty="0"/>
              <a:t>Bin Laden taught him militant tactics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Janjalani</a:t>
            </a:r>
            <a:r>
              <a:rPr lang="en-US" dirty="0"/>
              <a:t> also studied Wahhabism and Jihad in Pakistan and Saudi Arabia</a:t>
            </a:r>
          </a:p>
          <a:p>
            <a:endParaRPr lang="en-US" dirty="0"/>
          </a:p>
        </p:txBody>
      </p:sp>
      <p:pic>
        <p:nvPicPr>
          <p:cNvPr id="6" name="Picture 6" descr="Eagle Eye Security Risk Advisor: ABU SAYYAF GROUP">
            <a:extLst>
              <a:ext uri="{FF2B5EF4-FFF2-40B4-BE49-F238E27FC236}">
                <a16:creationId xmlns:a16="http://schemas.microsoft.com/office/drawing/2014/main" id="{F50594B5-DEC9-FFD7-9995-EB0D06A86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r="14439" b="5978"/>
          <a:stretch/>
        </p:blipFill>
        <p:spPr bwMode="auto">
          <a:xfrm>
            <a:off x="6680246" y="2308372"/>
            <a:ext cx="5331645" cy="387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de 2">
            <a:hlinkClick r:id="" action="ppaction://media"/>
            <a:extLst>
              <a:ext uri="{FF2B5EF4-FFF2-40B4-BE49-F238E27FC236}">
                <a16:creationId xmlns:a16="http://schemas.microsoft.com/office/drawing/2014/main" id="{C7E4674A-465E-45B1-6AD4-E717906ED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152" y="484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3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D4C90-8734-F13D-092B-0075AE32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Founding ASG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9CA78-0D6A-08F0-CDC0-B112A569C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93976"/>
            <a:ext cx="10058400" cy="40507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/>
              <a:t>Janjalani</a:t>
            </a:r>
            <a:r>
              <a:rPr lang="en-US" dirty="0"/>
              <a:t> returned in 1988</a:t>
            </a:r>
          </a:p>
          <a:p>
            <a:pPr>
              <a:lnSpc>
                <a:spcPct val="150000"/>
              </a:lnSpc>
            </a:pPr>
            <a:r>
              <a:rPr lang="en-US" dirty="0"/>
              <a:t>Began forming a militant group in MNLF, named Mujahideen Commando Freedom Fighters</a:t>
            </a:r>
          </a:p>
          <a:p>
            <a:pPr>
              <a:lnSpc>
                <a:spcPct val="150000"/>
              </a:lnSpc>
            </a:pPr>
            <a:r>
              <a:rPr lang="en-US" dirty="0"/>
              <a:t>Recruited MNLF members frustrated with the recent cooperation with the government</a:t>
            </a:r>
          </a:p>
          <a:p>
            <a:pPr>
              <a:lnSpc>
                <a:spcPct val="150000"/>
              </a:lnSpc>
            </a:pPr>
            <a:r>
              <a:rPr lang="en-US" dirty="0"/>
              <a:t>Group received a large influx of members in 1991 and they separated from MNLF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Janjalani</a:t>
            </a:r>
            <a:r>
              <a:rPr lang="en-US" dirty="0"/>
              <a:t> renamed the group Abu Sayyaf, the name he used in Afghanistan</a:t>
            </a:r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F9F40AC6-E7DB-4CB7-027E-DAF36D110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0" y="484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6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A0D9-3025-D7B1-0D86-47EF1858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Doctrine and Ideology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14872-CD88-0315-B76D-F0755C91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093976"/>
            <a:ext cx="6138704" cy="405079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en-US" sz="2100" dirty="0"/>
              <a:t>ASG membership completely made up of Moro people</a:t>
            </a:r>
          </a:p>
          <a:p>
            <a:pPr>
              <a:lnSpc>
                <a:spcPct val="200000"/>
              </a:lnSpc>
            </a:pPr>
            <a:r>
              <a:rPr lang="en-US" sz="2100" dirty="0"/>
              <a:t>Followers of Wahhabism; reject other forms of Islam</a:t>
            </a:r>
          </a:p>
          <a:p>
            <a:pPr>
              <a:lnSpc>
                <a:spcPct val="200000"/>
              </a:lnSpc>
            </a:pPr>
            <a:r>
              <a:rPr lang="en-US" sz="2100" dirty="0"/>
              <a:t>Combination of ethnonationalist and religious-nationalist</a:t>
            </a:r>
          </a:p>
          <a:p>
            <a:pPr>
              <a:lnSpc>
                <a:spcPct val="200000"/>
              </a:lnSpc>
            </a:pPr>
            <a:r>
              <a:rPr lang="en-US" sz="2100" dirty="0"/>
              <a:t>Purely violent; rejects any cooperation with the government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FE83EEBC-9C3A-DBFB-1F49-D911C4A81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1" y="285677"/>
            <a:ext cx="609600" cy="609600"/>
          </a:xfrm>
          <a:prstGeom prst="rect">
            <a:avLst/>
          </a:prstGeom>
        </p:spPr>
      </p:pic>
      <p:pic>
        <p:nvPicPr>
          <p:cNvPr id="1028" name="Picture 4" descr="Abu Sayyaf Group">
            <a:extLst>
              <a:ext uri="{FF2B5EF4-FFF2-40B4-BE49-F238E27FC236}">
                <a16:creationId xmlns:a16="http://schemas.microsoft.com/office/drawing/2014/main" id="{BFB12601-4249-82AA-C23C-FA0422FF8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/>
          <a:stretch/>
        </p:blipFill>
        <p:spPr bwMode="auto">
          <a:xfrm>
            <a:off x="6830289" y="2658979"/>
            <a:ext cx="5250873" cy="30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4D252-58C1-A6B8-8746-10DEA689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/>
              <a:t>Objectives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F74C7-C5DE-BA6A-C4EC-6090345892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797" r="-1" b="-1"/>
          <a:stretch/>
        </p:blipFill>
        <p:spPr>
          <a:xfrm>
            <a:off x="984504" y="2320412"/>
            <a:ext cx="5088800" cy="3907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07FF4-BB15-BA72-E370-FB27EFFE1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216" y="2320412"/>
            <a:ext cx="4632031" cy="3851787"/>
          </a:xfrm>
        </p:spPr>
        <p:txBody>
          <a:bodyPr anchor="ctr">
            <a:normAutofit/>
          </a:bodyPr>
          <a:lstStyle/>
          <a:p>
            <a:r>
              <a:rPr lang="en-US" dirty="0"/>
              <a:t>Largely mirrors Al-Qaeda’s objectives in the Middle East</a:t>
            </a:r>
          </a:p>
          <a:p>
            <a:r>
              <a:rPr lang="en-US" dirty="0"/>
              <a:t>Take land for an independent Islamic State</a:t>
            </a:r>
          </a:p>
          <a:p>
            <a:r>
              <a:rPr lang="en-US" dirty="0"/>
              <a:t>Defend that land against Christian interference</a:t>
            </a:r>
          </a:p>
          <a:p>
            <a:pPr marL="0" indent="0">
              <a:buNone/>
            </a:pPr>
            <a:r>
              <a:rPr lang="en-US" b="1" dirty="0"/>
              <a:t>Can they succeed? No.</a:t>
            </a:r>
          </a:p>
          <a:p>
            <a:r>
              <a:rPr lang="en-US" dirty="0"/>
              <a:t>Numbers are too low in 2023</a:t>
            </a:r>
          </a:p>
          <a:p>
            <a:r>
              <a:rPr lang="en-US" dirty="0"/>
              <a:t>Former President’s crackdown on terrorism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Slide 5">
            <a:hlinkClick r:id="" action="ppaction://media"/>
            <a:extLst>
              <a:ext uri="{FF2B5EF4-FFF2-40B4-BE49-F238E27FC236}">
                <a16:creationId xmlns:a16="http://schemas.microsoft.com/office/drawing/2014/main" id="{CA0E9950-4DD4-56E4-A0E0-EAB95767B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0124" y="400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6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970</TotalTime>
  <Words>234</Words>
  <Application>Microsoft Office PowerPoint</Application>
  <PresentationFormat>Widescreen</PresentationFormat>
  <Paragraphs>33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Calibri</vt:lpstr>
      <vt:lpstr>Rockwell</vt:lpstr>
      <vt:lpstr>Rockwell Condensed</vt:lpstr>
      <vt:lpstr>Rockwell Extra Bold</vt:lpstr>
      <vt:lpstr>Wingdings</vt:lpstr>
      <vt:lpstr>Wood Type</vt:lpstr>
      <vt:lpstr>Origins of Abu Sayyaf</vt:lpstr>
      <vt:lpstr>Islam in the Philippines</vt:lpstr>
      <vt:lpstr>Abdurajak Abubakar Janjalani</vt:lpstr>
      <vt:lpstr>Founding ASG</vt:lpstr>
      <vt:lpstr>Doctrine and Ideology</vt:lpstr>
      <vt:lpstr>Objectives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Aidan Lyons</dc:creator>
  <cp:lastModifiedBy>William Newmann</cp:lastModifiedBy>
  <cp:revision>2</cp:revision>
  <dcterms:created xsi:type="dcterms:W3CDTF">2023-12-06T23:27:10Z</dcterms:created>
  <dcterms:modified xsi:type="dcterms:W3CDTF">2023-12-07T22:33:46Z</dcterms:modified>
</cp:coreProperties>
</file>