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F2116-D4F1-418B-8E0F-322183749DF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259532-07EE-4D42-9EAB-DAE9A8163788}">
      <dgm:prSet/>
      <dgm:spPr/>
      <dgm:t>
        <a:bodyPr/>
        <a:lstStyle/>
        <a:p>
          <a:r>
            <a:rPr lang="en-US" b="1"/>
            <a:t>Role of Operations</a:t>
          </a:r>
          <a:endParaRPr lang="en-US"/>
        </a:p>
      </dgm:t>
    </dgm:pt>
    <dgm:pt modelId="{68951FE5-7F66-4599-A73C-4AE77198025C}" type="parTrans" cxnId="{14C5E95F-1A17-4C40-AACA-953E73781616}">
      <dgm:prSet/>
      <dgm:spPr/>
      <dgm:t>
        <a:bodyPr/>
        <a:lstStyle/>
        <a:p>
          <a:endParaRPr lang="en-US"/>
        </a:p>
      </dgm:t>
    </dgm:pt>
    <dgm:pt modelId="{B6332A7B-A7A1-467C-9140-EC256FCA6164}" type="sibTrans" cxnId="{14C5E95F-1A17-4C40-AACA-953E73781616}">
      <dgm:prSet/>
      <dgm:spPr/>
      <dgm:t>
        <a:bodyPr/>
        <a:lstStyle/>
        <a:p>
          <a:endParaRPr lang="en-US"/>
        </a:p>
      </dgm:t>
    </dgm:pt>
    <dgm:pt modelId="{6045DE49-E84D-404E-A6FF-198A55A7AC67}">
      <dgm:prSet/>
      <dgm:spPr/>
      <dgm:t>
        <a:bodyPr/>
        <a:lstStyle/>
        <a:p>
          <a:r>
            <a:rPr lang="en-US" i="1" dirty="0"/>
            <a:t>Law enforcement dismantles networks; military targets leaders</a:t>
          </a:r>
          <a:endParaRPr lang="en-US" dirty="0"/>
        </a:p>
      </dgm:t>
    </dgm:pt>
    <dgm:pt modelId="{7E918BCE-82D9-4D98-B2F4-86D4E405FD0F}" type="parTrans" cxnId="{681028EE-3405-4447-A56E-91D31723448E}">
      <dgm:prSet/>
      <dgm:spPr/>
      <dgm:t>
        <a:bodyPr/>
        <a:lstStyle/>
        <a:p>
          <a:endParaRPr lang="en-US"/>
        </a:p>
      </dgm:t>
    </dgm:pt>
    <dgm:pt modelId="{577CE259-7962-4DD4-9201-63146B4181B8}" type="sibTrans" cxnId="{681028EE-3405-4447-A56E-91D31723448E}">
      <dgm:prSet/>
      <dgm:spPr/>
      <dgm:t>
        <a:bodyPr/>
        <a:lstStyle/>
        <a:p>
          <a:endParaRPr lang="en-US"/>
        </a:p>
      </dgm:t>
    </dgm:pt>
    <dgm:pt modelId="{FF9745C0-2EE6-444E-B76B-08B18474BAE2}">
      <dgm:prSet/>
      <dgm:spPr/>
      <dgm:t>
        <a:bodyPr/>
        <a:lstStyle/>
        <a:p>
          <a:r>
            <a:rPr lang="en-US" i="1" dirty="0"/>
            <a:t>Disrupting Abu Sayyaf's operations requires both</a:t>
          </a:r>
          <a:endParaRPr lang="en-US" dirty="0"/>
        </a:p>
      </dgm:t>
    </dgm:pt>
    <dgm:pt modelId="{9F172289-34A9-4162-B2E2-069EA8BA5083}" type="parTrans" cxnId="{B3BA2311-30F1-4A75-90D9-5DAC28AF5858}">
      <dgm:prSet/>
      <dgm:spPr/>
      <dgm:t>
        <a:bodyPr/>
        <a:lstStyle/>
        <a:p>
          <a:endParaRPr lang="en-US"/>
        </a:p>
      </dgm:t>
    </dgm:pt>
    <dgm:pt modelId="{DB68572B-4B90-446D-B335-903CA466E88D}" type="sibTrans" cxnId="{B3BA2311-30F1-4A75-90D9-5DAC28AF5858}">
      <dgm:prSet/>
      <dgm:spPr/>
      <dgm:t>
        <a:bodyPr/>
        <a:lstStyle/>
        <a:p>
          <a:endParaRPr lang="en-US"/>
        </a:p>
      </dgm:t>
    </dgm:pt>
    <dgm:pt modelId="{E6FAB8B8-2A97-4EDA-BF0D-B6516BEC07B7}">
      <dgm:prSet/>
      <dgm:spPr/>
      <dgm:t>
        <a:bodyPr/>
        <a:lstStyle/>
        <a:p>
          <a:r>
            <a:rPr lang="en-US" b="1"/>
            <a:t>The complexity of peace talks </a:t>
          </a:r>
          <a:endParaRPr lang="en-US"/>
        </a:p>
      </dgm:t>
    </dgm:pt>
    <dgm:pt modelId="{E1194913-8F73-49E0-A050-40B776D6D644}" type="parTrans" cxnId="{19D174D7-4732-4444-BE95-7F6C584D48A4}">
      <dgm:prSet/>
      <dgm:spPr/>
      <dgm:t>
        <a:bodyPr/>
        <a:lstStyle/>
        <a:p>
          <a:endParaRPr lang="en-US"/>
        </a:p>
      </dgm:t>
    </dgm:pt>
    <dgm:pt modelId="{F7E7E839-AE95-437E-8F9A-54C219ABA54C}" type="sibTrans" cxnId="{19D174D7-4732-4444-BE95-7F6C584D48A4}">
      <dgm:prSet/>
      <dgm:spPr/>
      <dgm:t>
        <a:bodyPr/>
        <a:lstStyle/>
        <a:p>
          <a:endParaRPr lang="en-US"/>
        </a:p>
      </dgm:t>
    </dgm:pt>
    <dgm:pt modelId="{4CC618BB-B6FB-4F3A-9C01-1001AF81BE7E}">
      <dgm:prSet/>
      <dgm:spPr/>
      <dgm:t>
        <a:bodyPr/>
        <a:lstStyle/>
        <a:p>
          <a:r>
            <a:rPr lang="en-US" i="1"/>
            <a:t>Fragmented group structure causes problems</a:t>
          </a:r>
          <a:endParaRPr lang="en-US"/>
        </a:p>
      </dgm:t>
    </dgm:pt>
    <dgm:pt modelId="{3B4ADC98-9099-40A4-9C0A-3821F1B41C54}" type="parTrans" cxnId="{81EA537E-AB89-4BBD-80BD-4535B9279A3A}">
      <dgm:prSet/>
      <dgm:spPr/>
      <dgm:t>
        <a:bodyPr/>
        <a:lstStyle/>
        <a:p>
          <a:endParaRPr lang="en-US"/>
        </a:p>
      </dgm:t>
    </dgm:pt>
    <dgm:pt modelId="{45D5BEEB-692E-40CB-9941-1D7E6EE75166}" type="sibTrans" cxnId="{81EA537E-AB89-4BBD-80BD-4535B9279A3A}">
      <dgm:prSet/>
      <dgm:spPr/>
      <dgm:t>
        <a:bodyPr/>
        <a:lstStyle/>
        <a:p>
          <a:endParaRPr lang="en-US"/>
        </a:p>
      </dgm:t>
    </dgm:pt>
    <dgm:pt modelId="{2662B06D-6588-4DB5-8E7D-5ED3E90441CE}">
      <dgm:prSet/>
      <dgm:spPr/>
      <dgm:t>
        <a:bodyPr/>
        <a:lstStyle/>
        <a:p>
          <a:r>
            <a:rPr lang="en-US" i="1"/>
            <a:t>Criminal activity impedes discussions.</a:t>
          </a:r>
          <a:endParaRPr lang="en-US"/>
        </a:p>
      </dgm:t>
    </dgm:pt>
    <dgm:pt modelId="{6DD540A3-CB43-4037-905B-57270AEBC9B6}" type="parTrans" cxnId="{C05D4980-BA7D-43AA-A0F2-138B10CDD4D5}">
      <dgm:prSet/>
      <dgm:spPr/>
      <dgm:t>
        <a:bodyPr/>
        <a:lstStyle/>
        <a:p>
          <a:endParaRPr lang="en-US"/>
        </a:p>
      </dgm:t>
    </dgm:pt>
    <dgm:pt modelId="{59772DAF-92FD-479B-86A2-DF04BFA98F59}" type="sibTrans" cxnId="{C05D4980-BA7D-43AA-A0F2-138B10CDD4D5}">
      <dgm:prSet/>
      <dgm:spPr/>
      <dgm:t>
        <a:bodyPr/>
        <a:lstStyle/>
        <a:p>
          <a:endParaRPr lang="en-US"/>
        </a:p>
      </dgm:t>
    </dgm:pt>
    <dgm:pt modelId="{7A89D50E-09F8-496A-8FA8-16F606CDF58B}" type="pres">
      <dgm:prSet presAssocID="{C8BF2116-D4F1-418B-8E0F-322183749DF8}" presName="Name0" presStyleCnt="0">
        <dgm:presLayoutVars>
          <dgm:dir/>
          <dgm:animLvl val="lvl"/>
          <dgm:resizeHandles val="exact"/>
        </dgm:presLayoutVars>
      </dgm:prSet>
      <dgm:spPr/>
    </dgm:pt>
    <dgm:pt modelId="{40759AE4-6C47-4741-AA2A-EEF7873E310B}" type="pres">
      <dgm:prSet presAssocID="{AC259532-07EE-4D42-9EAB-DAE9A8163788}" presName="linNode" presStyleCnt="0"/>
      <dgm:spPr/>
    </dgm:pt>
    <dgm:pt modelId="{BE94FA3D-7786-480D-B186-40EB2450F286}" type="pres">
      <dgm:prSet presAssocID="{AC259532-07EE-4D42-9EAB-DAE9A8163788}" presName="parentText" presStyleLbl="node1" presStyleIdx="0" presStyleCnt="6" custLinFactNeighborX="-88905">
        <dgm:presLayoutVars>
          <dgm:chMax val="1"/>
          <dgm:bulletEnabled val="1"/>
        </dgm:presLayoutVars>
      </dgm:prSet>
      <dgm:spPr/>
    </dgm:pt>
    <dgm:pt modelId="{D0F0425B-CF09-4929-8596-3CA9A7A00DF9}" type="pres">
      <dgm:prSet presAssocID="{B6332A7B-A7A1-467C-9140-EC256FCA6164}" presName="sp" presStyleCnt="0"/>
      <dgm:spPr/>
    </dgm:pt>
    <dgm:pt modelId="{4101B997-3852-4FAC-BD2F-26443797CE51}" type="pres">
      <dgm:prSet presAssocID="{6045DE49-E84D-404E-A6FF-198A55A7AC67}" presName="linNode" presStyleCnt="0"/>
      <dgm:spPr/>
    </dgm:pt>
    <dgm:pt modelId="{7AAB0962-E2E4-46AE-8487-1EB0569EBF22}" type="pres">
      <dgm:prSet presAssocID="{6045DE49-E84D-404E-A6FF-198A55A7AC67}" presName="parentText" presStyleLbl="node1" presStyleIdx="1" presStyleCnt="6" custLinFactNeighborX="-88905" custLinFactNeighborY="-13781">
        <dgm:presLayoutVars>
          <dgm:chMax val="1"/>
          <dgm:bulletEnabled val="1"/>
        </dgm:presLayoutVars>
      </dgm:prSet>
      <dgm:spPr/>
    </dgm:pt>
    <dgm:pt modelId="{E3D2EAB4-B674-4B9F-ACA3-23381357CDFE}" type="pres">
      <dgm:prSet presAssocID="{577CE259-7962-4DD4-9201-63146B4181B8}" presName="sp" presStyleCnt="0"/>
      <dgm:spPr/>
    </dgm:pt>
    <dgm:pt modelId="{70A22F6A-7498-42F1-93BA-375E67019CCA}" type="pres">
      <dgm:prSet presAssocID="{FF9745C0-2EE6-444E-B76B-08B18474BAE2}" presName="linNode" presStyleCnt="0"/>
      <dgm:spPr/>
    </dgm:pt>
    <dgm:pt modelId="{D13C1757-A2EE-4493-9D15-16FF7D5CB9E5}" type="pres">
      <dgm:prSet presAssocID="{FF9745C0-2EE6-444E-B76B-08B18474BAE2}" presName="parentText" presStyleLbl="node1" presStyleIdx="2" presStyleCnt="6" custLinFactNeighborX="-88905" custLinFactNeighborY="-18781">
        <dgm:presLayoutVars>
          <dgm:chMax val="1"/>
          <dgm:bulletEnabled val="1"/>
        </dgm:presLayoutVars>
      </dgm:prSet>
      <dgm:spPr/>
    </dgm:pt>
    <dgm:pt modelId="{5B5DC306-90C3-46FB-810F-21D3FF3E5D20}" type="pres">
      <dgm:prSet presAssocID="{DB68572B-4B90-446D-B335-903CA466E88D}" presName="sp" presStyleCnt="0"/>
      <dgm:spPr/>
    </dgm:pt>
    <dgm:pt modelId="{25EB065F-C602-41DC-BAE1-7DD54844976F}" type="pres">
      <dgm:prSet presAssocID="{E6FAB8B8-2A97-4EDA-BF0D-B6516BEC07B7}" presName="linNode" presStyleCnt="0"/>
      <dgm:spPr/>
    </dgm:pt>
    <dgm:pt modelId="{25D896E1-205B-4E36-852E-D6AD8F604ED4}" type="pres">
      <dgm:prSet presAssocID="{E6FAB8B8-2A97-4EDA-BF0D-B6516BEC07B7}" presName="parentText" presStyleLbl="node1" presStyleIdx="3" presStyleCnt="6" custLinFactNeighborX="-92678" custLinFactNeighborY="24416">
        <dgm:presLayoutVars>
          <dgm:chMax val="1"/>
          <dgm:bulletEnabled val="1"/>
        </dgm:presLayoutVars>
      </dgm:prSet>
      <dgm:spPr/>
    </dgm:pt>
    <dgm:pt modelId="{CE392C51-158B-4CCB-91D4-867023BA3102}" type="pres">
      <dgm:prSet presAssocID="{F7E7E839-AE95-437E-8F9A-54C219ABA54C}" presName="sp" presStyleCnt="0"/>
      <dgm:spPr/>
    </dgm:pt>
    <dgm:pt modelId="{53678ADA-3ED4-4A1C-B949-CEF418E6AA6A}" type="pres">
      <dgm:prSet presAssocID="{4CC618BB-B6FB-4F3A-9C01-1001AF81BE7E}" presName="linNode" presStyleCnt="0"/>
      <dgm:spPr/>
    </dgm:pt>
    <dgm:pt modelId="{BCFA0194-B799-4FFB-9152-8F72E8760AC6}" type="pres">
      <dgm:prSet presAssocID="{4CC618BB-B6FB-4F3A-9C01-1001AF81BE7E}" presName="parentText" presStyleLbl="node1" presStyleIdx="4" presStyleCnt="6" custLinFactNeighborX="-88905" custLinFactNeighborY="15725">
        <dgm:presLayoutVars>
          <dgm:chMax val="1"/>
          <dgm:bulletEnabled val="1"/>
        </dgm:presLayoutVars>
      </dgm:prSet>
      <dgm:spPr/>
    </dgm:pt>
    <dgm:pt modelId="{8B24376D-90E8-4733-8FB1-5A5D3896EB50}" type="pres">
      <dgm:prSet presAssocID="{45D5BEEB-692E-40CB-9941-1D7E6EE75166}" presName="sp" presStyleCnt="0"/>
      <dgm:spPr/>
    </dgm:pt>
    <dgm:pt modelId="{94F1533A-9FE0-452B-8176-A24B1EEED711}" type="pres">
      <dgm:prSet presAssocID="{2662B06D-6588-4DB5-8E7D-5ED3E90441CE}" presName="linNode" presStyleCnt="0"/>
      <dgm:spPr/>
    </dgm:pt>
    <dgm:pt modelId="{A5648891-8F94-4CAF-BCA9-7077A1EB655B}" type="pres">
      <dgm:prSet presAssocID="{2662B06D-6588-4DB5-8E7D-5ED3E90441CE}" presName="parentText" presStyleLbl="node1" presStyleIdx="5" presStyleCnt="6" custLinFactY="13739" custLinFactNeighborX="-88905" custLinFactNeighborY="100000">
        <dgm:presLayoutVars>
          <dgm:chMax val="1"/>
          <dgm:bulletEnabled val="1"/>
        </dgm:presLayoutVars>
      </dgm:prSet>
      <dgm:spPr/>
    </dgm:pt>
  </dgm:ptLst>
  <dgm:cxnLst>
    <dgm:cxn modelId="{B3BA2311-30F1-4A75-90D9-5DAC28AF5858}" srcId="{C8BF2116-D4F1-418B-8E0F-322183749DF8}" destId="{FF9745C0-2EE6-444E-B76B-08B18474BAE2}" srcOrd="2" destOrd="0" parTransId="{9F172289-34A9-4162-B2E2-069EA8BA5083}" sibTransId="{DB68572B-4B90-446D-B335-903CA466E88D}"/>
    <dgm:cxn modelId="{D1FC3540-460C-498A-A5FE-821B1D26D43E}" type="presOf" srcId="{6045DE49-E84D-404E-A6FF-198A55A7AC67}" destId="{7AAB0962-E2E4-46AE-8487-1EB0569EBF22}" srcOrd="0" destOrd="0" presId="urn:microsoft.com/office/officeart/2005/8/layout/vList5"/>
    <dgm:cxn modelId="{14C5E95F-1A17-4C40-AACA-953E73781616}" srcId="{C8BF2116-D4F1-418B-8E0F-322183749DF8}" destId="{AC259532-07EE-4D42-9EAB-DAE9A8163788}" srcOrd="0" destOrd="0" parTransId="{68951FE5-7F66-4599-A73C-4AE77198025C}" sibTransId="{B6332A7B-A7A1-467C-9140-EC256FCA6164}"/>
    <dgm:cxn modelId="{94470468-0CA3-4CDD-A99F-6C94169CDEC8}" type="presOf" srcId="{E6FAB8B8-2A97-4EDA-BF0D-B6516BEC07B7}" destId="{25D896E1-205B-4E36-852E-D6AD8F604ED4}" srcOrd="0" destOrd="0" presId="urn:microsoft.com/office/officeart/2005/8/layout/vList5"/>
    <dgm:cxn modelId="{9062236D-9052-4E0A-A0DA-C25D4E5AF99D}" type="presOf" srcId="{FF9745C0-2EE6-444E-B76B-08B18474BAE2}" destId="{D13C1757-A2EE-4493-9D15-16FF7D5CB9E5}" srcOrd="0" destOrd="0" presId="urn:microsoft.com/office/officeart/2005/8/layout/vList5"/>
    <dgm:cxn modelId="{F2441D53-44DA-4C72-9CA4-9B87A7426356}" type="presOf" srcId="{AC259532-07EE-4D42-9EAB-DAE9A8163788}" destId="{BE94FA3D-7786-480D-B186-40EB2450F286}" srcOrd="0" destOrd="0" presId="urn:microsoft.com/office/officeart/2005/8/layout/vList5"/>
    <dgm:cxn modelId="{81EA537E-AB89-4BBD-80BD-4535B9279A3A}" srcId="{C8BF2116-D4F1-418B-8E0F-322183749DF8}" destId="{4CC618BB-B6FB-4F3A-9C01-1001AF81BE7E}" srcOrd="4" destOrd="0" parTransId="{3B4ADC98-9099-40A4-9C0A-3821F1B41C54}" sibTransId="{45D5BEEB-692E-40CB-9941-1D7E6EE75166}"/>
    <dgm:cxn modelId="{C05D4980-BA7D-43AA-A0F2-138B10CDD4D5}" srcId="{C8BF2116-D4F1-418B-8E0F-322183749DF8}" destId="{2662B06D-6588-4DB5-8E7D-5ED3E90441CE}" srcOrd="5" destOrd="0" parTransId="{6DD540A3-CB43-4037-905B-57270AEBC9B6}" sibTransId="{59772DAF-92FD-479B-86A2-DF04BFA98F59}"/>
    <dgm:cxn modelId="{406712B9-A886-48DD-82CD-FACF420BA911}" type="presOf" srcId="{4CC618BB-B6FB-4F3A-9C01-1001AF81BE7E}" destId="{BCFA0194-B799-4FFB-9152-8F72E8760AC6}" srcOrd="0" destOrd="0" presId="urn:microsoft.com/office/officeart/2005/8/layout/vList5"/>
    <dgm:cxn modelId="{5A12DDCD-DAAE-4548-A20E-C4255D27DF39}" type="presOf" srcId="{C8BF2116-D4F1-418B-8E0F-322183749DF8}" destId="{7A89D50E-09F8-496A-8FA8-16F606CDF58B}" srcOrd="0" destOrd="0" presId="urn:microsoft.com/office/officeart/2005/8/layout/vList5"/>
    <dgm:cxn modelId="{19D174D7-4732-4444-BE95-7F6C584D48A4}" srcId="{C8BF2116-D4F1-418B-8E0F-322183749DF8}" destId="{E6FAB8B8-2A97-4EDA-BF0D-B6516BEC07B7}" srcOrd="3" destOrd="0" parTransId="{E1194913-8F73-49E0-A050-40B776D6D644}" sibTransId="{F7E7E839-AE95-437E-8F9A-54C219ABA54C}"/>
    <dgm:cxn modelId="{88F84CDC-E82F-4494-98AE-934F4BD72D0F}" type="presOf" srcId="{2662B06D-6588-4DB5-8E7D-5ED3E90441CE}" destId="{A5648891-8F94-4CAF-BCA9-7077A1EB655B}" srcOrd="0" destOrd="0" presId="urn:microsoft.com/office/officeart/2005/8/layout/vList5"/>
    <dgm:cxn modelId="{681028EE-3405-4447-A56E-91D31723448E}" srcId="{C8BF2116-D4F1-418B-8E0F-322183749DF8}" destId="{6045DE49-E84D-404E-A6FF-198A55A7AC67}" srcOrd="1" destOrd="0" parTransId="{7E918BCE-82D9-4D98-B2F4-86D4E405FD0F}" sibTransId="{577CE259-7962-4DD4-9201-63146B4181B8}"/>
    <dgm:cxn modelId="{4EE31B21-C869-418F-9AC4-15DA6310FAEE}" type="presParOf" srcId="{7A89D50E-09F8-496A-8FA8-16F606CDF58B}" destId="{40759AE4-6C47-4741-AA2A-EEF7873E310B}" srcOrd="0" destOrd="0" presId="urn:microsoft.com/office/officeart/2005/8/layout/vList5"/>
    <dgm:cxn modelId="{7C2C7B08-882D-49F4-B557-54993656AB57}" type="presParOf" srcId="{40759AE4-6C47-4741-AA2A-EEF7873E310B}" destId="{BE94FA3D-7786-480D-B186-40EB2450F286}" srcOrd="0" destOrd="0" presId="urn:microsoft.com/office/officeart/2005/8/layout/vList5"/>
    <dgm:cxn modelId="{9B7A7C08-02E5-42A6-AC16-BC8EB5A64CB7}" type="presParOf" srcId="{7A89D50E-09F8-496A-8FA8-16F606CDF58B}" destId="{D0F0425B-CF09-4929-8596-3CA9A7A00DF9}" srcOrd="1" destOrd="0" presId="urn:microsoft.com/office/officeart/2005/8/layout/vList5"/>
    <dgm:cxn modelId="{7F5ACC14-1AC4-4672-8EB1-1ED37967E0D7}" type="presParOf" srcId="{7A89D50E-09F8-496A-8FA8-16F606CDF58B}" destId="{4101B997-3852-4FAC-BD2F-26443797CE51}" srcOrd="2" destOrd="0" presId="urn:microsoft.com/office/officeart/2005/8/layout/vList5"/>
    <dgm:cxn modelId="{84DE2C81-994A-4E91-80DA-268C35656950}" type="presParOf" srcId="{4101B997-3852-4FAC-BD2F-26443797CE51}" destId="{7AAB0962-E2E4-46AE-8487-1EB0569EBF22}" srcOrd="0" destOrd="0" presId="urn:microsoft.com/office/officeart/2005/8/layout/vList5"/>
    <dgm:cxn modelId="{9BE14F45-E616-4EA5-AF17-757DA6A5E639}" type="presParOf" srcId="{7A89D50E-09F8-496A-8FA8-16F606CDF58B}" destId="{E3D2EAB4-B674-4B9F-ACA3-23381357CDFE}" srcOrd="3" destOrd="0" presId="urn:microsoft.com/office/officeart/2005/8/layout/vList5"/>
    <dgm:cxn modelId="{75CB2331-45C8-4FC8-9D64-3E26136E6C6F}" type="presParOf" srcId="{7A89D50E-09F8-496A-8FA8-16F606CDF58B}" destId="{70A22F6A-7498-42F1-93BA-375E67019CCA}" srcOrd="4" destOrd="0" presId="urn:microsoft.com/office/officeart/2005/8/layout/vList5"/>
    <dgm:cxn modelId="{1A059473-C1F1-4484-B9A1-25D0DADF7093}" type="presParOf" srcId="{70A22F6A-7498-42F1-93BA-375E67019CCA}" destId="{D13C1757-A2EE-4493-9D15-16FF7D5CB9E5}" srcOrd="0" destOrd="0" presId="urn:microsoft.com/office/officeart/2005/8/layout/vList5"/>
    <dgm:cxn modelId="{B1E860EA-2A6C-4B9D-B07D-A7ADBD2CE6FB}" type="presParOf" srcId="{7A89D50E-09F8-496A-8FA8-16F606CDF58B}" destId="{5B5DC306-90C3-46FB-810F-21D3FF3E5D20}" srcOrd="5" destOrd="0" presId="urn:microsoft.com/office/officeart/2005/8/layout/vList5"/>
    <dgm:cxn modelId="{E031D506-8331-49FB-9A0A-D154D453CBA9}" type="presParOf" srcId="{7A89D50E-09F8-496A-8FA8-16F606CDF58B}" destId="{25EB065F-C602-41DC-BAE1-7DD54844976F}" srcOrd="6" destOrd="0" presId="urn:microsoft.com/office/officeart/2005/8/layout/vList5"/>
    <dgm:cxn modelId="{21114A28-1ADF-489E-B938-80BB3EA210C5}" type="presParOf" srcId="{25EB065F-C602-41DC-BAE1-7DD54844976F}" destId="{25D896E1-205B-4E36-852E-D6AD8F604ED4}" srcOrd="0" destOrd="0" presId="urn:microsoft.com/office/officeart/2005/8/layout/vList5"/>
    <dgm:cxn modelId="{82A394C1-5174-4DC9-B9E4-7BEA36248D8F}" type="presParOf" srcId="{7A89D50E-09F8-496A-8FA8-16F606CDF58B}" destId="{CE392C51-158B-4CCB-91D4-867023BA3102}" srcOrd="7" destOrd="0" presId="urn:microsoft.com/office/officeart/2005/8/layout/vList5"/>
    <dgm:cxn modelId="{80352201-73AF-4787-AFED-B444E3AF0840}" type="presParOf" srcId="{7A89D50E-09F8-496A-8FA8-16F606CDF58B}" destId="{53678ADA-3ED4-4A1C-B949-CEF418E6AA6A}" srcOrd="8" destOrd="0" presId="urn:microsoft.com/office/officeart/2005/8/layout/vList5"/>
    <dgm:cxn modelId="{5C2A9F13-DAF0-493F-BD6E-9A45BC059E52}" type="presParOf" srcId="{53678ADA-3ED4-4A1C-B949-CEF418E6AA6A}" destId="{BCFA0194-B799-4FFB-9152-8F72E8760AC6}" srcOrd="0" destOrd="0" presId="urn:microsoft.com/office/officeart/2005/8/layout/vList5"/>
    <dgm:cxn modelId="{33510B33-4DE5-4B8F-AB74-B66F24E2BCEA}" type="presParOf" srcId="{7A89D50E-09F8-496A-8FA8-16F606CDF58B}" destId="{8B24376D-90E8-4733-8FB1-5A5D3896EB50}" srcOrd="9" destOrd="0" presId="urn:microsoft.com/office/officeart/2005/8/layout/vList5"/>
    <dgm:cxn modelId="{CC299028-00CB-49C9-8E04-E850DBC84791}" type="presParOf" srcId="{7A89D50E-09F8-496A-8FA8-16F606CDF58B}" destId="{94F1533A-9FE0-452B-8176-A24B1EEED711}" srcOrd="10" destOrd="0" presId="urn:microsoft.com/office/officeart/2005/8/layout/vList5"/>
    <dgm:cxn modelId="{3327EDB7-A26F-4DEF-A17E-2A1CE690B666}" type="presParOf" srcId="{94F1533A-9FE0-452B-8176-A24B1EEED711}" destId="{A5648891-8F94-4CAF-BCA9-7077A1EB65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4FA3D-7786-480D-B186-40EB2450F286}">
      <dsp:nvSpPr>
        <dsp:cNvPr id="0" name=""/>
        <dsp:cNvSpPr/>
      </dsp:nvSpPr>
      <dsp:spPr>
        <a:xfrm>
          <a:off x="0" y="1219"/>
          <a:ext cx="3727323" cy="7101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Role of Operations</a:t>
          </a:r>
          <a:endParaRPr lang="en-US" sz="1800" kern="1200"/>
        </a:p>
      </dsp:txBody>
      <dsp:txXfrm>
        <a:off x="34666" y="35885"/>
        <a:ext cx="3657991" cy="640800"/>
      </dsp:txXfrm>
    </dsp:sp>
    <dsp:sp modelId="{7AAB0962-E2E4-46AE-8487-1EB0569EBF22}">
      <dsp:nvSpPr>
        <dsp:cNvPr id="0" name=""/>
        <dsp:cNvSpPr/>
      </dsp:nvSpPr>
      <dsp:spPr>
        <a:xfrm>
          <a:off x="0" y="648995"/>
          <a:ext cx="3727323" cy="710132"/>
        </a:xfrm>
        <a:prstGeom prst="roundRect">
          <a:avLst/>
        </a:prstGeom>
        <a:solidFill>
          <a:schemeClr val="accent2">
            <a:hueOff val="442584"/>
            <a:satOff val="2040"/>
            <a:lumOff val="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Law enforcement dismantles networks; military targets leaders</a:t>
          </a:r>
          <a:endParaRPr lang="en-US" sz="1800" kern="1200" dirty="0"/>
        </a:p>
      </dsp:txBody>
      <dsp:txXfrm>
        <a:off x="34666" y="683661"/>
        <a:ext cx="3657991" cy="640800"/>
      </dsp:txXfrm>
    </dsp:sp>
    <dsp:sp modelId="{D13C1757-A2EE-4493-9D15-16FF7D5CB9E5}">
      <dsp:nvSpPr>
        <dsp:cNvPr id="0" name=""/>
        <dsp:cNvSpPr/>
      </dsp:nvSpPr>
      <dsp:spPr>
        <a:xfrm>
          <a:off x="0" y="1359127"/>
          <a:ext cx="3727323" cy="710132"/>
        </a:xfrm>
        <a:prstGeom prst="roundRect">
          <a:avLst/>
        </a:prstGeom>
        <a:solidFill>
          <a:schemeClr val="accent2">
            <a:hueOff val="885168"/>
            <a:satOff val="4080"/>
            <a:lumOff val="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Disrupting Abu Sayyaf's operations requires both</a:t>
          </a:r>
          <a:endParaRPr lang="en-US" sz="1800" kern="1200" dirty="0"/>
        </a:p>
      </dsp:txBody>
      <dsp:txXfrm>
        <a:off x="34666" y="1393793"/>
        <a:ext cx="3657991" cy="640800"/>
      </dsp:txXfrm>
    </dsp:sp>
    <dsp:sp modelId="{25D896E1-205B-4E36-852E-D6AD8F604ED4}">
      <dsp:nvSpPr>
        <dsp:cNvPr id="0" name=""/>
        <dsp:cNvSpPr/>
      </dsp:nvSpPr>
      <dsp:spPr>
        <a:xfrm>
          <a:off x="0" y="2411522"/>
          <a:ext cx="3727323" cy="710132"/>
        </a:xfrm>
        <a:prstGeom prst="roundRect">
          <a:avLst/>
        </a:prstGeom>
        <a:solidFill>
          <a:schemeClr val="accent2">
            <a:hueOff val="1327752"/>
            <a:satOff val="6121"/>
            <a:lumOff val="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The complexity of peace talks </a:t>
          </a:r>
          <a:endParaRPr lang="en-US" sz="1800" kern="1200"/>
        </a:p>
      </dsp:txBody>
      <dsp:txXfrm>
        <a:off x="34666" y="2446188"/>
        <a:ext cx="3657991" cy="640800"/>
      </dsp:txXfrm>
    </dsp:sp>
    <dsp:sp modelId="{BCFA0194-B799-4FFB-9152-8F72E8760AC6}">
      <dsp:nvSpPr>
        <dsp:cNvPr id="0" name=""/>
        <dsp:cNvSpPr/>
      </dsp:nvSpPr>
      <dsp:spPr>
        <a:xfrm>
          <a:off x="0" y="3095443"/>
          <a:ext cx="3727323" cy="710132"/>
        </a:xfrm>
        <a:prstGeom prst="roundRect">
          <a:avLst/>
        </a:prstGeom>
        <a:solidFill>
          <a:schemeClr val="accent2">
            <a:hueOff val="1770336"/>
            <a:satOff val="8161"/>
            <a:lumOff val="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Fragmented group structure causes problems</a:t>
          </a:r>
          <a:endParaRPr lang="en-US" sz="1800" kern="1200"/>
        </a:p>
      </dsp:txBody>
      <dsp:txXfrm>
        <a:off x="34666" y="3130109"/>
        <a:ext cx="3657991" cy="640800"/>
      </dsp:txXfrm>
    </dsp:sp>
    <dsp:sp modelId="{A5648891-8F94-4CAF-BCA9-7077A1EB655B}">
      <dsp:nvSpPr>
        <dsp:cNvPr id="0" name=""/>
        <dsp:cNvSpPr/>
      </dsp:nvSpPr>
      <dsp:spPr>
        <a:xfrm>
          <a:off x="0" y="3730633"/>
          <a:ext cx="3727323" cy="710132"/>
        </a:xfrm>
        <a:prstGeom prst="roundRect">
          <a:avLst/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Criminal activity impedes discussions.</a:t>
          </a:r>
          <a:endParaRPr lang="en-US" sz="1800" kern="1200"/>
        </a:p>
      </dsp:txBody>
      <dsp:txXfrm>
        <a:off x="34666" y="3765299"/>
        <a:ext cx="3657991" cy="64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420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87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8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6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F127-C8F8-4F67-BCE6-900F971E234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37BD-28D7-4CB6-9228-5EF01B83F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0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4.m4a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4.m4a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23D9-3C6A-185A-7E8A-D8DD50C4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pPr algn="ctr"/>
            <a:r>
              <a:rPr lang="en-US" b="1" dirty="0"/>
              <a:t>Abu Sayyaf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DC4A-7984-DD93-7F3F-900D6A83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727" y="4670136"/>
            <a:ext cx="6419273" cy="218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Söhne"/>
              </a:rPr>
              <a:t>How does collaboration enhance counterterrorism efforts?</a:t>
            </a:r>
          </a:p>
          <a:p>
            <a:r>
              <a:rPr lang="en-US" sz="1600" i="1" dirty="0">
                <a:effectLst/>
                <a:latin typeface="Söhne"/>
              </a:rPr>
              <a:t>Multiple sources improve tracking</a:t>
            </a:r>
          </a:p>
          <a:p>
            <a:r>
              <a:rPr lang="en-US" sz="1600" i="1" dirty="0">
                <a:effectLst/>
                <a:latin typeface="Söhne"/>
              </a:rPr>
              <a:t>Strengthened capabilities</a:t>
            </a:r>
          </a:p>
          <a:p>
            <a:r>
              <a:rPr lang="en-US" sz="1600" i="1" dirty="0">
                <a:effectLst/>
                <a:latin typeface="Söhne"/>
              </a:rPr>
              <a:t>Coordinated, effective efforts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B6003-88C4-1665-D6FA-D272FC3E5B82}"/>
              </a:ext>
            </a:extLst>
          </p:cNvPr>
          <p:cNvSpPr txBox="1"/>
          <p:nvPr/>
        </p:nvSpPr>
        <p:spPr>
          <a:xfrm>
            <a:off x="0" y="1059120"/>
            <a:ext cx="47197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Söhne"/>
              </a:rPr>
              <a:t>Why is Abu Sayyaf a significant threat?</a:t>
            </a:r>
          </a:p>
          <a:p>
            <a:pPr marL="0" indent="0">
              <a:buNone/>
            </a:pPr>
            <a:endParaRPr lang="en-US" sz="2000" b="1" i="0" dirty="0"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Söhne"/>
              </a:rPr>
              <a:t>A versatile, decentralized system</a:t>
            </a:r>
          </a:p>
          <a:p>
            <a:endParaRPr lang="en-US" sz="1600" i="1" dirty="0"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Söhne"/>
              </a:rPr>
              <a:t>Participates in criminal activities</a:t>
            </a:r>
          </a:p>
          <a:p>
            <a:endParaRPr lang="en-US" sz="1600" i="1" dirty="0">
              <a:effectLst/>
              <a:latin typeface="Söhn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Söhne"/>
              </a:rPr>
              <a:t>Abuses inaccessible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0" dirty="0">
              <a:effectLst/>
              <a:latin typeface="Söhne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5C78F13-FA84-CDE1-FD17-AB4869BBF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343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Söh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DFBCC8-B31B-9EAA-795A-B94DB972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899"/>
            <a:ext cx="65" cy="276999"/>
          </a:xfrm>
          <a:prstGeom prst="rect">
            <a:avLst/>
          </a:prstGeom>
          <a:solidFill>
            <a:srgbClr val="343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Image result for Abu Sayyaf Logo">
            <a:extLst>
              <a:ext uri="{FF2B5EF4-FFF2-40B4-BE49-F238E27FC236}">
                <a16:creationId xmlns:a16="http://schemas.microsoft.com/office/drawing/2014/main" id="{D6859BE3-DE90-F808-39C5-4E8E55E4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552112"/>
            <a:ext cx="5020959" cy="27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quot;Now he kills me&quot;: Last words of German beheaded by Abu Sayyaf ...">
            <a:extLst>
              <a:ext uri="{FF2B5EF4-FFF2-40B4-BE49-F238E27FC236}">
                <a16:creationId xmlns:a16="http://schemas.microsoft.com/office/drawing/2014/main" id="{9008141E-2873-4EDC-F71D-DBF09DBC1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35" y="875579"/>
            <a:ext cx="5485618" cy="36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bu Sayyaf Objectives">
            <a:hlinkClick r:id="" action="ppaction://media"/>
            <a:extLst>
              <a:ext uri="{FF2B5EF4-FFF2-40B4-BE49-F238E27FC236}">
                <a16:creationId xmlns:a16="http://schemas.microsoft.com/office/drawing/2014/main" id="{8A8E32A0-226D-D0D9-0159-2CEC515F2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7338" y="1876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BBFA-6EF8-220E-B6C9-D4F63366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Strategies and tactics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963ECB-9DD1-772D-701A-E153FC0E1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543907"/>
              </p:ext>
            </p:extLst>
          </p:nvPr>
        </p:nvGraphicFramePr>
        <p:xfrm>
          <a:off x="914400" y="2417233"/>
          <a:ext cx="10353675" cy="444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 descr="SOLYMONE BLOG: Philippines, Indonesia, Malaysia Agree To Act vs Abu Sayyaf">
            <a:extLst>
              <a:ext uri="{FF2B5EF4-FFF2-40B4-BE49-F238E27FC236}">
                <a16:creationId xmlns:a16="http://schemas.microsoft.com/office/drawing/2014/main" id="{B18ED2F1-7839-F0DE-0B7F-8E2110B0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91" y="2095498"/>
            <a:ext cx="6520065" cy="476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trategies and Tactics ">
            <a:hlinkClick r:id="" action="ppaction://media"/>
            <a:extLst>
              <a:ext uri="{FF2B5EF4-FFF2-40B4-BE49-F238E27FC236}">
                <a16:creationId xmlns:a16="http://schemas.microsoft.com/office/drawing/2014/main" id="{76249338-4EFF-7D5F-97D5-AE4F385A7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432" y="2861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EA04-23C0-459B-174E-299E0AFA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2" y="0"/>
            <a:ext cx="10353761" cy="1326321"/>
          </a:xfrm>
        </p:spPr>
        <p:txBody>
          <a:bodyPr/>
          <a:lstStyle/>
          <a:p>
            <a:r>
              <a:rPr lang="en-US" dirty="0"/>
              <a:t>Achievements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2807D-A5DC-3D05-E8D9-E09A79BC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178" y="2578100"/>
            <a:ext cx="3861404" cy="3286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i="0" dirty="0">
                <a:solidFill>
                  <a:srgbClr val="D1D5DB"/>
                </a:solidFill>
                <a:effectLst/>
                <a:latin typeface="Söhne"/>
              </a:rPr>
              <a:t>Janjalani- 1998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0" dirty="0">
                <a:solidFill>
                  <a:srgbClr val="D1D5DB"/>
                </a:solidFill>
                <a:effectLst/>
                <a:latin typeface="Söhne"/>
              </a:rPr>
              <a:t>Sabaya- 2002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i="0" dirty="0">
                <a:solidFill>
                  <a:srgbClr val="D1D5DB"/>
                </a:solidFill>
                <a:effectLst/>
                <a:latin typeface="Söhne"/>
              </a:rPr>
              <a:t>Hapilon- 2017 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D28C6-38D1-6E0A-84E2-08C5D1042B10}"/>
              </a:ext>
            </a:extLst>
          </p:cNvPr>
          <p:cNvSpPr txBox="1"/>
          <p:nvPr/>
        </p:nvSpPr>
        <p:spPr>
          <a:xfrm>
            <a:off x="489527" y="1477266"/>
            <a:ext cx="38885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Challenges</a:t>
            </a:r>
            <a:endParaRPr lang="en-U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Ability to adapt and recover from leadership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Limits group disruption.</a:t>
            </a:r>
          </a:p>
        </p:txBody>
      </p:sp>
      <p:pic>
        <p:nvPicPr>
          <p:cNvPr id="3074" name="Picture 2" descr="The Abu Sayyaf Group timeline | Timetoast timelines">
            <a:extLst>
              <a:ext uri="{FF2B5EF4-FFF2-40B4-BE49-F238E27FC236}">
                <a16:creationId xmlns:a16="http://schemas.microsoft.com/office/drawing/2014/main" id="{2830DA15-1E8F-577C-89F6-1754CE8F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50" y="994540"/>
            <a:ext cx="1596117" cy="191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u Sabaya - IMDb">
            <a:extLst>
              <a:ext uri="{FF2B5EF4-FFF2-40B4-BE49-F238E27FC236}">
                <a16:creationId xmlns:a16="http://schemas.microsoft.com/office/drawing/2014/main" id="{FC46ECB7-47F2-A092-75B8-F9A40D4D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49" y="2909881"/>
            <a:ext cx="1596117" cy="19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nilon Hapilon - Wikipedia">
            <a:extLst>
              <a:ext uri="{FF2B5EF4-FFF2-40B4-BE49-F238E27FC236}">
                <a16:creationId xmlns:a16="http://schemas.microsoft.com/office/drawing/2014/main" id="{989FEC5C-2655-0B48-BECE-A684C460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49" y="4862012"/>
            <a:ext cx="15961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ix Abu Sayyaf terrorists surrender to Philippines security forces ...">
            <a:extLst>
              <a:ext uri="{FF2B5EF4-FFF2-40B4-BE49-F238E27FC236}">
                <a16:creationId xmlns:a16="http://schemas.microsoft.com/office/drawing/2014/main" id="{21670374-A3AB-F1EA-E941-C70F5D40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" y="3429000"/>
            <a:ext cx="4939439" cy="31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chievements">
            <a:hlinkClick r:id="" action="ppaction://media"/>
            <a:extLst>
              <a:ext uri="{FF2B5EF4-FFF2-40B4-BE49-F238E27FC236}">
                <a16:creationId xmlns:a16="http://schemas.microsoft.com/office/drawing/2014/main" id="{258CE10D-6DEC-9204-4249-ACE7F51BD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94362" y="1326321"/>
            <a:ext cx="487363" cy="487363"/>
          </a:xfrm>
          <a:prstGeom prst="rect">
            <a:avLst/>
          </a:prstGeom>
        </p:spPr>
      </p:pic>
      <p:pic>
        <p:nvPicPr>
          <p:cNvPr id="6" name="Challenges">
            <a:hlinkClick r:id="" action="ppaction://media"/>
            <a:extLst>
              <a:ext uri="{FF2B5EF4-FFF2-40B4-BE49-F238E27FC236}">
                <a16:creationId xmlns:a16="http://schemas.microsoft.com/office/drawing/2014/main" id="{EDF9EB3B-07E6-1623-37BE-F53F1940B8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2263" y="943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59C9-15A1-9D71-53D5-2F2B0BD0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b="1" i="0" dirty="0">
                <a:effectLst/>
                <a:latin typeface="Söhne"/>
              </a:rPr>
              <a:t>Regional Approaches to Counterterrorism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990C8-EDB7-8C54-1354-1CBEF802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9121"/>
            <a:ext cx="5532582" cy="18201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Differences in Approach</a:t>
            </a:r>
          </a:p>
          <a:p>
            <a:r>
              <a:rPr lang="en-US" sz="1600" i="1" dirty="0">
                <a:effectLst/>
              </a:rPr>
              <a:t>The Philippines places a strong emphasis on military force, whereas Malaysia and Indonesia prioritize cooperation and intelligence</a:t>
            </a:r>
          </a:p>
          <a:p>
            <a:r>
              <a:rPr lang="en-US" sz="1600" i="1" dirty="0">
                <a:effectLst/>
              </a:rPr>
              <a:t>Abu Sayyaf's adaptability threatens the Philippine strategy</a:t>
            </a:r>
          </a:p>
          <a:p>
            <a:pPr marL="0" indent="0">
              <a:buNone/>
            </a:pPr>
            <a:endParaRPr lang="en-US" i="1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C6FF5-1A12-81BD-8C8C-1AE929AC393A}"/>
              </a:ext>
            </a:extLst>
          </p:cNvPr>
          <p:cNvSpPr txBox="1"/>
          <p:nvPr/>
        </p:nvSpPr>
        <p:spPr>
          <a:xfrm>
            <a:off x="6446377" y="910283"/>
            <a:ext cx="5357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effectLst/>
                <a:latin typeface="Söhne"/>
              </a:rPr>
              <a:t>Role of Intelligence-sharing</a:t>
            </a:r>
          </a:p>
          <a:p>
            <a:endParaRPr lang="en-US" b="1" dirty="0"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Söhne"/>
              </a:rPr>
              <a:t>Improves regional Abu Sayyaf surveillance and counterterrorism cooperation</a:t>
            </a:r>
          </a:p>
          <a:p>
            <a:endParaRPr lang="en-US" sz="1600" i="1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Söhne"/>
              </a:rPr>
              <a:t>Critical for preventing group cross-border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effectLst/>
              <a:latin typeface="Söhne"/>
            </a:endParaRPr>
          </a:p>
        </p:txBody>
      </p:sp>
      <p:pic>
        <p:nvPicPr>
          <p:cNvPr id="2052" name="Picture 4" descr="Philippine marines kill Abu Sayyaf extremist leader | News | DW | 29.04 ...">
            <a:extLst>
              <a:ext uri="{FF2B5EF4-FFF2-40B4-BE49-F238E27FC236}">
                <a16:creationId xmlns:a16="http://schemas.microsoft.com/office/drawing/2014/main" id="{20C2AFB5-E7A8-D213-E464-D84B87D92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02" y="2766148"/>
            <a:ext cx="8063345" cy="40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gional Approach">
            <a:hlinkClick r:id="" action="ppaction://media"/>
            <a:extLst>
              <a:ext uri="{FF2B5EF4-FFF2-40B4-BE49-F238E27FC236}">
                <a16:creationId xmlns:a16="http://schemas.microsoft.com/office/drawing/2014/main" id="{0EEF1E33-A9DC-99AA-4892-C3DF03F19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216" y="422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ilippines unrest: Who are the Abu Sayyaf group? - BBC News">
            <a:extLst>
              <a:ext uri="{FF2B5EF4-FFF2-40B4-BE49-F238E27FC236}">
                <a16:creationId xmlns:a16="http://schemas.microsoft.com/office/drawing/2014/main" id="{9A0CB888-CE14-9208-03B2-1447C4BFA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8" name="Rectangle 5137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CD531-15EA-0204-3361-0E037727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Future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9070-C81D-09AC-6714-9921EAE1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Söhne"/>
              </a:rPr>
              <a:t>Comprehensive Approach: </a:t>
            </a:r>
            <a:r>
              <a:rPr lang="en-US" sz="2400" i="1" dirty="0">
                <a:effectLst/>
                <a:latin typeface="Söhne"/>
              </a:rPr>
              <a:t>Focus on overall strategy rather than military tactics.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Söhne"/>
              </a:rPr>
              <a:t>Community Partnership: </a:t>
            </a:r>
            <a:r>
              <a:rPr lang="en-US" sz="2400" i="1" dirty="0">
                <a:effectLst/>
                <a:latin typeface="Söhne"/>
              </a:rPr>
              <a:t>Take grassroots measures to stop radicalization and recruiting.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Söhne"/>
              </a:rPr>
              <a:t>International Collaboration: </a:t>
            </a:r>
            <a:r>
              <a:rPr lang="en-US" sz="2400" i="1" dirty="0">
                <a:effectLst/>
                <a:latin typeface="Söhne"/>
              </a:rPr>
              <a:t>Strengthen international and neighboring alliances.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Söhne"/>
              </a:rPr>
              <a:t>Technology and Training:</a:t>
            </a:r>
            <a:r>
              <a:rPr lang="en-US" sz="2400" i="1" dirty="0">
                <a:effectLst/>
                <a:latin typeface="Söhne"/>
              </a:rPr>
              <a:t> Increase situational awareness with modern surveillance equipment.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Söhne"/>
              </a:rPr>
              <a:t>Proactive Measures: </a:t>
            </a:r>
            <a:r>
              <a:rPr lang="en-US" sz="2400" i="1" dirty="0">
                <a:effectLst/>
                <a:latin typeface="Söhne"/>
              </a:rPr>
              <a:t>Enhance intelligence to predict and disrupt terrorist activities.</a:t>
            </a:r>
            <a:endParaRPr lang="en-US" sz="2400" i="1" dirty="0"/>
          </a:p>
        </p:txBody>
      </p:sp>
      <p:pic>
        <p:nvPicPr>
          <p:cNvPr id="4" name="Future Strategies">
            <a:hlinkClick r:id="" action="ppaction://media"/>
            <a:extLst>
              <a:ext uri="{FF2B5EF4-FFF2-40B4-BE49-F238E27FC236}">
                <a16:creationId xmlns:a16="http://schemas.microsoft.com/office/drawing/2014/main" id="{B654E475-C435-EB89-82A9-3522FCCDD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271" y="4494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1207</TotalTime>
  <Words>205</Words>
  <Application>Microsoft Office PowerPoint</Application>
  <PresentationFormat>Widescreen</PresentationFormat>
  <Paragraphs>43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Söhne</vt:lpstr>
      <vt:lpstr>Wingdings</vt:lpstr>
      <vt:lpstr>Damask</vt:lpstr>
      <vt:lpstr>Abu Sayyaf Objectives</vt:lpstr>
      <vt:lpstr>Strategies and tactics</vt:lpstr>
      <vt:lpstr>Achievements and Challenges</vt:lpstr>
      <vt:lpstr>Regional Approaches to Counterterrorism</vt:lpstr>
      <vt:lpstr>Future Strategies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 Sayyaf Objectives</dc:title>
  <dc:creator>Riley Arndt</dc:creator>
  <cp:lastModifiedBy>William Newmann</cp:lastModifiedBy>
  <cp:revision>1</cp:revision>
  <dcterms:created xsi:type="dcterms:W3CDTF">2023-12-06T21:33:35Z</dcterms:created>
  <dcterms:modified xsi:type="dcterms:W3CDTF">2023-12-07T20:52:03Z</dcterms:modified>
</cp:coreProperties>
</file>