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56" d="100"/>
          <a:sy n="56" d="100"/>
        </p:scale>
        <p:origin x="78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FD7B-E10C-4FC9-B2F5-1039EA76F501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CF5E-4AE7-4149-8F6C-4CB4AF1C5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8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FD7B-E10C-4FC9-B2F5-1039EA76F501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CF5E-4AE7-4149-8F6C-4CB4AF1C5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45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FD7B-E10C-4FC9-B2F5-1039EA76F501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CF5E-4AE7-4149-8F6C-4CB4AF1C5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3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FD7B-E10C-4FC9-B2F5-1039EA76F501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CF5E-4AE7-4149-8F6C-4CB4AF1C5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76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FD7B-E10C-4FC9-B2F5-1039EA76F501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CF5E-4AE7-4149-8F6C-4CB4AF1C5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01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FD7B-E10C-4FC9-B2F5-1039EA76F501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CF5E-4AE7-4149-8F6C-4CB4AF1C5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0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FD7B-E10C-4FC9-B2F5-1039EA76F501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CF5E-4AE7-4149-8F6C-4CB4AF1C5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65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FD7B-E10C-4FC9-B2F5-1039EA76F501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CF5E-4AE7-4149-8F6C-4CB4AF1C5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9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FD7B-E10C-4FC9-B2F5-1039EA76F501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CF5E-4AE7-4149-8F6C-4CB4AF1C5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95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FD7B-E10C-4FC9-B2F5-1039EA76F501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CF5E-4AE7-4149-8F6C-4CB4AF1C5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55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FD7B-E10C-4FC9-B2F5-1039EA76F501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CF5E-4AE7-4149-8F6C-4CB4AF1C5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8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9FD7B-E10C-4FC9-B2F5-1039EA76F501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4CF5E-4AE7-4149-8F6C-4CB4AF1C5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9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nydailynews.com/news/national/civil-war-150th-anniversary-gallery-1.14612?pmSlide=19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hyperlink" Target="https://www.google.com/imgres?imgurl&amp;imgrefurl=http://www.amazon.com/Influence-History-1660-1783-Military-Weapons/dp/0486255093&amp;h=0&amp;w=0&amp;sz=1&amp;tbnid=Znu5oo85cK4hTM&amp;tbnh=285&amp;tbnw=177&amp;zoom=1&amp;docid=zRHICChp7hHCYM&amp;hl=en&amp;ei=pNVAUr38CeL84APaw4DQCw&amp;ved=0CAIQsC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://www.google.com/url?sa=i&amp;rct=j&amp;q=&amp;esrc=s&amp;frm=1&amp;source=images&amp;cd=&amp;cad=rja&amp;docid=ETSsNGz-FRTF6M&amp;tbnid=TgGTk_btYrlIxM:&amp;ved=0CAUQjRw&amp;url=http://www.history.navy.mil/bios/mahan_alfred.htm&amp;ei=AdZAUoXUDOLA4AOdmYHYDQ&amp;bvm=bv.52434380,d.dmg&amp;psig=AFQjCNHv59xkRNR1P24as97nVMNEgCM-oA&amp;ust=138006717181153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frm=1&amp;source=images&amp;cd=&amp;docid=VmH4TcQ6tJnfjM&amp;tbnid=ee3whiUv6JRF0M:&amp;ved=0CAUQjRw&amp;url=http://www.bibliovault.org/BV.book.epl?ISBN%3D9780817356088&amp;ei=QtdAUt7wNPa24AOXhYGADw&amp;bvm=bv.52434380,d.dmg&amp;psig=AFQjCNFWc3lUnUhY_CQ_FxaW4n8Mz2VWFg&amp;ust=138006749818619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onlinemilitaryeducation.org/posts/10-most-devastating-bombing-campaigns-of-wwii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onlinemilitaryeducation.org/wp-content/uploads/2012/02/3.-Dresden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benoa.net/japan/hiroshima/index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en.wikipedia.org/wiki/File:AtomicEffects-p7a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hyperlink" Target="http://en.wikipedia.org/wiki/File:AtomicEffects-p7b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en.wikipedia.org/wiki/File:Nagasaki_1945_-_Before_and_after_(adjusted)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960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5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US Strategy to </a:t>
            </a:r>
            <a:r>
              <a:rPr lang="en-US" altLang="en-US" sz="8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1890</a:t>
            </a:r>
            <a:r>
              <a:rPr lang="en-US" altLang="en-US" sz="6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838200" y="1565564"/>
            <a:ext cx="10515600" cy="4611399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b="1" dirty="0"/>
              <a:t>Total War: Richmond 1865</a:t>
            </a:r>
          </a:p>
        </p:txBody>
      </p:sp>
      <p:pic>
        <p:nvPicPr>
          <p:cNvPr id="5124" name="Picture 3" descr="Damaged buildings from the burning of Richmond, Va., are seen in April 1865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90" y="2189018"/>
            <a:ext cx="8063345" cy="429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17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Is Strategy Over? Yes and No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9788" y="1335314"/>
            <a:ext cx="5157787" cy="1346202"/>
          </a:xfrm>
        </p:spPr>
        <p:txBody>
          <a:bodyPr>
            <a:noAutofit/>
          </a:bodyPr>
          <a:lstStyle/>
          <a:p>
            <a:r>
              <a:rPr lang="en-US" sz="3200" dirty="0"/>
              <a:t>Bernard </a:t>
            </a:r>
            <a:r>
              <a:rPr lang="en-US" sz="3200" dirty="0" smtClean="0"/>
              <a:t>Brodie,</a:t>
            </a:r>
          </a:p>
          <a:p>
            <a:r>
              <a:rPr lang="en-US" sz="3200" i="1" dirty="0" smtClean="0"/>
              <a:t>The </a:t>
            </a:r>
            <a:r>
              <a:rPr lang="en-US" sz="3200" i="1" dirty="0"/>
              <a:t>Absolute Weapon</a:t>
            </a:r>
            <a:r>
              <a:rPr lang="en-US" sz="3200" dirty="0"/>
              <a:t>,</a:t>
            </a:r>
            <a:r>
              <a:rPr lang="en-US" sz="3200" i="1" dirty="0"/>
              <a:t> </a:t>
            </a:r>
            <a:r>
              <a:rPr lang="en-US" sz="3200" dirty="0" smtClean="0"/>
              <a:t>1946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9788" y="2830285"/>
            <a:ext cx="5157787" cy="3359377"/>
          </a:xfrm>
        </p:spPr>
        <p:txBody>
          <a:bodyPr rtlCol="0">
            <a:normAutofit/>
          </a:bodyPr>
          <a:lstStyle/>
          <a:p>
            <a:pPr>
              <a:defRPr/>
            </a:pPr>
            <a:endParaRPr lang="en-US" i="1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6172199" y="1690688"/>
            <a:ext cx="5758543" cy="990827"/>
          </a:xfrm>
        </p:spPr>
        <p:txBody>
          <a:bodyPr>
            <a:noAutofit/>
          </a:bodyPr>
          <a:lstStyle/>
          <a:p>
            <a:r>
              <a:rPr lang="en-US" sz="3200" dirty="0" smtClean="0"/>
              <a:t>Bernard Brodie, </a:t>
            </a:r>
          </a:p>
          <a:p>
            <a:r>
              <a:rPr lang="en-US" sz="3200" i="1" dirty="0" smtClean="0"/>
              <a:t>Strategy in the Missile Age</a:t>
            </a:r>
            <a:r>
              <a:rPr lang="en-US" sz="3200" dirty="0" smtClean="0"/>
              <a:t>, 1959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642955" y="2830513"/>
            <a:ext cx="2865388" cy="3700916"/>
          </a:xfrm>
          <a:prstGeom prst="rect">
            <a:avLst/>
          </a:prstGeom>
        </p:spPr>
      </p:pic>
      <p:pic>
        <p:nvPicPr>
          <p:cNvPr id="14340" name="Picture 3" descr="http://books.google.com/books?id=DV7PAAAAMAAJ&amp;printsec=frontcover&amp;img=1&amp;zoom=1&amp;imgtk=AFLRE73h1IMW00XfgWNLUywscyPRHUhdI-6XRvpGfblBvT7HrrlJ3ANuBLXoiEf0hftRG_Pj3CJZaAyzmJAJGdOujn4zZ8Myk-QCosMsiohARAqMk23eG7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830285"/>
            <a:ext cx="3044825" cy="383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30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103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6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1890</a:t>
            </a:r>
            <a:r>
              <a:rPr lang="en-US" alt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s: Naval Power</a:t>
            </a:r>
            <a:endParaRPr lang="en-US" alt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29491" y="1624806"/>
            <a:ext cx="11291453" cy="4552157"/>
          </a:xfrm>
        </p:spPr>
        <p:txBody>
          <a:bodyPr/>
          <a:lstStyle/>
          <a:p>
            <a:pPr marL="914400" lvl="2" indent="-914400">
              <a:buNone/>
            </a:pPr>
            <a:r>
              <a:rPr lang="en-US" altLang="en-US" sz="2800" b="1" dirty="0"/>
              <a:t>Theodore Roosevelt </a:t>
            </a:r>
            <a:r>
              <a:rPr lang="en-US" altLang="en-US" b="1" dirty="0" smtClean="0"/>
              <a:t>			</a:t>
            </a:r>
            <a:r>
              <a:rPr lang="en-US" altLang="en-US" sz="2800" b="1" dirty="0" smtClean="0"/>
              <a:t>Alfred Thayer Mahan</a:t>
            </a:r>
          </a:p>
          <a:p>
            <a:pPr marL="914400" lvl="2" indent="-914400">
              <a:buNone/>
            </a:pPr>
            <a:r>
              <a:rPr lang="en-US" altLang="en-US" sz="2800" b="1" dirty="0" smtClean="0"/>
              <a:t>(1858-1919)	</a:t>
            </a:r>
            <a:r>
              <a:rPr lang="en-US" altLang="en-US" sz="2800" b="1" dirty="0"/>
              <a:t>	 1882 1</a:t>
            </a:r>
            <a:r>
              <a:rPr lang="en-US" altLang="en-US" sz="2800" b="1" baseline="30000" dirty="0"/>
              <a:t>st</a:t>
            </a:r>
            <a:r>
              <a:rPr lang="en-US" altLang="en-US" sz="2800" b="1" dirty="0"/>
              <a:t> ed. </a:t>
            </a:r>
            <a:r>
              <a:rPr lang="en-US" altLang="en-US" sz="2800" b="1" dirty="0" smtClean="0"/>
              <a:t>	(</a:t>
            </a:r>
            <a:r>
              <a:rPr lang="en-US" altLang="en-US" sz="2800" b="1" dirty="0"/>
              <a:t>1840-1914) </a:t>
            </a:r>
            <a:r>
              <a:rPr lang="en-US" altLang="en-US" sz="2800" b="1" dirty="0" smtClean="0"/>
              <a:t>	       1890 </a:t>
            </a:r>
            <a:r>
              <a:rPr lang="en-US" altLang="en-US" sz="2800" b="1" dirty="0"/>
              <a:t>1</a:t>
            </a:r>
            <a:r>
              <a:rPr lang="en-US" altLang="en-US" sz="2800" b="1" baseline="30000" dirty="0"/>
              <a:t>st</a:t>
            </a:r>
            <a:r>
              <a:rPr lang="en-US" altLang="en-US" sz="2800" b="1" dirty="0"/>
              <a:t> ed.</a:t>
            </a:r>
            <a:endParaRPr lang="en-US" altLang="en-US" sz="2800" b="1" dirty="0" smtClean="0"/>
          </a:p>
          <a:p>
            <a:pPr marL="914400" lvl="2" indent="0">
              <a:buNone/>
            </a:pPr>
            <a:r>
              <a:rPr lang="en-US" altLang="en-US" sz="2800" b="1" dirty="0" smtClean="0"/>
              <a:t>								</a:t>
            </a:r>
          </a:p>
        </p:txBody>
      </p:sp>
      <p:pic>
        <p:nvPicPr>
          <p:cNvPr id="6148" name="Content Placeholder 3" descr="https://encrypted-tbn2.gstatic.com/images?q=tbn:ANd9GcRuAfeeOiZC6Qg46ALXPP1AOwp9uIP8oNafC-7wP4BBr6V41ole9JbiC5Zp">
            <a:hlinkClick r:id="rId2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344" y="2700338"/>
            <a:ext cx="23622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irc_mi" descr="http://www.history.navy.mil/pics2/bios/mahan_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850" y="2700338"/>
            <a:ext cx="292735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1772" y="2745797"/>
            <a:ext cx="2589934" cy="35653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304" y="2745797"/>
            <a:ext cx="2307324" cy="306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7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 Rise of Airpower: </a:t>
            </a:r>
            <a:r>
              <a:rPr lang="en-US" altLang="en-US" sz="7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20</a:t>
            </a:r>
            <a:r>
              <a:rPr lang="en-US" altLang="en-US" sz="4800" b="1" baseline="30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r>
              <a:rPr lang="en-US" altLang="en-US" sz="4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century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3600" b="1" dirty="0"/>
              <a:t>Two Views</a:t>
            </a:r>
          </a:p>
          <a:p>
            <a:pPr>
              <a:defRPr/>
            </a:pPr>
            <a:r>
              <a:rPr lang="en-US" sz="3600" b="1" dirty="0"/>
              <a:t>Airpower is a novelty</a:t>
            </a:r>
          </a:p>
          <a:p>
            <a:pPr>
              <a:defRPr/>
            </a:pPr>
            <a:r>
              <a:rPr lang="en-US" sz="3600" b="1" dirty="0"/>
              <a:t>Airpower is decisive</a:t>
            </a:r>
          </a:p>
          <a:p>
            <a:pPr lvl="1">
              <a:defRPr/>
            </a:pPr>
            <a:r>
              <a:rPr lang="en-US" sz="3200" b="1" dirty="0" err="1"/>
              <a:t>Giulio</a:t>
            </a:r>
            <a:r>
              <a:rPr lang="en-US" sz="3200" b="1" dirty="0"/>
              <a:t> </a:t>
            </a:r>
            <a:r>
              <a:rPr lang="en-US" sz="3200" b="1" dirty="0" err="1"/>
              <a:t>Douhet</a:t>
            </a:r>
            <a:r>
              <a:rPr lang="en-US" sz="3200" b="1" dirty="0"/>
              <a:t> (Italy)</a:t>
            </a:r>
          </a:p>
          <a:p>
            <a:pPr lvl="1">
              <a:defRPr/>
            </a:pPr>
            <a:r>
              <a:rPr lang="en-US" sz="3200" b="1" dirty="0"/>
              <a:t>William Mitchell (US)</a:t>
            </a:r>
          </a:p>
          <a:p>
            <a:pPr lvl="1">
              <a:defRPr/>
            </a:pPr>
            <a:endParaRPr lang="en-US" sz="3200" b="1" dirty="0"/>
          </a:p>
          <a:p>
            <a:pPr>
              <a:defRPr/>
            </a:pPr>
            <a:endParaRPr lang="en-US" b="1" dirty="0" smtClean="0"/>
          </a:p>
        </p:txBody>
      </p:sp>
      <p:pic>
        <p:nvPicPr>
          <p:cNvPr id="7172" name="irc_mi" descr="http://www.bibliovault.org/thumbs/978-0-8173-8325-1-frontcov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52601"/>
            <a:ext cx="3494088" cy="45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28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hlinkClick r:id="rId2"/>
              </a:rPr>
              <a:t>WW II Strategic Bombing</a:t>
            </a:r>
            <a:endParaRPr lang="en-US" altLang="en-US" b="1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838200" y="1480457"/>
            <a:ext cx="10515600" cy="4696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4000" b="1" dirty="0" smtClean="0"/>
              <a:t>Tokyo May 9-19, 1945</a:t>
            </a:r>
          </a:p>
        </p:txBody>
      </p:sp>
      <p:pic>
        <p:nvPicPr>
          <p:cNvPr id="8196" name="Picture 3" descr="tokyo most devastating bombings ww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371" y="2148115"/>
            <a:ext cx="8157028" cy="418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80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0189"/>
          </a:xfrm>
        </p:spPr>
        <p:txBody>
          <a:bodyPr/>
          <a:lstStyle/>
          <a:p>
            <a:r>
              <a:rPr lang="en-US" altLang="en-US" b="1" dirty="0"/>
              <a:t>Dresden (1945</a:t>
            </a:r>
            <a:r>
              <a:rPr lang="en-US" altLang="en-US" b="1" dirty="0" smtClean="0"/>
              <a:t>)</a:t>
            </a:r>
            <a:endParaRPr lang="en-US" altLang="en-US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838200" y="1161143"/>
            <a:ext cx="10515600" cy="50158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3600" b="1" dirty="0" smtClean="0"/>
          </a:p>
        </p:txBody>
      </p:sp>
      <p:pic>
        <p:nvPicPr>
          <p:cNvPr id="9220" name="Picture 3" descr="dresden most devastating ww2 bombing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572" y="1248228"/>
            <a:ext cx="8247743" cy="484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19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August </a:t>
            </a:r>
            <a:r>
              <a:rPr lang="en-US" altLang="en-US" sz="6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6, 1945 </a:t>
            </a:r>
            <a:r>
              <a:rPr lang="en-US" alt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Hiroshima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4" name="Picture 5" descr="Hiroshima : Hiroshima after the bomb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1"/>
            <a:ext cx="82296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9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Hiroshima</a:t>
            </a:r>
          </a:p>
        </p:txBody>
      </p:sp>
      <p:sp>
        <p:nvSpPr>
          <p:cNvPr id="11267" name="Text Placeholder 4"/>
          <p:cNvSpPr>
            <a:spLocks noGrp="1"/>
          </p:cNvSpPr>
          <p:nvPr>
            <p:ph type="body" idx="1"/>
          </p:nvPr>
        </p:nvSpPr>
        <p:spPr>
          <a:xfrm>
            <a:off x="1981200" y="1143000"/>
            <a:ext cx="4040188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dirty="0" smtClean="0"/>
              <a:t>Before</a:t>
            </a:r>
          </a:p>
        </p:txBody>
      </p:sp>
      <p:pic>
        <p:nvPicPr>
          <p:cNvPr id="11268" name="Content Placeholder 8" descr="http://upload.wikimedia.org/wikipedia/commons/thumb/0/06/AtomicEffects-p7a.jpg/200px-AtomicEffects-p7a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6343" y="1752600"/>
            <a:ext cx="4858657" cy="4495800"/>
          </a:xfrm>
        </p:spPr>
      </p:pic>
      <p:sp>
        <p:nvSpPr>
          <p:cNvPr id="11269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69026" y="1066800"/>
            <a:ext cx="4041775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After</a:t>
            </a:r>
          </a:p>
        </p:txBody>
      </p:sp>
      <p:pic>
        <p:nvPicPr>
          <p:cNvPr id="11270" name="Content Placeholder 9" descr="http://upload.wikimedia.org/wikipedia/commons/thumb/7/70/AtomicEffects-p7b.jpg/200px-AtomicEffects-p7b.jpg">
            <a:hlinkClick r:id="rId4"/>
          </p:cNvPr>
          <p:cNvPicPr>
            <a:picLocks noGrp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399" y="1752600"/>
            <a:ext cx="4767943" cy="4495800"/>
          </a:xfrm>
        </p:spPr>
      </p:pic>
    </p:spTree>
    <p:extLst>
      <p:ext uri="{BB962C8B-B14F-4D97-AF65-F5344CB8AC3E}">
        <p14:creationId xmlns:p14="http://schemas.microsoft.com/office/powerpoint/2010/main" val="340273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August </a:t>
            </a:r>
            <a:r>
              <a:rPr lang="en-US" altLang="en-US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9, 1945 </a:t>
            </a:r>
            <a:r>
              <a:rPr lang="en-US" alt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Nagasaki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2292" name="Picture 6" descr="A mushroom cloud rising into the air after the atom bomb was dropped on Nagasa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8077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4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Nagasaki: Before and After</a:t>
            </a:r>
          </a:p>
        </p:txBody>
      </p:sp>
      <p:pic>
        <p:nvPicPr>
          <p:cNvPr id="13315" name="Content Placeholder 3" descr="http://upload.wikimedia.org/wikipedia/commons/thumb/4/4e/Nagasaki_1945_-_Before_and_after_%28adjusted%29.jpg/220px-Nagasaki_1945_-_Before_and_after_%28adjusted%29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3171" y="1444172"/>
            <a:ext cx="7315200" cy="5029200"/>
          </a:xfrm>
        </p:spPr>
      </p:pic>
    </p:spTree>
    <p:extLst>
      <p:ext uri="{BB962C8B-B14F-4D97-AF65-F5344CB8AC3E}">
        <p14:creationId xmlns:p14="http://schemas.microsoft.com/office/powerpoint/2010/main" val="249398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97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Aharoni</vt:lpstr>
      <vt:lpstr>Arial</vt:lpstr>
      <vt:lpstr>Calibri</vt:lpstr>
      <vt:lpstr>Calibri Light</vt:lpstr>
      <vt:lpstr>Office Theme</vt:lpstr>
      <vt:lpstr>US Strategy to 1890s</vt:lpstr>
      <vt:lpstr>1890s: Naval Power</vt:lpstr>
      <vt:lpstr>The Rise of Airpower: 20th century</vt:lpstr>
      <vt:lpstr>WW II Strategic Bombing</vt:lpstr>
      <vt:lpstr>Dresden (1945)</vt:lpstr>
      <vt:lpstr>August 6, 1945 Hiroshima</vt:lpstr>
      <vt:lpstr>Hiroshima</vt:lpstr>
      <vt:lpstr>August 9, 1945 Nagasaki</vt:lpstr>
      <vt:lpstr>Nagasaki: Before and After</vt:lpstr>
      <vt:lpstr>Is Strategy Over? Yes and No</vt:lpstr>
    </vt:vector>
  </TitlesOfParts>
  <Company>Virginia Commonwealth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Development of Strategy</dc:title>
  <dc:creator>William W Newmann</dc:creator>
  <cp:lastModifiedBy>William W Newmann</cp:lastModifiedBy>
  <cp:revision>6</cp:revision>
  <dcterms:created xsi:type="dcterms:W3CDTF">2017-01-11T16:16:45Z</dcterms:created>
  <dcterms:modified xsi:type="dcterms:W3CDTF">2019-06-24T18:02:08Z</dcterms:modified>
</cp:coreProperties>
</file>