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60" r:id="rId2"/>
    <p:sldId id="261" r:id="rId3"/>
    <p:sldId id="273" r:id="rId4"/>
    <p:sldId id="262" r:id="rId5"/>
    <p:sldId id="265" r:id="rId6"/>
    <p:sldId id="263" r:id="rId7"/>
    <p:sldId id="264" r:id="rId8"/>
    <p:sldId id="275" r:id="rId9"/>
    <p:sldId id="274" r:id="rId10"/>
    <p:sldId id="266" r:id="rId11"/>
    <p:sldId id="267" r:id="rId12"/>
    <p:sldId id="276" r:id="rId13"/>
    <p:sldId id="279" r:id="rId14"/>
    <p:sldId id="277" r:id="rId15"/>
    <p:sldId id="278" r:id="rId16"/>
    <p:sldId id="280" r:id="rId17"/>
    <p:sldId id="281" r:id="rId18"/>
    <p:sldId id="282" r:id="rId19"/>
    <p:sldId id="293" r:id="rId20"/>
    <p:sldId id="283" r:id="rId21"/>
    <p:sldId id="268" r:id="rId22"/>
    <p:sldId id="269" r:id="rId23"/>
    <p:sldId id="271" r:id="rId24"/>
    <p:sldId id="272" r:id="rId25"/>
    <p:sldId id="257" r:id="rId26"/>
    <p:sldId id="270" r:id="rId27"/>
    <p:sldId id="259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FB4734-DF3A-D643-B632-4C97FFFC0968}">
          <p14:sldIdLst>
            <p14:sldId id="260"/>
            <p14:sldId id="261"/>
            <p14:sldId id="273"/>
            <p14:sldId id="262"/>
            <p14:sldId id="265"/>
            <p14:sldId id="263"/>
            <p14:sldId id="264"/>
            <p14:sldId id="275"/>
            <p14:sldId id="274"/>
            <p14:sldId id="266"/>
          </p14:sldIdLst>
        </p14:section>
        <p14:section name="Untitled Section" id="{6BEC4302-38E0-7440-999D-CAD20D63E8F3}">
          <p14:sldIdLst>
            <p14:sldId id="267"/>
            <p14:sldId id="276"/>
            <p14:sldId id="279"/>
            <p14:sldId id="277"/>
            <p14:sldId id="278"/>
            <p14:sldId id="280"/>
            <p14:sldId id="281"/>
            <p14:sldId id="282"/>
            <p14:sldId id="293"/>
            <p14:sldId id="283"/>
            <p14:sldId id="268"/>
            <p14:sldId id="269"/>
            <p14:sldId id="271"/>
            <p14:sldId id="272"/>
            <p14:sldId id="257"/>
            <p14:sldId id="270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39" autoAdjust="0"/>
    <p:restoredTop sz="94660" autoAdjust="0"/>
  </p:normalViewPr>
  <p:slideViewPr>
    <p:cSldViewPr snapToGrid="0">
      <p:cViewPr varScale="1">
        <p:scale>
          <a:sx n="111" d="100"/>
          <a:sy n="111" d="100"/>
        </p:scale>
        <p:origin x="88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B47EE-5AAC-4B18-8A65-16A5DB51ADE3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353421-38BF-4DE8-AF9F-B6E802725D63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Hegemonic War</a:t>
          </a:r>
        </a:p>
      </dgm:t>
    </dgm:pt>
    <dgm:pt modelId="{E81D3EC8-7576-4486-859D-DDAB164A5412}" type="parTrans" cxnId="{3214FF49-07E3-41AE-A067-2373659D8508}">
      <dgm:prSet/>
      <dgm:spPr/>
      <dgm:t>
        <a:bodyPr/>
        <a:lstStyle/>
        <a:p>
          <a:endParaRPr lang="en-US"/>
        </a:p>
      </dgm:t>
    </dgm:pt>
    <dgm:pt modelId="{CDAC7803-9FDE-4E6F-9DE5-63412FCA23AB}" type="sibTrans" cxnId="{3214FF49-07E3-41AE-A067-2373659D8508}">
      <dgm:prSet/>
      <dgm:spPr/>
      <dgm:t>
        <a:bodyPr/>
        <a:lstStyle/>
        <a:p>
          <a:endParaRPr lang="en-US"/>
        </a:p>
      </dgm:t>
    </dgm:pt>
    <dgm:pt modelId="{AEC356A6-10EA-43A1-87A7-FAE37BBED742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Winner becomes Hegemon</a:t>
          </a:r>
        </a:p>
      </dgm:t>
    </dgm:pt>
    <dgm:pt modelId="{D507EA27-F86C-441E-A2CB-B7F709F37B2A}" type="parTrans" cxnId="{59D4BC13-7BE2-4A60-87A8-ED63318F2A78}">
      <dgm:prSet/>
      <dgm:spPr/>
      <dgm:t>
        <a:bodyPr/>
        <a:lstStyle/>
        <a:p>
          <a:endParaRPr lang="en-US"/>
        </a:p>
      </dgm:t>
    </dgm:pt>
    <dgm:pt modelId="{30EF74A2-9D5A-41E5-BC73-182F43E110D3}" type="sibTrans" cxnId="{59D4BC13-7BE2-4A60-87A8-ED63318F2A78}">
      <dgm:prSet/>
      <dgm:spPr/>
      <dgm:t>
        <a:bodyPr/>
        <a:lstStyle/>
        <a:p>
          <a:endParaRPr lang="en-US"/>
        </a:p>
      </dgm:t>
    </dgm:pt>
    <dgm:pt modelId="{BA9EE36C-05E1-426F-9590-CA180EC8C8FD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Hegemon creates new rules  for the system</a:t>
          </a:r>
        </a:p>
      </dgm:t>
    </dgm:pt>
    <dgm:pt modelId="{56AD6B95-0C96-49A2-8A2C-1D9973BBF419}" type="parTrans" cxnId="{0FE806E5-F13E-4D56-9E17-826FF25CDEA0}">
      <dgm:prSet/>
      <dgm:spPr/>
      <dgm:t>
        <a:bodyPr/>
        <a:lstStyle/>
        <a:p>
          <a:endParaRPr lang="en-US"/>
        </a:p>
      </dgm:t>
    </dgm:pt>
    <dgm:pt modelId="{F3431403-69DE-432D-8FCD-9C2FF048BDA6}" type="sibTrans" cxnId="{0FE806E5-F13E-4D56-9E17-826FF25CDEA0}">
      <dgm:prSet/>
      <dgm:spPr/>
      <dgm:t>
        <a:bodyPr/>
        <a:lstStyle/>
        <a:p>
          <a:endParaRPr lang="en-US"/>
        </a:p>
      </dgm:t>
    </dgm:pt>
    <dgm:pt modelId="{60E61A0A-8EA7-4A43-AF5A-1F5CAF2604EC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Hegemon weakens; rules weaken</a:t>
          </a:r>
        </a:p>
      </dgm:t>
    </dgm:pt>
    <dgm:pt modelId="{87F059DE-F407-479E-A95B-89F131A1B7FF}" type="parTrans" cxnId="{03CEE6E1-83C3-4798-A8E9-BD46B8F78369}">
      <dgm:prSet/>
      <dgm:spPr/>
      <dgm:t>
        <a:bodyPr/>
        <a:lstStyle/>
        <a:p>
          <a:endParaRPr lang="en-US"/>
        </a:p>
      </dgm:t>
    </dgm:pt>
    <dgm:pt modelId="{9079F69C-FC06-489E-8B42-87552B35F545}" type="sibTrans" cxnId="{03CEE6E1-83C3-4798-A8E9-BD46B8F78369}">
      <dgm:prSet/>
      <dgm:spPr/>
      <dgm:t>
        <a:bodyPr/>
        <a:lstStyle/>
        <a:p>
          <a:endParaRPr lang="en-US"/>
        </a:p>
      </dgm:t>
    </dgm:pt>
    <dgm:pt modelId="{F783ABCE-D914-48DE-B50A-E8ED63CBEF85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Challenger Rises</a:t>
          </a:r>
        </a:p>
      </dgm:t>
    </dgm:pt>
    <dgm:pt modelId="{ACD04E76-B842-4AE9-9AB9-2A7823368D45}" type="parTrans" cxnId="{9D4F3FEE-89BA-49B9-9AC5-5EF11C54FECD}">
      <dgm:prSet/>
      <dgm:spPr/>
      <dgm:t>
        <a:bodyPr/>
        <a:lstStyle/>
        <a:p>
          <a:endParaRPr lang="en-US"/>
        </a:p>
      </dgm:t>
    </dgm:pt>
    <dgm:pt modelId="{5DE5E14C-E3CE-4C2F-92D5-6FF74A8594B0}" type="sibTrans" cxnId="{9D4F3FEE-89BA-49B9-9AC5-5EF11C54FECD}">
      <dgm:prSet/>
      <dgm:spPr/>
      <dgm:t>
        <a:bodyPr/>
        <a:lstStyle/>
        <a:p>
          <a:endParaRPr lang="en-US"/>
        </a:p>
      </dgm:t>
    </dgm:pt>
    <dgm:pt modelId="{249F4686-F376-45E1-8D79-B48E0E4000F0}" type="pres">
      <dgm:prSet presAssocID="{4AAB47EE-5AAC-4B18-8A65-16A5DB51ADE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1DF48D-A576-4EF0-8FCB-03E3043E0949}" type="pres">
      <dgm:prSet presAssocID="{AB353421-38BF-4DE8-AF9F-B6E802725D63}" presName="dummy" presStyleCnt="0"/>
      <dgm:spPr/>
    </dgm:pt>
    <dgm:pt modelId="{3B2747A5-DBBB-42C7-8214-B6E5E7A13918}" type="pres">
      <dgm:prSet presAssocID="{AB353421-38BF-4DE8-AF9F-B6E802725D63}" presName="node" presStyleLbl="revTx" presStyleIdx="0" presStyleCnt="5" custAng="0" custScaleX="1528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C2448-DA2D-4DF6-80ED-88E2B1719912}" type="pres">
      <dgm:prSet presAssocID="{CDAC7803-9FDE-4E6F-9DE5-63412FCA23AB}" presName="sibTrans" presStyleLbl="node1" presStyleIdx="0" presStyleCnt="5"/>
      <dgm:spPr/>
      <dgm:t>
        <a:bodyPr/>
        <a:lstStyle/>
        <a:p>
          <a:endParaRPr lang="en-US"/>
        </a:p>
      </dgm:t>
    </dgm:pt>
    <dgm:pt modelId="{31CB9334-2707-467B-9607-5D3325AC3F8D}" type="pres">
      <dgm:prSet presAssocID="{AEC356A6-10EA-43A1-87A7-FAE37BBED742}" presName="dummy" presStyleCnt="0"/>
      <dgm:spPr/>
    </dgm:pt>
    <dgm:pt modelId="{29B9C8FE-BE36-4D89-B40B-52D77EDBDA16}" type="pres">
      <dgm:prSet presAssocID="{AEC356A6-10EA-43A1-87A7-FAE37BBED742}" presName="node" presStyleLbl="revTx" presStyleIdx="1" presStyleCnt="5" custScaleX="1644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6C055D-A7A9-46C1-9141-C0188E24BF3D}" type="pres">
      <dgm:prSet presAssocID="{30EF74A2-9D5A-41E5-BC73-182F43E110D3}" presName="sibTrans" presStyleLbl="node1" presStyleIdx="1" presStyleCnt="5"/>
      <dgm:spPr/>
      <dgm:t>
        <a:bodyPr/>
        <a:lstStyle/>
        <a:p>
          <a:endParaRPr lang="en-US"/>
        </a:p>
      </dgm:t>
    </dgm:pt>
    <dgm:pt modelId="{4B012E5D-1428-443F-A8B6-3EE779014398}" type="pres">
      <dgm:prSet presAssocID="{BA9EE36C-05E1-426F-9590-CA180EC8C8FD}" presName="dummy" presStyleCnt="0"/>
      <dgm:spPr/>
    </dgm:pt>
    <dgm:pt modelId="{86B230F6-B187-4B03-9F06-50FDE777E6C1}" type="pres">
      <dgm:prSet presAssocID="{BA9EE36C-05E1-426F-9590-CA180EC8C8FD}" presName="node" presStyleLbl="revTx" presStyleIdx="2" presStyleCnt="5" custScaleX="162735" custScaleY="112993" custRadScaleRad="122289" custRadScaleInc="-43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2C4B94-B735-4117-ABF1-F48804112874}" type="pres">
      <dgm:prSet presAssocID="{F3431403-69DE-432D-8FCD-9C2FF048BDA6}" presName="sibTrans" presStyleLbl="node1" presStyleIdx="2" presStyleCnt="5"/>
      <dgm:spPr/>
      <dgm:t>
        <a:bodyPr/>
        <a:lstStyle/>
        <a:p>
          <a:endParaRPr lang="en-US"/>
        </a:p>
      </dgm:t>
    </dgm:pt>
    <dgm:pt modelId="{FC86C6E5-19BD-489C-BB88-BAC0464699FC}" type="pres">
      <dgm:prSet presAssocID="{60E61A0A-8EA7-4A43-AF5A-1F5CAF2604EC}" presName="dummy" presStyleCnt="0"/>
      <dgm:spPr/>
    </dgm:pt>
    <dgm:pt modelId="{11304359-F6AD-482D-8627-72F7A14127F4}" type="pres">
      <dgm:prSet presAssocID="{60E61A0A-8EA7-4A43-AF5A-1F5CAF2604EC}" presName="node" presStyleLbl="revTx" presStyleIdx="3" presStyleCnt="5" custScaleX="201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7E280-6240-45F8-9475-1945F9776ECB}" type="pres">
      <dgm:prSet presAssocID="{9079F69C-FC06-489E-8B42-87552B35F545}" presName="sibTrans" presStyleLbl="node1" presStyleIdx="3" presStyleCnt="5" custLinFactNeighborX="-782" custLinFactNeighborY="-3283"/>
      <dgm:spPr/>
      <dgm:t>
        <a:bodyPr/>
        <a:lstStyle/>
        <a:p>
          <a:endParaRPr lang="en-US"/>
        </a:p>
      </dgm:t>
    </dgm:pt>
    <dgm:pt modelId="{5A3AD508-2151-44C5-B5E1-32F528A4FB2A}" type="pres">
      <dgm:prSet presAssocID="{F783ABCE-D914-48DE-B50A-E8ED63CBEF85}" presName="dummy" presStyleCnt="0"/>
      <dgm:spPr/>
    </dgm:pt>
    <dgm:pt modelId="{15013690-B307-4098-A058-D83695DD2012}" type="pres">
      <dgm:prSet presAssocID="{F783ABCE-D914-48DE-B50A-E8ED63CBEF85}" presName="node" presStyleLbl="revTx" presStyleIdx="4" presStyleCnt="5" custScaleX="1548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61ABF-F7FD-434E-923C-8A4AACA25965}" type="pres">
      <dgm:prSet presAssocID="{5DE5E14C-E3CE-4C2F-92D5-6FF74A8594B0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5A0C35B3-0C0F-3247-9655-8AEB50D828E5}" type="presOf" srcId="{F783ABCE-D914-48DE-B50A-E8ED63CBEF85}" destId="{15013690-B307-4098-A058-D83695DD2012}" srcOrd="0" destOrd="0" presId="urn:microsoft.com/office/officeart/2005/8/layout/cycle1"/>
    <dgm:cxn modelId="{B27EABE9-3593-A14E-B4B9-E0B6F44B0F37}" type="presOf" srcId="{5DE5E14C-E3CE-4C2F-92D5-6FF74A8594B0}" destId="{3F261ABF-F7FD-434E-923C-8A4AACA25965}" srcOrd="0" destOrd="0" presId="urn:microsoft.com/office/officeart/2005/8/layout/cycle1"/>
    <dgm:cxn modelId="{D58E146A-A6EF-EC4C-8209-3290F416E33C}" type="presOf" srcId="{30EF74A2-9D5A-41E5-BC73-182F43E110D3}" destId="{186C055D-A7A9-46C1-9141-C0188E24BF3D}" srcOrd="0" destOrd="0" presId="urn:microsoft.com/office/officeart/2005/8/layout/cycle1"/>
    <dgm:cxn modelId="{03CEE6E1-83C3-4798-A8E9-BD46B8F78369}" srcId="{4AAB47EE-5AAC-4B18-8A65-16A5DB51ADE3}" destId="{60E61A0A-8EA7-4A43-AF5A-1F5CAF2604EC}" srcOrd="3" destOrd="0" parTransId="{87F059DE-F407-479E-A95B-89F131A1B7FF}" sibTransId="{9079F69C-FC06-489E-8B42-87552B35F545}"/>
    <dgm:cxn modelId="{3214FF49-07E3-41AE-A067-2373659D8508}" srcId="{4AAB47EE-5AAC-4B18-8A65-16A5DB51ADE3}" destId="{AB353421-38BF-4DE8-AF9F-B6E802725D63}" srcOrd="0" destOrd="0" parTransId="{E81D3EC8-7576-4486-859D-DDAB164A5412}" sibTransId="{CDAC7803-9FDE-4E6F-9DE5-63412FCA23AB}"/>
    <dgm:cxn modelId="{FE5FBECF-E6A8-0E40-A0A1-42948C1EEF96}" type="presOf" srcId="{BA9EE36C-05E1-426F-9590-CA180EC8C8FD}" destId="{86B230F6-B187-4B03-9F06-50FDE777E6C1}" srcOrd="0" destOrd="0" presId="urn:microsoft.com/office/officeart/2005/8/layout/cycle1"/>
    <dgm:cxn modelId="{C28A2E55-E2C2-9349-B5C4-595FD5296FCE}" type="presOf" srcId="{AEC356A6-10EA-43A1-87A7-FAE37BBED742}" destId="{29B9C8FE-BE36-4D89-B40B-52D77EDBDA16}" srcOrd="0" destOrd="0" presId="urn:microsoft.com/office/officeart/2005/8/layout/cycle1"/>
    <dgm:cxn modelId="{902B2CE9-604D-6143-B2C0-ACD2C2F275A8}" type="presOf" srcId="{AB353421-38BF-4DE8-AF9F-B6E802725D63}" destId="{3B2747A5-DBBB-42C7-8214-B6E5E7A13918}" srcOrd="0" destOrd="0" presId="urn:microsoft.com/office/officeart/2005/8/layout/cycle1"/>
    <dgm:cxn modelId="{0DE57C15-D8F1-BF46-9C28-57D5D2D171DE}" type="presOf" srcId="{60E61A0A-8EA7-4A43-AF5A-1F5CAF2604EC}" destId="{11304359-F6AD-482D-8627-72F7A14127F4}" srcOrd="0" destOrd="0" presId="urn:microsoft.com/office/officeart/2005/8/layout/cycle1"/>
    <dgm:cxn modelId="{AB4BF3A4-8D2E-FA4C-A0DD-45A880105EC7}" type="presOf" srcId="{CDAC7803-9FDE-4E6F-9DE5-63412FCA23AB}" destId="{503C2448-DA2D-4DF6-80ED-88E2B1719912}" srcOrd="0" destOrd="0" presId="urn:microsoft.com/office/officeart/2005/8/layout/cycle1"/>
    <dgm:cxn modelId="{30BB8B20-94DC-FB42-A7BA-ADA8FE3D0D00}" type="presOf" srcId="{9079F69C-FC06-489E-8B42-87552B35F545}" destId="{E257E280-6240-45F8-9475-1945F9776ECB}" srcOrd="0" destOrd="0" presId="urn:microsoft.com/office/officeart/2005/8/layout/cycle1"/>
    <dgm:cxn modelId="{9D4F3FEE-89BA-49B9-9AC5-5EF11C54FECD}" srcId="{4AAB47EE-5AAC-4B18-8A65-16A5DB51ADE3}" destId="{F783ABCE-D914-48DE-B50A-E8ED63CBEF85}" srcOrd="4" destOrd="0" parTransId="{ACD04E76-B842-4AE9-9AB9-2A7823368D45}" sibTransId="{5DE5E14C-E3CE-4C2F-92D5-6FF74A8594B0}"/>
    <dgm:cxn modelId="{0FE806E5-F13E-4D56-9E17-826FF25CDEA0}" srcId="{4AAB47EE-5AAC-4B18-8A65-16A5DB51ADE3}" destId="{BA9EE36C-05E1-426F-9590-CA180EC8C8FD}" srcOrd="2" destOrd="0" parTransId="{56AD6B95-0C96-49A2-8A2C-1D9973BBF419}" sibTransId="{F3431403-69DE-432D-8FCD-9C2FF048BDA6}"/>
    <dgm:cxn modelId="{59D4BC13-7BE2-4A60-87A8-ED63318F2A78}" srcId="{4AAB47EE-5AAC-4B18-8A65-16A5DB51ADE3}" destId="{AEC356A6-10EA-43A1-87A7-FAE37BBED742}" srcOrd="1" destOrd="0" parTransId="{D507EA27-F86C-441E-A2CB-B7F709F37B2A}" sibTransId="{30EF74A2-9D5A-41E5-BC73-182F43E110D3}"/>
    <dgm:cxn modelId="{437DDE01-9D6D-834B-86F2-717B55B035EC}" type="presOf" srcId="{4AAB47EE-5AAC-4B18-8A65-16A5DB51ADE3}" destId="{249F4686-F376-45E1-8D79-B48E0E4000F0}" srcOrd="0" destOrd="0" presId="urn:microsoft.com/office/officeart/2005/8/layout/cycle1"/>
    <dgm:cxn modelId="{97195674-836D-E748-9C92-CD70719CD775}" type="presOf" srcId="{F3431403-69DE-432D-8FCD-9C2FF048BDA6}" destId="{2B2C4B94-B735-4117-ABF1-F48804112874}" srcOrd="0" destOrd="0" presId="urn:microsoft.com/office/officeart/2005/8/layout/cycle1"/>
    <dgm:cxn modelId="{9D99B851-E814-9744-8E37-3E2943911211}" type="presParOf" srcId="{249F4686-F376-45E1-8D79-B48E0E4000F0}" destId="{671DF48D-A576-4EF0-8FCB-03E3043E0949}" srcOrd="0" destOrd="0" presId="urn:microsoft.com/office/officeart/2005/8/layout/cycle1"/>
    <dgm:cxn modelId="{90CCDD9A-31D8-CB48-862F-9482451CB06C}" type="presParOf" srcId="{249F4686-F376-45E1-8D79-B48E0E4000F0}" destId="{3B2747A5-DBBB-42C7-8214-B6E5E7A13918}" srcOrd="1" destOrd="0" presId="urn:microsoft.com/office/officeart/2005/8/layout/cycle1"/>
    <dgm:cxn modelId="{1C19A3FE-E1FB-8148-98B6-C78A819E4AED}" type="presParOf" srcId="{249F4686-F376-45E1-8D79-B48E0E4000F0}" destId="{503C2448-DA2D-4DF6-80ED-88E2B1719912}" srcOrd="2" destOrd="0" presId="urn:microsoft.com/office/officeart/2005/8/layout/cycle1"/>
    <dgm:cxn modelId="{283C0CAA-9BB9-B64B-8D26-AB5CBAFC221F}" type="presParOf" srcId="{249F4686-F376-45E1-8D79-B48E0E4000F0}" destId="{31CB9334-2707-467B-9607-5D3325AC3F8D}" srcOrd="3" destOrd="0" presId="urn:microsoft.com/office/officeart/2005/8/layout/cycle1"/>
    <dgm:cxn modelId="{4F85772B-E0A5-4249-A5CE-4EA8096B8F09}" type="presParOf" srcId="{249F4686-F376-45E1-8D79-B48E0E4000F0}" destId="{29B9C8FE-BE36-4D89-B40B-52D77EDBDA16}" srcOrd="4" destOrd="0" presId="urn:microsoft.com/office/officeart/2005/8/layout/cycle1"/>
    <dgm:cxn modelId="{3D6DB403-14C7-6D46-B804-E32565A983FA}" type="presParOf" srcId="{249F4686-F376-45E1-8D79-B48E0E4000F0}" destId="{186C055D-A7A9-46C1-9141-C0188E24BF3D}" srcOrd="5" destOrd="0" presId="urn:microsoft.com/office/officeart/2005/8/layout/cycle1"/>
    <dgm:cxn modelId="{3F34D4DA-BCF2-A747-8366-4B71FCC6CB38}" type="presParOf" srcId="{249F4686-F376-45E1-8D79-B48E0E4000F0}" destId="{4B012E5D-1428-443F-A8B6-3EE779014398}" srcOrd="6" destOrd="0" presId="urn:microsoft.com/office/officeart/2005/8/layout/cycle1"/>
    <dgm:cxn modelId="{0B913572-90BB-AA41-B28E-4497BAD41769}" type="presParOf" srcId="{249F4686-F376-45E1-8D79-B48E0E4000F0}" destId="{86B230F6-B187-4B03-9F06-50FDE777E6C1}" srcOrd="7" destOrd="0" presId="urn:microsoft.com/office/officeart/2005/8/layout/cycle1"/>
    <dgm:cxn modelId="{06729DC8-D01C-4B41-8A41-90C91E73465B}" type="presParOf" srcId="{249F4686-F376-45E1-8D79-B48E0E4000F0}" destId="{2B2C4B94-B735-4117-ABF1-F48804112874}" srcOrd="8" destOrd="0" presId="urn:microsoft.com/office/officeart/2005/8/layout/cycle1"/>
    <dgm:cxn modelId="{634D90FF-1D10-1548-AFF1-4634D4017705}" type="presParOf" srcId="{249F4686-F376-45E1-8D79-B48E0E4000F0}" destId="{FC86C6E5-19BD-489C-BB88-BAC0464699FC}" srcOrd="9" destOrd="0" presId="urn:microsoft.com/office/officeart/2005/8/layout/cycle1"/>
    <dgm:cxn modelId="{B5357238-A83A-274A-B3F8-21697EC9FF69}" type="presParOf" srcId="{249F4686-F376-45E1-8D79-B48E0E4000F0}" destId="{11304359-F6AD-482D-8627-72F7A14127F4}" srcOrd="10" destOrd="0" presId="urn:microsoft.com/office/officeart/2005/8/layout/cycle1"/>
    <dgm:cxn modelId="{FCFBA181-F54E-F441-A229-815F5A402A7A}" type="presParOf" srcId="{249F4686-F376-45E1-8D79-B48E0E4000F0}" destId="{E257E280-6240-45F8-9475-1945F9776ECB}" srcOrd="11" destOrd="0" presId="urn:microsoft.com/office/officeart/2005/8/layout/cycle1"/>
    <dgm:cxn modelId="{211E8D25-E788-9F44-8A62-6B007E19812C}" type="presParOf" srcId="{249F4686-F376-45E1-8D79-B48E0E4000F0}" destId="{5A3AD508-2151-44C5-B5E1-32F528A4FB2A}" srcOrd="12" destOrd="0" presId="urn:microsoft.com/office/officeart/2005/8/layout/cycle1"/>
    <dgm:cxn modelId="{A2946011-5AB4-854E-A107-235404E2350C}" type="presParOf" srcId="{249F4686-F376-45E1-8D79-B48E0E4000F0}" destId="{15013690-B307-4098-A058-D83695DD2012}" srcOrd="13" destOrd="0" presId="urn:microsoft.com/office/officeart/2005/8/layout/cycle1"/>
    <dgm:cxn modelId="{65AE1E7F-B0A4-F245-AA9A-3C0F0593FD45}" type="presParOf" srcId="{249F4686-F376-45E1-8D79-B48E0E4000F0}" destId="{3F261ABF-F7FD-434E-923C-8A4AACA25965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747A5-DBBB-42C7-8214-B6E5E7A13918}">
      <dsp:nvSpPr>
        <dsp:cNvPr id="0" name=""/>
        <dsp:cNvSpPr/>
      </dsp:nvSpPr>
      <dsp:spPr>
        <a:xfrm>
          <a:off x="4270031" y="-4509"/>
          <a:ext cx="1734255" cy="113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Hegemonic War</a:t>
          </a:r>
        </a:p>
      </dsp:txBody>
      <dsp:txXfrm>
        <a:off x="4270031" y="-4509"/>
        <a:ext cx="1734255" cy="1134367"/>
      </dsp:txXfrm>
    </dsp:sp>
    <dsp:sp modelId="{503C2448-DA2D-4DF6-80ED-88E2B1719912}">
      <dsp:nvSpPr>
        <dsp:cNvPr id="0" name=""/>
        <dsp:cNvSpPr/>
      </dsp:nvSpPr>
      <dsp:spPr>
        <a:xfrm>
          <a:off x="1901727" y="-37303"/>
          <a:ext cx="4252824" cy="4252824"/>
        </a:xfrm>
        <a:prstGeom prst="circularArrow">
          <a:avLst>
            <a:gd name="adj1" fmla="val 5201"/>
            <a:gd name="adj2" fmla="val 335996"/>
            <a:gd name="adj3" fmla="val 21292906"/>
            <a:gd name="adj4" fmla="val 19766533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9C8FE-BE36-4D89-B40B-52D77EDBDA16}">
      <dsp:nvSpPr>
        <dsp:cNvPr id="0" name=""/>
        <dsp:cNvSpPr/>
      </dsp:nvSpPr>
      <dsp:spPr>
        <a:xfrm>
          <a:off x="4889644" y="2104971"/>
          <a:ext cx="1865853" cy="113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Winner becomes Hegemon</a:t>
          </a:r>
        </a:p>
      </dsp:txBody>
      <dsp:txXfrm>
        <a:off x="4889644" y="2104971"/>
        <a:ext cx="1865853" cy="1134367"/>
      </dsp:txXfrm>
    </dsp:sp>
    <dsp:sp modelId="{186C055D-A7A9-46C1-9141-C0188E24BF3D}">
      <dsp:nvSpPr>
        <dsp:cNvPr id="0" name=""/>
        <dsp:cNvSpPr/>
      </dsp:nvSpPr>
      <dsp:spPr>
        <a:xfrm>
          <a:off x="1900965" y="-36311"/>
          <a:ext cx="4252824" cy="4252824"/>
        </a:xfrm>
        <a:prstGeom prst="circularArrow">
          <a:avLst>
            <a:gd name="adj1" fmla="val 5201"/>
            <a:gd name="adj2" fmla="val 335996"/>
            <a:gd name="adj3" fmla="val 3217218"/>
            <a:gd name="adj4" fmla="val 225147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230F6-B187-4B03-9F06-50FDE777E6C1}">
      <dsp:nvSpPr>
        <dsp:cNvPr id="0" name=""/>
        <dsp:cNvSpPr/>
      </dsp:nvSpPr>
      <dsp:spPr>
        <a:xfrm>
          <a:off x="3146902" y="3335007"/>
          <a:ext cx="1846013" cy="1281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Hegemon creates new rules  for the system</a:t>
          </a:r>
        </a:p>
      </dsp:txBody>
      <dsp:txXfrm>
        <a:off x="3146902" y="3335007"/>
        <a:ext cx="1846013" cy="1281756"/>
      </dsp:txXfrm>
    </dsp:sp>
    <dsp:sp modelId="{2B2C4B94-B735-4117-ABF1-F48804112874}">
      <dsp:nvSpPr>
        <dsp:cNvPr id="0" name=""/>
        <dsp:cNvSpPr/>
      </dsp:nvSpPr>
      <dsp:spPr>
        <a:xfrm>
          <a:off x="1902404" y="-36422"/>
          <a:ext cx="4252824" cy="4252824"/>
        </a:xfrm>
        <a:prstGeom prst="circularArrow">
          <a:avLst>
            <a:gd name="adj1" fmla="val 5201"/>
            <a:gd name="adj2" fmla="val 335996"/>
            <a:gd name="adj3" fmla="val 8212275"/>
            <a:gd name="adj4" fmla="val 7072011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304359-F6AD-482D-8627-72F7A14127F4}">
      <dsp:nvSpPr>
        <dsp:cNvPr id="0" name=""/>
        <dsp:cNvSpPr/>
      </dsp:nvSpPr>
      <dsp:spPr>
        <a:xfrm>
          <a:off x="1093101" y="2104971"/>
          <a:ext cx="2281213" cy="113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Hegemon weakens; rules weaken</a:t>
          </a:r>
        </a:p>
      </dsp:txBody>
      <dsp:txXfrm>
        <a:off x="1093101" y="2104971"/>
        <a:ext cx="2281213" cy="1134367"/>
      </dsp:txXfrm>
    </dsp:sp>
    <dsp:sp modelId="{E257E280-6240-45F8-9475-1945F9776ECB}">
      <dsp:nvSpPr>
        <dsp:cNvPr id="0" name=""/>
        <dsp:cNvSpPr/>
      </dsp:nvSpPr>
      <dsp:spPr>
        <a:xfrm>
          <a:off x="1868470" y="-176923"/>
          <a:ext cx="4252824" cy="4252824"/>
        </a:xfrm>
        <a:prstGeom prst="circularArrow">
          <a:avLst>
            <a:gd name="adj1" fmla="val 5201"/>
            <a:gd name="adj2" fmla="val 335996"/>
            <a:gd name="adj3" fmla="val 12297471"/>
            <a:gd name="adj4" fmla="val 1077109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013690-B307-4098-A058-D83695DD2012}">
      <dsp:nvSpPr>
        <dsp:cNvPr id="0" name=""/>
        <dsp:cNvSpPr/>
      </dsp:nvSpPr>
      <dsp:spPr>
        <a:xfrm>
          <a:off x="2040955" y="-4509"/>
          <a:ext cx="1756330" cy="11343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</a:rPr>
            <a:t>Challenger Rises</a:t>
          </a:r>
        </a:p>
      </dsp:txBody>
      <dsp:txXfrm>
        <a:off x="2040955" y="-4509"/>
        <a:ext cx="1756330" cy="1134367"/>
      </dsp:txXfrm>
    </dsp:sp>
    <dsp:sp modelId="{3F261ABF-F7FD-434E-923C-8A4AACA25965}">
      <dsp:nvSpPr>
        <dsp:cNvPr id="0" name=""/>
        <dsp:cNvSpPr/>
      </dsp:nvSpPr>
      <dsp:spPr>
        <a:xfrm>
          <a:off x="1901727" y="-37303"/>
          <a:ext cx="4252824" cy="4252824"/>
        </a:xfrm>
        <a:prstGeom prst="circularArrow">
          <a:avLst>
            <a:gd name="adj1" fmla="val 5201"/>
            <a:gd name="adj2" fmla="val 335996"/>
            <a:gd name="adj3" fmla="val 16305953"/>
            <a:gd name="adj4" fmla="val 15778322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FCAC0B-F15D-4A5C-A9AA-BFA38E24C95F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7F592-077D-4F38-AE24-C7EBAF084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7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E41B1D67-696B-4534-B088-2CD78FC315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852B3D80-D7C9-4E5C-BBEC-CF86B53C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37B0C4D2-09EA-49AF-A5CC-987CA47129B1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fld id="{3D8DBBF2-DCB0-4A70-9F3E-88E7572A1EF4}" type="slidenum">
              <a:rPr lang="en-US" altLang="en-US" sz="1200">
                <a:latin typeface="Arial" panose="020B0604020202020204" pitchFamily="34" charset="0"/>
              </a:rPr>
              <a:pPr algn="r" eaLnBrk="1" hangingPunct="1"/>
              <a:t>19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0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4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00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3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6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6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16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45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9782E-851E-4DE2-A493-5F06802C7D4A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A0AAB-2167-4FEB-B5D4-98DC6EAB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1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bc.com/news/world-europe-3143651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airuniversity.af.edu/Portals/10/CASI/documents/Translations/2022-02-04%20China%20Russia%20joint%20statement%20International%20Relations%20Entering%20a%20New%20Era.pd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urr.senate.gov/imo/media/doc/SSCI%20ICA%20ASSESSMENT_FINALJULY3.pdf" TargetMode="External"/><Relationship Id="rId7" Type="http://schemas.openxmlformats.org/officeDocument/2006/relationships/image" Target="../media/image23.jpeg"/><Relationship Id="rId2" Type="http://schemas.openxmlformats.org/officeDocument/2006/relationships/hyperlink" Target="https://www.dni.gov/files/documents/ICA_2017_0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ocumentcloud.org/documents/4598904-Special-Counsel-Indictment-July-13-2018.html" TargetMode="External"/><Relationship Id="rId5" Type="http://schemas.openxmlformats.org/officeDocument/2006/relationships/hyperlink" Target="https://www.justice.gov/file/1035477/download" TargetMode="External"/><Relationship Id="rId4" Type="http://schemas.openxmlformats.org/officeDocument/2006/relationships/hyperlink" Target="https://www.politico.com/f/?id=0000015f-6d73-d751-af7f-7f735cc70000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nti.org/learn/countries/russia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treaties.un.org/doc/Publication/UNTS/Volume%203007/Part/volume-3007-I-52241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/>
                <a:cs typeface="Arial Black"/>
              </a:rPr>
              <a:t>Russia and States of the Former Soviet Union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379" y="1825625"/>
            <a:ext cx="7466120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941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486" y="464189"/>
            <a:ext cx="8302645" cy="99417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Ukraine Crisis </a:t>
            </a:r>
            <a:br>
              <a:rPr lang="en-US" dirty="0">
                <a:latin typeface="Arial Black"/>
                <a:cs typeface="Arial Black"/>
              </a:rPr>
            </a:br>
            <a:r>
              <a:rPr lang="en-US" dirty="0">
                <a:latin typeface="Arial Black"/>
                <a:cs typeface="Arial Black"/>
              </a:rPr>
              <a:t>November 2013--2014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2706" y="1731146"/>
            <a:ext cx="8675807" cy="492710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Protests in Kyiv Jan-Feb 2014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19"/>
          <a:stretch/>
        </p:blipFill>
        <p:spPr bwMode="auto">
          <a:xfrm>
            <a:off x="5545087" y="3036163"/>
            <a:ext cx="3222595" cy="2860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C17CF-BBF6-4754-96F8-E1A50939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86" y="2583422"/>
            <a:ext cx="5168770" cy="331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01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Russian Response 2014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43153" y="1681162"/>
            <a:ext cx="4155029" cy="76019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/>
                <a:cs typeface="Arial Black"/>
              </a:rPr>
              <a:t>“Little Green Men”</a:t>
            </a:r>
          </a:p>
        </p:txBody>
      </p:sp>
      <p:pic>
        <p:nvPicPr>
          <p:cNvPr id="11" name="Content Placeholder 10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r="3316"/>
          <a:stretch>
            <a:fillRect/>
          </a:stretch>
        </p:blipFill>
        <p:spPr bwMode="auto">
          <a:xfrm>
            <a:off x="343153" y="2763797"/>
            <a:ext cx="3476289" cy="25596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Arial Black"/>
                <a:cs typeface="Arial Black"/>
              </a:rPr>
              <a:t>Russia’s Sphere of Influence</a:t>
            </a:r>
          </a:p>
        </p:txBody>
      </p:sp>
      <p:pic>
        <p:nvPicPr>
          <p:cNvPr id="10" name="Content Placeholder 3"/>
          <p:cNvPicPr>
            <a:picLocks noGrp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" r="866"/>
          <a:stretch/>
        </p:blipFill>
        <p:spPr bwMode="auto">
          <a:xfrm>
            <a:off x="4337331" y="2736057"/>
            <a:ext cx="4392819" cy="2587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5458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5E4D49-34C6-4F94-8AA0-2B9E7B32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Ukraine After 2014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3BAE64-E52D-4408-A2ED-647E71C9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9103"/>
            <a:ext cx="7886700" cy="4587860"/>
          </a:xfrm>
        </p:spPr>
        <p:txBody>
          <a:bodyPr/>
          <a:lstStyle/>
          <a:p>
            <a:r>
              <a:rPr lang="en-US" dirty="0">
                <a:hlinkClick r:id="rId2"/>
              </a:rPr>
              <a:t>Minsk Protocol </a:t>
            </a:r>
            <a:r>
              <a:rPr lang="en-US" dirty="0"/>
              <a:t>2014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16" y="2365795"/>
            <a:ext cx="6875253" cy="39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37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B4F1-6803-4064-9CCE-BE836307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February 2022: Invasion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F534E7-E96E-4CD2-B9DD-CBFDE2B1C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847" y="1807870"/>
            <a:ext cx="7778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236A-A64C-4B65-A95C-F8A36332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4876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Why Invade?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41B62-666C-4EA8-BA90-512BD00CA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4715"/>
            <a:ext cx="7886700" cy="4873840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Ukraine/Kyiv as heart of old Russia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Russian return to Great Power Status</a:t>
            </a:r>
          </a:p>
          <a:p>
            <a:pPr lvl="1"/>
            <a:r>
              <a:rPr lang="en-US" sz="2800" dirty="0">
                <a:latin typeface="Arial Black" panose="020B0A04020102020204" pitchFamily="34" charset="0"/>
              </a:rPr>
              <a:t>(“Putin the Great”)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NATO expansion and Russian traditional insecurity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Not enough NATO expansion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Few punishments after 2014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US commitment to Europe/NATO uncertain</a:t>
            </a:r>
          </a:p>
        </p:txBody>
      </p:sp>
    </p:spTree>
    <p:extLst>
      <p:ext uri="{BB962C8B-B14F-4D97-AF65-F5344CB8AC3E}">
        <p14:creationId xmlns:p14="http://schemas.microsoft.com/office/powerpoint/2010/main" val="4007366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F156D-3E29-4378-87C7-46B8FA97A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2632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Big Picture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FEA9D4-9E43-42EC-AA00-80431F68C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1449"/>
            <a:ext cx="7886700" cy="4685514"/>
          </a:xfrm>
        </p:spPr>
        <p:txBody>
          <a:bodyPr>
            <a:normAutofit fontScale="925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European Response</a:t>
            </a:r>
          </a:p>
          <a:p>
            <a:pPr lvl="1"/>
            <a:r>
              <a:rPr lang="en-US" sz="2800" b="1" i="0" u="none" strike="noStrike" dirty="0">
                <a:effectLst/>
                <a:latin typeface="knowledge-medium"/>
              </a:rPr>
              <a:t>“Germany to buy 35 Lockheed F-35 fighter jets from U.S. amid Ukraine crisis” </a:t>
            </a:r>
            <a:r>
              <a:rPr lang="en-US" sz="2800" b="1" i="1" u="none" strike="noStrike" dirty="0">
                <a:effectLst/>
                <a:latin typeface="knowledge-medium"/>
              </a:rPr>
              <a:t>Reuters</a:t>
            </a:r>
            <a:endParaRPr lang="en-US" sz="2800" b="1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US response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Asian Response</a:t>
            </a:r>
          </a:p>
          <a:p>
            <a:pPr lvl="1"/>
            <a:r>
              <a:rPr lang="en-US" sz="2800" b="1" i="0" dirty="0">
                <a:solidFill>
                  <a:srgbClr val="1A1D26"/>
                </a:solidFill>
                <a:effectLst/>
                <a:latin typeface="var(--font-secondary)"/>
              </a:rPr>
              <a:t>“Japan PM Says World's Response to Russia Could Shape New Era Following Post-Cold War Period” </a:t>
            </a:r>
            <a:r>
              <a:rPr lang="en-US" sz="2800" b="1" i="1" dirty="0">
                <a:solidFill>
                  <a:srgbClr val="1A1D26"/>
                </a:solidFill>
                <a:effectLst/>
                <a:latin typeface="var(--font-secondary)"/>
              </a:rPr>
              <a:t>US News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Russian Difficulties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Escalation</a:t>
            </a:r>
          </a:p>
        </p:txBody>
      </p:sp>
    </p:spTree>
    <p:extLst>
      <p:ext uri="{BB962C8B-B14F-4D97-AF65-F5344CB8AC3E}">
        <p14:creationId xmlns:p14="http://schemas.microsoft.com/office/powerpoint/2010/main" val="2741471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9BA5-30EB-48C3-8FD7-B5A2AB6AF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7647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Big Picture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59B33-FA5F-4F34-B617-52FCF8162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2772"/>
            <a:ext cx="7886700" cy="5078027"/>
          </a:xfrm>
        </p:spPr>
        <p:txBody>
          <a:bodyPr/>
          <a:lstStyle/>
          <a:p>
            <a:r>
              <a:rPr lang="en-US" i="1" dirty="0">
                <a:hlinkClick r:id="rId2"/>
              </a:rPr>
              <a:t>Joint Statement </a:t>
            </a:r>
            <a:r>
              <a:rPr lang="en-US" i="1" dirty="0"/>
              <a:t>of the Russian Federation and the People’s Republic of China on the International Relations Entering a New Era and the Global Sustainable Development, February 4, 2022 </a:t>
            </a:r>
            <a:r>
              <a:rPr lang="en-US" sz="2000" dirty="0"/>
              <a:t>(Translation by US Air Force, Air University)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>
                <a:latin typeface="Arial Black" panose="020B0A04020102020204" pitchFamily="34" charset="0"/>
              </a:rPr>
              <a:t>Putin and Xi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February 2022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C1F37-B6BD-42C6-BC20-C9D1ABCB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466" y="3253416"/>
            <a:ext cx="5015884" cy="322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3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26549-DC26-406C-A4F4-219AC21D8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Highlights of Joint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8484D-5E73-43B2-97CB-E283269A7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Multipolarity</a:t>
            </a:r>
          </a:p>
          <a:p>
            <a:r>
              <a:rPr lang="en-US" dirty="0"/>
              <a:t>Redistribution of power in the world</a:t>
            </a:r>
          </a:p>
          <a:p>
            <a:r>
              <a:rPr lang="en-US" dirty="0"/>
              <a:t>Cultural Diversity and civilizational diversity of nations</a:t>
            </a:r>
          </a:p>
          <a:p>
            <a:r>
              <a:rPr lang="en-US" dirty="0"/>
              <a:t>Democracy is culturally defined</a:t>
            </a:r>
          </a:p>
          <a:p>
            <a:r>
              <a:rPr lang="en-US" dirty="0"/>
              <a:t>Non-interference in internal affairs of nation</a:t>
            </a:r>
          </a:p>
          <a:p>
            <a:r>
              <a:rPr lang="en-US" dirty="0"/>
              <a:t>All states must accept “diversity of their civilizational, cultural, and historical backgrounds…”</a:t>
            </a:r>
          </a:p>
          <a:p>
            <a:r>
              <a:rPr lang="en-US" dirty="0"/>
              <a:t>“Certain states” cause “instability” by acting unilaterally </a:t>
            </a:r>
          </a:p>
          <a:p>
            <a:r>
              <a:rPr lang="en-US" dirty="0"/>
              <a:t>“Certain states” impose their standards on others, and try to change other countries political systems</a:t>
            </a:r>
          </a:p>
        </p:txBody>
      </p:sp>
    </p:spTree>
    <p:extLst>
      <p:ext uri="{BB962C8B-B14F-4D97-AF65-F5344CB8AC3E}">
        <p14:creationId xmlns:p14="http://schemas.microsoft.com/office/powerpoint/2010/main" val="3599910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23A63-266F-4E6A-B2D3-A32EEAF9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More Highlights of Joint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73691-DFA0-4F56-8F83-1E45EA2D9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Alliances are divisive (NATO expansion is bad)</a:t>
            </a:r>
          </a:p>
          <a:p>
            <a:r>
              <a:rPr lang="en-US" dirty="0"/>
              <a:t>Oppose “certain states” attempts to gain military superiority and “ideologized cold war approaches”</a:t>
            </a:r>
          </a:p>
          <a:p>
            <a:r>
              <a:rPr lang="en-US" dirty="0"/>
              <a:t>Russia-China friendships has no limits</a:t>
            </a:r>
          </a:p>
          <a:p>
            <a:r>
              <a:rPr lang="en-US" dirty="0"/>
              <a:t>Russia believes in one China and Taiwan is part of China</a:t>
            </a:r>
          </a:p>
          <a:p>
            <a:r>
              <a:rPr lang="en-US" dirty="0"/>
              <a:t>Calls for “new kind of relationships between world powers on the basis of mutual respect, peaceful coexistence, and mutually beneficial cooperation.”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03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3">
            <a:extLst>
              <a:ext uri="{FF2B5EF4-FFF2-40B4-BE49-F238E27FC236}">
                <a16:creationId xmlns:a16="http://schemas.microsoft.com/office/drawing/2014/main" id="{A1D3C456-4D18-449A-B2E9-03AC5EFDA2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159797"/>
            <a:ext cx="8382000" cy="153583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latin typeface="Arial Black" panose="020B0A04020102020204" pitchFamily="34" charset="0"/>
                <a:ea typeface="ＭＳ Ｐゴシック" charset="0"/>
                <a:cs typeface="Times New Roman" charset="0"/>
              </a:rPr>
              <a:t>Power Transition Theory</a:t>
            </a:r>
            <a:br>
              <a:rPr lang="en-US" dirty="0">
                <a:latin typeface="Arial Black" panose="020B0A04020102020204" pitchFamily="34" charset="0"/>
                <a:ea typeface="ＭＳ Ｐゴシック" charset="0"/>
                <a:cs typeface="Times New Roman" charset="0"/>
              </a:rPr>
            </a:br>
            <a:r>
              <a:rPr lang="en-US" sz="3100" dirty="0">
                <a:latin typeface="Arial Black" panose="020B0A04020102020204" pitchFamily="34" charset="0"/>
                <a:ea typeface="ＭＳ Ｐゴシック" charset="0"/>
                <a:cs typeface="Times New Roman" charset="0"/>
              </a:rPr>
              <a:t>Long Cycle Theory </a:t>
            </a:r>
            <a:br>
              <a:rPr lang="en-US" sz="3100" dirty="0">
                <a:latin typeface="Arial Black" panose="020B0A04020102020204" pitchFamily="34" charset="0"/>
                <a:ea typeface="ＭＳ Ｐゴシック" charset="0"/>
                <a:cs typeface="Times New Roman" charset="0"/>
              </a:rPr>
            </a:br>
            <a:r>
              <a:rPr lang="en-US" sz="3100" dirty="0">
                <a:latin typeface="Arial Black" panose="020B0A04020102020204" pitchFamily="34" charset="0"/>
                <a:ea typeface="ＭＳ Ｐゴシック" charset="0"/>
                <a:cs typeface="Times New Roman" charset="0"/>
              </a:rPr>
              <a:t>Hegemonic Stability Theory</a:t>
            </a:r>
            <a:endParaRPr lang="en-US" dirty="0">
              <a:latin typeface="Arial Black" panose="020B0A04020102020204" pitchFamily="34" charset="0"/>
              <a:ea typeface="ＭＳ Ｐゴシック" charset="0"/>
              <a:cs typeface="Times New Roman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B04D198-9403-4C2A-923C-F2F9E9CC0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3767637"/>
              </p:ext>
            </p:extLst>
          </p:nvPr>
        </p:nvGraphicFramePr>
        <p:xfrm>
          <a:off x="838200" y="1828799"/>
          <a:ext cx="7848600" cy="4580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9841" y="408373"/>
            <a:ext cx="7886700" cy="808180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/>
                <a:cs typeface="Arial Black"/>
              </a:rPr>
              <a:t>Russian Presidents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29842" y="1735691"/>
            <a:ext cx="3170198" cy="1000366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Boris Yeltsin 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1991-1999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" r="886"/>
          <a:stretch/>
        </p:blipFill>
        <p:spPr bwMode="auto">
          <a:xfrm>
            <a:off x="627062" y="2984630"/>
            <a:ext cx="2089470" cy="30892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021584" y="1717198"/>
            <a:ext cx="4494957" cy="101885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Vladimir Putin 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1999-2008, 2012--</a:t>
            </a:r>
          </a:p>
        </p:txBody>
      </p:sp>
      <p:pic>
        <p:nvPicPr>
          <p:cNvPr id="10" name="Content Placeholder 9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0040" y="2984630"/>
            <a:ext cx="4494957" cy="3089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4826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1FCBC-24E7-4430-B5CC-10C08515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2856A-10B3-4B18-BF37-D6E527D07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STOP HERE MARCH 2022</a:t>
            </a:r>
          </a:p>
        </p:txBody>
      </p:sp>
    </p:spTree>
    <p:extLst>
      <p:ext uri="{BB962C8B-B14F-4D97-AF65-F5344CB8AC3E}">
        <p14:creationId xmlns:p14="http://schemas.microsoft.com/office/powerpoint/2010/main" val="648669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Syrian Civil War 2011--present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 Black"/>
                <a:cs typeface="Arial Black"/>
              </a:rPr>
              <a:t>President Bashar al-Assad</a:t>
            </a:r>
            <a:r>
              <a:rPr lang="en-US" dirty="0"/>
              <a:t>			</a:t>
            </a:r>
            <a:r>
              <a:rPr lang="en-US" dirty="0">
                <a:latin typeface="Arial Black"/>
                <a:cs typeface="Arial Black"/>
              </a:rPr>
              <a:t>2018 Map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176" y="2705218"/>
            <a:ext cx="4114800" cy="3148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77" y="2982288"/>
            <a:ext cx="2922381" cy="26925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5753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UK Referendum 2016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2329656"/>
            <a:ext cx="5943600" cy="334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429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7857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US Presidential Election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4386"/>
            <a:ext cx="8286750" cy="3585587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hlinkClick r:id="rId2"/>
              </a:rPr>
              <a:t>DNI Report </a:t>
            </a:r>
            <a:r>
              <a:rPr lang="en-US" dirty="0"/>
              <a:t>On Russian Activities During the 2016 Election, January 2017</a:t>
            </a:r>
          </a:p>
          <a:p>
            <a:r>
              <a:rPr lang="en-US" dirty="0"/>
              <a:t>US Senate Select </a:t>
            </a:r>
            <a:r>
              <a:rPr lang="en-US" dirty="0">
                <a:hlinkClick r:id="rId3"/>
              </a:rPr>
              <a:t>Committee on Intelligence Report</a:t>
            </a:r>
            <a:r>
              <a:rPr lang="en-US" dirty="0"/>
              <a:t>, July 2018</a:t>
            </a:r>
          </a:p>
          <a:p>
            <a:r>
              <a:rPr lang="en-US" dirty="0"/>
              <a:t>Mueller Indictments of Trump Campaign Aids, </a:t>
            </a:r>
            <a:r>
              <a:rPr lang="en-US" dirty="0">
                <a:hlinkClick r:id="rId4"/>
              </a:rPr>
              <a:t>October 2017</a:t>
            </a:r>
            <a:endParaRPr lang="en-US" dirty="0"/>
          </a:p>
          <a:p>
            <a:r>
              <a:rPr lang="en-US" dirty="0"/>
              <a:t>Mueller </a:t>
            </a:r>
            <a:r>
              <a:rPr lang="en-US" dirty="0">
                <a:hlinkClick r:id="rId5"/>
              </a:rPr>
              <a:t>February 18, 2018 Indictments</a:t>
            </a:r>
            <a:endParaRPr lang="en-US" dirty="0"/>
          </a:p>
          <a:p>
            <a:r>
              <a:rPr lang="en-US" dirty="0"/>
              <a:t>Mueller </a:t>
            </a:r>
            <a:r>
              <a:rPr lang="en-US" dirty="0">
                <a:hlinkClick r:id="rId6"/>
              </a:rPr>
              <a:t>July 2018 Indictments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          	Special Counsel </a:t>
            </a:r>
          </a:p>
          <a:p>
            <a:pPr marL="0" indent="0">
              <a:buNone/>
            </a:pPr>
            <a:r>
              <a:rPr lang="en-US" dirty="0"/>
              <a:t>			          	Robert Mueller</a:t>
            </a:r>
          </a:p>
        </p:txBody>
      </p:sp>
      <p:pic>
        <p:nvPicPr>
          <p:cNvPr id="4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142" y="3321374"/>
            <a:ext cx="3512820" cy="2339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10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/>
                <a:cs typeface="Arial Black"/>
              </a:rPr>
              <a:t>From Senate Intelligence Committee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>
                <a:latin typeface="Arial Black"/>
                <a:cs typeface="Arial Black"/>
              </a:rPr>
              <a:t>“Russian efforts to influence the 2016 U.S. presidential election represent the most recent expression of Moscow’s longstanding desire to undermine the U.S.-led liberal democratic order, but these activities demonstrated a significant escalation in directness, level of activity, and scope of effort compared to previous operations.”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61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Helsinki 2018</a:t>
            </a:r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144" y="1825625"/>
            <a:ext cx="7735712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331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/>
                <a:hlinkClick r:id="rId2"/>
              </a:rPr>
              <a:t>Russian Nuclear Capability</a:t>
            </a:r>
            <a:endParaRPr lang="en-US" dirty="0">
              <a:latin typeface="Arial Black"/>
              <a:cs typeface="Arial Black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8650" y="2034000"/>
            <a:ext cx="7886700" cy="3934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760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5583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New Russian ICBMs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2470"/>
            <a:ext cx="7886700" cy="383750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SS-27 Mod 2 					SS-X-30 Satan 2</a:t>
            </a:r>
          </a:p>
          <a:p>
            <a:pPr marL="0" indent="0">
              <a:buNone/>
            </a:pPr>
            <a:r>
              <a:rPr lang="en-US" dirty="0" err="1">
                <a:latin typeface="Arial Black"/>
                <a:cs typeface="Arial Black"/>
              </a:rPr>
              <a:t>Topol</a:t>
            </a:r>
            <a:r>
              <a:rPr lang="en-US" dirty="0">
                <a:latin typeface="Arial Black"/>
                <a:cs typeface="Arial Black"/>
              </a:rPr>
              <a:t> MR (RS-24 </a:t>
            </a:r>
            <a:r>
              <a:rPr lang="en-US" dirty="0" err="1">
                <a:latin typeface="Arial Black"/>
                <a:cs typeface="Arial Black"/>
              </a:rPr>
              <a:t>Yars</a:t>
            </a:r>
            <a:r>
              <a:rPr lang="en-US" dirty="0">
                <a:latin typeface="Arial Black"/>
                <a:cs typeface="Arial Black"/>
              </a:rPr>
              <a:t>)</a:t>
            </a:r>
            <a:r>
              <a:rPr lang="en-US" dirty="0"/>
              <a:t>			</a:t>
            </a:r>
            <a:r>
              <a:rPr lang="en-US" dirty="0">
                <a:latin typeface="Arial Black"/>
                <a:cs typeface="Arial Black"/>
              </a:rPr>
              <a:t>(RS-28</a:t>
            </a:r>
            <a:r>
              <a:rPr lang="en-US" dirty="0"/>
              <a:t> </a:t>
            </a:r>
            <a:r>
              <a:rPr lang="en-US" dirty="0" err="1">
                <a:latin typeface="Arial Black"/>
                <a:cs typeface="Arial Black"/>
              </a:rPr>
              <a:t>Sarmat</a:t>
            </a:r>
            <a:r>
              <a:rPr lang="en-US" dirty="0">
                <a:latin typeface="Arial Black"/>
                <a:cs typeface="Arial Black"/>
              </a:rPr>
              <a:t>)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19" y="2953861"/>
            <a:ext cx="4568532" cy="263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8" y="2456937"/>
            <a:ext cx="4114800" cy="3338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430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887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Putin’s Rule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150" y="1455938"/>
            <a:ext cx="7938301" cy="403403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 Black" panose="020B0A04020102020204" pitchFamily="34" charset="0"/>
              </a:rPr>
              <a:t>“Former Russian Spy Poisoned by Nerve Agent, British Police Say” </a:t>
            </a:r>
            <a:r>
              <a:rPr lang="en-US" b="1" i="1" dirty="0">
                <a:latin typeface="Arial Black" panose="020B0A04020102020204" pitchFamily="34" charset="0"/>
              </a:rPr>
              <a:t>– </a:t>
            </a:r>
          </a:p>
          <a:p>
            <a:pPr marL="0" indent="0">
              <a:buNone/>
            </a:pPr>
            <a:r>
              <a:rPr lang="en-US" b="1" i="1" dirty="0">
                <a:latin typeface="Arial Black" panose="020B0A04020102020204" pitchFamily="34" charset="0"/>
              </a:rPr>
              <a:t>NY Times</a:t>
            </a:r>
          </a:p>
          <a:p>
            <a:pPr marL="0" indent="0">
              <a:buNone/>
            </a:pPr>
            <a:endParaRPr lang="en-US" b="1" i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b="1" dirty="0"/>
              <a:t>Anna Politkovskaya, 		Boris </a:t>
            </a:r>
            <a:r>
              <a:rPr lang="en-US" b="1" dirty="0" err="1"/>
              <a:t>Nemstov</a:t>
            </a:r>
            <a:r>
              <a:rPr lang="en-US" b="1" dirty="0"/>
              <a:t>,</a:t>
            </a:r>
          </a:p>
          <a:p>
            <a:pPr marL="0" indent="0">
              <a:buNone/>
            </a:pPr>
            <a:r>
              <a:rPr lang="en-US" b="1" dirty="0"/>
              <a:t>October 2006			Feb. 2015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372258"/>
            <a:ext cx="3236894" cy="2235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055" y="4337906"/>
            <a:ext cx="3608396" cy="22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48031" y="263428"/>
            <a:ext cx="7332957" cy="63233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Putin Foreign Policy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68194" y="1287262"/>
            <a:ext cx="8247157" cy="5307310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/>
                <a:cs typeface="Arial Black"/>
              </a:rPr>
              <a:t>Return to Great Power Status</a:t>
            </a:r>
          </a:p>
          <a:p>
            <a:r>
              <a:rPr lang="en-US" dirty="0">
                <a:latin typeface="Arial Black"/>
                <a:cs typeface="Arial Black"/>
              </a:rPr>
              <a:t>Reclaim Sphere of Influence</a:t>
            </a:r>
          </a:p>
          <a:p>
            <a:pPr lvl="1"/>
            <a:r>
              <a:rPr lang="en-US" sz="2800" dirty="0">
                <a:latin typeface="Arial Black"/>
                <a:cs typeface="Arial Black"/>
              </a:rPr>
              <a:t>Near Abroad</a:t>
            </a:r>
          </a:p>
          <a:p>
            <a:r>
              <a:rPr lang="en-US" dirty="0">
                <a:latin typeface="Arial Black"/>
                <a:cs typeface="Arial Black"/>
              </a:rPr>
              <a:t>Weaken NATO</a:t>
            </a:r>
          </a:p>
          <a:p>
            <a:r>
              <a:rPr lang="en-US" dirty="0">
                <a:latin typeface="Arial Black"/>
                <a:cs typeface="Arial Black"/>
              </a:rPr>
              <a:t>Undermine </a:t>
            </a: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Liberal Democracy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10" y="2521258"/>
            <a:ext cx="4761296" cy="3757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2385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8088"/>
            <a:ext cx="7886700" cy="830295"/>
          </a:xfrm>
        </p:spPr>
        <p:txBody>
          <a:bodyPr>
            <a:normAutofit/>
          </a:bodyPr>
          <a:lstStyle/>
          <a:p>
            <a:r>
              <a:rPr lang="en-US" dirty="0">
                <a:latin typeface="Arial Black"/>
                <a:cs typeface="Arial Black"/>
              </a:rPr>
              <a:t>NATO Expansion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7F693F2-22F7-4379-81DD-2E3FD1FCB1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32" y="1615736"/>
            <a:ext cx="7128769" cy="45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0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434" y="377251"/>
            <a:ext cx="8200916" cy="62309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Hybrid Warfare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313894"/>
            <a:ext cx="7785717" cy="5024761"/>
          </a:xfrm>
        </p:spPr>
        <p:txBody>
          <a:bodyPr/>
          <a:lstStyle/>
          <a:p>
            <a:r>
              <a:rPr lang="en-US" dirty="0">
                <a:latin typeface="Arial Black"/>
                <a:cs typeface="Arial Black"/>
              </a:rPr>
              <a:t>Mixture of </a:t>
            </a:r>
            <a:r>
              <a:rPr lang="en-US" dirty="0" err="1">
                <a:latin typeface="Arial Black"/>
                <a:cs typeface="Arial Black"/>
              </a:rPr>
              <a:t>Cyberattacks</a:t>
            </a:r>
            <a:endParaRPr lang="en-US" dirty="0">
              <a:latin typeface="Arial Black"/>
              <a:cs typeface="Arial Black"/>
            </a:endParaRPr>
          </a:p>
          <a:p>
            <a:r>
              <a:rPr lang="en-US" dirty="0">
                <a:latin typeface="Arial Black"/>
                <a:cs typeface="Arial Black"/>
              </a:rPr>
              <a:t>Information Warfare</a:t>
            </a:r>
          </a:p>
          <a:p>
            <a:pPr lvl="1"/>
            <a:r>
              <a:rPr lang="en-US" dirty="0">
                <a:latin typeface="Arial Black"/>
                <a:cs typeface="Arial Black"/>
              </a:rPr>
              <a:t>Media/social Media Disinformation Campaigns</a:t>
            </a:r>
          </a:p>
          <a:p>
            <a:r>
              <a:rPr lang="en-US" dirty="0">
                <a:latin typeface="Arial Black"/>
                <a:cs typeface="Arial Black"/>
              </a:rPr>
              <a:t>Paramilitary Operations</a:t>
            </a:r>
          </a:p>
          <a:p>
            <a:endParaRPr lang="en-US" dirty="0">
              <a:latin typeface="Arial Black"/>
              <a:cs typeface="Arial Black"/>
            </a:endParaRPr>
          </a:p>
          <a:p>
            <a:endParaRPr lang="en-US" dirty="0">
              <a:latin typeface="Arial Black"/>
              <a:cs typeface="Arial Black"/>
            </a:endParaRP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	Estonia 2007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10" y="3691644"/>
            <a:ext cx="4114800" cy="2789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39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1613"/>
            <a:ext cx="7886700" cy="65083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/>
                <a:cs typeface="Arial Black"/>
              </a:rPr>
              <a:t>Russia vs. Georgia 2008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9091" y="1376039"/>
            <a:ext cx="7426121" cy="494034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Abkhazia and South Ossetia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88" y="2148396"/>
            <a:ext cx="7146424" cy="4167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190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A8F8C-8924-4053-A91F-2944EEB06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Independent Ukraine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EE7A0-5D4F-4D2E-886E-5D3CF8294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24614"/>
            <a:ext cx="7886700" cy="4552349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  <a:hlinkClick r:id="rId2"/>
              </a:rPr>
              <a:t>Budapest Agreement </a:t>
            </a:r>
            <a:r>
              <a:rPr lang="en-US" dirty="0" smtClean="0">
                <a:latin typeface="Arial Black" panose="020B0A04020102020204" pitchFamily="34" charset="0"/>
              </a:rPr>
              <a:t>December </a:t>
            </a:r>
            <a:r>
              <a:rPr lang="en-US" dirty="0">
                <a:latin typeface="Arial Black" panose="020B0A04020102020204" pitchFamily="34" charset="0"/>
              </a:rPr>
              <a:t>1994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AAC7F-1FC1-4032-802C-332217445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56" y="2583403"/>
            <a:ext cx="7313535" cy="39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3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A307-54D2-4D21-A3C6-0CDB75595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5" y="365126"/>
            <a:ext cx="8115855" cy="1325563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2004 Election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6892B-AD66-47A6-AF41-1826F9013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351" y="1825625"/>
            <a:ext cx="858470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Viktor Yanukovych 	Viktor </a:t>
            </a:r>
            <a:r>
              <a:rPr lang="en-US" dirty="0" err="1">
                <a:latin typeface="Arial Black"/>
                <a:cs typeface="Arial Black"/>
              </a:rPr>
              <a:t>Yushchenko</a:t>
            </a:r>
            <a:endParaRPr lang="en-US" dirty="0">
              <a:latin typeface="Arial Black"/>
              <a:cs typeface="Arial Black"/>
            </a:endParaRPr>
          </a:p>
          <a:p>
            <a:pPr marL="0" indent="0">
              <a:buNone/>
            </a:pPr>
            <a:r>
              <a:rPr lang="en-US" dirty="0">
                <a:latin typeface="Arial Black"/>
                <a:cs typeface="Arial Black"/>
              </a:rPr>
              <a:t>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0F8AD6-280E-445A-8585-4EC96AB9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919" y="2636668"/>
            <a:ext cx="3810330" cy="2300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5D113-731C-43E1-AFC5-69ADBAFBD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1" y="2503357"/>
            <a:ext cx="3810330" cy="243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56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</TotalTime>
  <Words>630</Words>
  <Application>Microsoft Office PowerPoint</Application>
  <PresentationFormat>On-screen Show (4:3)</PresentationFormat>
  <Paragraphs>110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Arial Black</vt:lpstr>
      <vt:lpstr>Calibri</vt:lpstr>
      <vt:lpstr>Calibri Light</vt:lpstr>
      <vt:lpstr>knowledge-medium</vt:lpstr>
      <vt:lpstr>Times New Roman</vt:lpstr>
      <vt:lpstr>var(--font-secondary)</vt:lpstr>
      <vt:lpstr>Office Theme</vt:lpstr>
      <vt:lpstr>Russia and States of the Former Soviet Union</vt:lpstr>
      <vt:lpstr>Russian Presidents</vt:lpstr>
      <vt:lpstr>Putin’s Rule at Home</vt:lpstr>
      <vt:lpstr>Putin Foreign Policy</vt:lpstr>
      <vt:lpstr>NATO Expansion</vt:lpstr>
      <vt:lpstr>Hybrid Warfare</vt:lpstr>
      <vt:lpstr>Russia vs. Georgia 2008</vt:lpstr>
      <vt:lpstr>Independent Ukraine</vt:lpstr>
      <vt:lpstr>2004 Election</vt:lpstr>
      <vt:lpstr>Ukraine Crisis  November 2013--2014</vt:lpstr>
      <vt:lpstr>Russian Response 2014</vt:lpstr>
      <vt:lpstr>Ukraine After 2014</vt:lpstr>
      <vt:lpstr>February 2022: Invasion</vt:lpstr>
      <vt:lpstr>Why Invade?</vt:lpstr>
      <vt:lpstr>Big Picture I</vt:lpstr>
      <vt:lpstr>Big Picture II</vt:lpstr>
      <vt:lpstr>Highlights of Joint Statement</vt:lpstr>
      <vt:lpstr>More Highlights of Joint Statement</vt:lpstr>
      <vt:lpstr>Power Transition Theory Long Cycle Theory  Hegemonic Stability Theory</vt:lpstr>
      <vt:lpstr>PowerPoint Presentation</vt:lpstr>
      <vt:lpstr>Syrian Civil War 2011--present</vt:lpstr>
      <vt:lpstr>UK Referendum 2016</vt:lpstr>
      <vt:lpstr>US Presidential Election 2016</vt:lpstr>
      <vt:lpstr>From Senate Intelligence Committee Report</vt:lpstr>
      <vt:lpstr>Helsinki 2018</vt:lpstr>
      <vt:lpstr>Russian Nuclear Capability</vt:lpstr>
      <vt:lpstr>New Russian ICBMs</vt:lpstr>
    </vt:vector>
  </TitlesOfParts>
  <Company>Virginia Commonwealth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W Newmann</dc:creator>
  <cp:lastModifiedBy>William W Newmann</cp:lastModifiedBy>
  <cp:revision>23</cp:revision>
  <dcterms:created xsi:type="dcterms:W3CDTF">2018-07-20T18:10:20Z</dcterms:created>
  <dcterms:modified xsi:type="dcterms:W3CDTF">2022-03-17T16:40:55Z</dcterms:modified>
</cp:coreProperties>
</file>