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9" r:id="rId2"/>
    <p:sldId id="316" r:id="rId3"/>
    <p:sldId id="311" r:id="rId4"/>
    <p:sldId id="313" r:id="rId5"/>
    <p:sldId id="314" r:id="rId6"/>
    <p:sldId id="294" r:id="rId7"/>
    <p:sldId id="317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9FF35-E069-40A7-804A-197D49BDF81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E76BF-9462-444E-ABC5-AEB83CFE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4556B50-EC3F-7F1E-CB4C-C0CB3F339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5A13B85-C14B-ED48-4D2B-4EAA4549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3D21E7C-F6FD-3DE1-8196-7D02995FE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38F7A-9D57-40DE-B56C-43EB649135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FCC289F-0392-12CD-FB03-C0B9EA9E2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7439AC7-F8DA-557D-8C92-C139FF75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B0648D-D921-EF8F-E195-15C8CE1F7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6405-23A0-4FD1-B728-172679550E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8B2D244-3BCC-F3D1-BE69-01F8DE8EF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CD8F92C-8BC2-8992-6BF3-E5489C0A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D2A3488-8208-E4A5-A16D-FECB299FC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A02DAC-BD40-4E20-A0DA-AA03838B16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B657861-7931-CF9A-82E5-C0727F981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2C8052C-A86F-0520-86DF-1A33ADC6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3E024EA-F0D7-2190-3902-3CFD09D7D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915D0-EE0B-4F8A-AB8F-495D573548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F187581-472C-FBC8-A59C-FE90F6A49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5F52205-F7C8-C2BA-5307-D45A5FE3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87A796F-C340-7FE9-2549-042496D46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08AAC-4975-483A-B644-F776CE282F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B569F2-4924-A680-D78F-F1D7546BA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2D83B67-0130-4930-7E5A-651EEB1CC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46D8D5-FF01-5F59-2F7E-85BEADABC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E7E32-8BF7-49E3-A2FA-1EC1CA1529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A6DF8-95FC-418B-9073-9680552787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3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E63A5D-783D-5091-9811-732DA6EC35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B4EEF39-F196-05F7-493D-1BE408BA20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0B8B01-BDD9-27F6-2A07-3C5105C751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AFD1A0E-8F22-21FD-80DD-C63371DC90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821B90B-9D05-C233-ACFA-5564D9A3D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BE2CAE3-9ABE-A361-0C68-F5872A1CD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3D720-EFFC-4E79-BEFF-DB8C343F6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F69758-6C6E-0D9F-C8FE-F3C924D0E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6BE0C2-E64D-5D26-4B7C-BA85A22F6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65F2C85-92E7-1F7A-773F-18BFEB5A3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7A4EB-2A26-4742-BA1A-065BB0285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88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3437C28-2978-7FB1-0690-4F008034A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290795-EC22-B250-9110-3D6CC0503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7929A9B-74D8-C42B-A81B-431CDEAEE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D6FDA-AAA6-4275-85B0-F01E803AA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18903BC-FD83-0EF8-6F04-87FB149D2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BAFCB5-9A56-76AB-F750-76AFD66EF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DA7E80D-700F-0700-07D2-51DE72608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0764D-A3CA-4921-9E59-DEAAD3CFB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EC5FE1B-0FE6-0A3D-4561-F185FB85E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21634C1-389C-862D-6529-86AFE6C2C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3E91BCE-7C42-296B-40F7-95187E2E5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A9CBA-EFB0-4473-9645-55B6207C0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2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55737B6-A3AA-C924-2C9C-528F37EC3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1D4298-5B49-69F0-A06F-5C784AFD1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8AA65F3-B5B1-3037-F19C-3B6B79C14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14ED-EA41-4141-BE1B-AAC114C22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27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4CEEBE-1012-8C34-F4AF-81370B9CE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BDE4ACA-0F7B-26FE-55C1-7527B3606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A6339AB-0870-2924-EE8F-9E75E97C8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A5857-932A-4B5F-89AF-9FB4857C0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10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8431B73-7FED-A47D-905A-9031BBFE9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694E29-E589-1851-F13D-ED8FF746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D0F596-553A-7169-A550-B31062F1B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85E8D-7D65-49F5-9F8B-67877B4E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3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B8FC7BB-851C-4E7D-AA96-0ADDE9491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4B166A6-A434-8009-1B53-ABB878C91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469C615-971D-4AF8-9DFD-BD92DDE14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7AD13-6FFD-46ED-92DA-9788789D0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A2BF181-95A7-84BD-95E8-5EE3CB6FC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8FEB1F8-2D30-AF06-8EF9-09122E02B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F0B6AE-D81E-9B6B-EAE1-2476AB7CC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035A4-CB2B-493C-B3C3-998502CDB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96F24E1-17C5-683E-CAE5-4684F465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EA4700-4921-5BC4-8A82-82456F09A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303200-BA0E-BFC6-F0AC-B62BA99FE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9A987-2DE3-49A3-A4CE-F0A05CB9F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0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22B68DE-CBB7-63F3-9C0D-E11EA32D46C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035" name="Freeform 3">
              <a:extLst>
                <a:ext uri="{FF2B5EF4-FFF2-40B4-BE49-F238E27FC236}">
                  <a16:creationId xmlns:a16="http://schemas.microsoft.com/office/drawing/2014/main" id="{5D6EDFB3-A793-5860-701C-E8CA053AC7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A8D29675-5999-4AA4-54A5-490D3BE3E0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BD5ADE8-D5A9-0B62-5D8A-F462D72FF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C8694D1-9A91-2360-393D-D49399C18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6718E86-886A-31D1-26D7-4643CF9CA6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13F31DB7-AE42-B1C0-8AFA-AA71CF1903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12091F2F-019E-EB07-1728-DFB0BFA14A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82ADA1-E455-4F40-8B48-D57DA69CA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0026F07-2A15-AB07-E3DA-3054D55ED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US National Interests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6B29083-7748-9766-A586-BBECD3237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>
                <a:effectLst/>
              </a:rPr>
              <a:t>What are the </a:t>
            </a:r>
            <a:r>
              <a:rPr lang="en-US" sz="3200" b="1" i="1" dirty="0">
                <a:effectLst/>
              </a:rPr>
              <a:t>threats</a:t>
            </a:r>
            <a:r>
              <a:rPr lang="en-US" sz="3200" b="1" dirty="0">
                <a:effectLst/>
              </a:rPr>
              <a:t> to the US?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endParaRPr lang="en-US" sz="3200" b="1" dirty="0">
              <a:effectLst/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endParaRPr lang="en-US" sz="3200" b="1" dirty="0">
              <a:effectLst/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>
                <a:effectLst/>
              </a:rPr>
              <a:t>What </a:t>
            </a:r>
            <a:r>
              <a:rPr lang="en-US" sz="3200" b="1" i="1" dirty="0">
                <a:effectLst/>
              </a:rPr>
              <a:t>role</a:t>
            </a:r>
            <a:r>
              <a:rPr lang="en-US" sz="3200" b="1" dirty="0">
                <a:effectLst/>
              </a:rPr>
              <a:t> should the US  have in the world?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sz="3200" b="1" dirty="0">
              <a:effectLst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US" sz="4000" b="1" dirty="0">
                <a:effectLst/>
              </a:rPr>
              <a:t>Who decides the answer?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4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A9909-926B-B040-84E3-F881B392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6B2EE-1448-461D-AA7E-F0BC50F319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592409-1EB6-AADE-9B57-06F8EE579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3200" b="1">
                <a:effectLst/>
              </a:rPr>
              <a:t>Theories to Guide National Interest?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DB478CE-06F6-5E3C-6720-D4F3BAD73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“Isolationism”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/>
              </a:rPr>
              <a:t>(regional power only)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800" b="1" dirty="0"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vs.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800" b="1" dirty="0"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						Realists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Internationalism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/>
              </a:rPr>
              <a:t>						Idealists 								</a:t>
            </a:r>
            <a:r>
              <a:rPr lang="en-US" sz="2400" b="1" dirty="0">
                <a:effectLst/>
              </a:rPr>
              <a:t>(Liberalism)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effectLst/>
              </a:rPr>
              <a:t>						(</a:t>
            </a:r>
            <a:r>
              <a:rPr lang="en-US" sz="2400" b="1" dirty="0" err="1">
                <a:effectLst/>
              </a:rPr>
              <a:t>Wilsonianism</a:t>
            </a:r>
            <a:r>
              <a:rPr lang="en-US" sz="2400" b="1" dirty="0">
                <a:effectLst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vs.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800" b="1" dirty="0"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effectLst/>
              </a:rPr>
              <a:t>Nationalism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b="1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9E5EE-14B7-3277-2DFE-9747D560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0C76B-CE25-4A75-90CF-FA124BE49B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7173" name="Straight Connector 3">
            <a:extLst>
              <a:ext uri="{FF2B5EF4-FFF2-40B4-BE49-F238E27FC236}">
                <a16:creationId xmlns:a16="http://schemas.microsoft.com/office/drawing/2014/main" id="{5A20A45C-8533-19D7-96AF-3D823E4F0B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3300" y="3532188"/>
            <a:ext cx="2057400" cy="3048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8">
            <a:extLst>
              <a:ext uri="{FF2B5EF4-FFF2-40B4-BE49-F238E27FC236}">
                <a16:creationId xmlns:a16="http://schemas.microsoft.com/office/drawing/2014/main" id="{B1BC1E78-1693-0F7C-B56E-4B4DE19644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43300" y="3886200"/>
            <a:ext cx="2057400" cy="3048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CAE2C27-1A74-111F-3727-3A6B7D721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effectLst/>
              </a:rPr>
              <a:t>Pre-WW II Policies: </a:t>
            </a:r>
            <a:br>
              <a:rPr lang="en-US" altLang="en-US" sz="3200" b="1">
                <a:effectLst/>
              </a:rPr>
            </a:br>
            <a:r>
              <a:rPr lang="en-US" altLang="en-US" sz="3200" b="1">
                <a:effectLst/>
              </a:rPr>
              <a:t>US as a Regional Power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7467D24-A5F7-6A3F-B73B-678A0B1B4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5550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WW I</a:t>
            </a:r>
          </a:p>
          <a:p>
            <a:pPr eaLnBrk="1" hangingPunct="1"/>
            <a:r>
              <a:rPr lang="en-US" altLang="en-US" b="1">
                <a:effectLst/>
              </a:rPr>
              <a:t>League of Nations decision</a:t>
            </a:r>
          </a:p>
          <a:p>
            <a:pPr eaLnBrk="1" hangingPunct="1"/>
            <a:r>
              <a:rPr lang="en-US" altLang="en-US" b="1">
                <a:effectLst/>
              </a:rPr>
              <a:t>1919-1941</a:t>
            </a:r>
          </a:p>
          <a:p>
            <a:pPr eaLnBrk="1" hangingPunct="1"/>
            <a:r>
              <a:rPr lang="en-US" altLang="en-US" b="1">
                <a:effectLst/>
              </a:rPr>
              <a:t>“isolationism”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414A-99C9-8A88-A4EB-82266EF5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B0478-7A6B-4D9C-B915-B824C1341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59B70981-3E34-6133-DE65-2982C02C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6482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E21DA6-F712-5869-FB41-56AA3F6F9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Pearl Harbor, December 7, 1941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D83C3F2-D3DE-1E4B-62F0-0DE621586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5" descr="image?id=71381&amp;rendTypeId=4">
            <a:extLst>
              <a:ext uri="{FF2B5EF4-FFF2-40B4-BE49-F238E27FC236}">
                <a16:creationId xmlns:a16="http://schemas.microsoft.com/office/drawing/2014/main" id="{BC77AAB3-8337-B4AE-A208-9267E22F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153404-3A9A-052B-97BD-1A537F780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FDR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460600B-1586-9B8D-478E-959D1C67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16562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5364" name="Picture 5" descr="picture of FDR ready for radio broadcast">
            <a:extLst>
              <a:ext uri="{FF2B5EF4-FFF2-40B4-BE49-F238E27FC236}">
                <a16:creationId xmlns:a16="http://schemas.microsoft.com/office/drawing/2014/main" id="{3D13A795-148C-BC2E-81E3-0774E270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21DF-AA4C-FC18-D7A0-DFB63CD1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Post-WW II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EFD0-52CC-F9C4-5339-05DFF7BAF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Regional Power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vs.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Global Power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4000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Choice: Global (1947-1952)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4BC5D-69D3-EA55-23EA-6E5DE220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20D2-04BF-483E-AD5C-6BCF9CC849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B0F40D0-BDF4-A72C-D961-C5B4CC2CC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ffectLst/>
              </a:rPr>
              <a:t>The Question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55A2-D23D-7224-6000-FACAFC8F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If we don’t make the rules, </a:t>
            </a:r>
            <a:r>
              <a:rPr lang="en-US">
                <a:effectLst/>
              </a:rPr>
              <a:t>will someone else</a:t>
            </a:r>
            <a:r>
              <a:rPr lang="en-US" dirty="0">
                <a:effectLst/>
              </a:rPr>
              <a:t>?</a:t>
            </a:r>
          </a:p>
          <a:p>
            <a:pPr>
              <a:defRPr/>
            </a:pPr>
            <a:endParaRPr lang="en-US" dirty="0">
              <a:effectLst/>
            </a:endParaRPr>
          </a:p>
          <a:p>
            <a:pPr>
              <a:defRPr/>
            </a:pPr>
            <a:r>
              <a:rPr lang="en-US" sz="4000" dirty="0">
                <a:effectLst/>
              </a:rPr>
              <a:t>WW II: World run by Nazis?</a:t>
            </a:r>
          </a:p>
          <a:p>
            <a:pPr>
              <a:defRPr/>
            </a:pPr>
            <a:r>
              <a:rPr lang="en-US" sz="4000" dirty="0">
                <a:effectLst/>
              </a:rPr>
              <a:t>Cold War: World run by Communist dictatorships?</a:t>
            </a:r>
          </a:p>
          <a:p>
            <a:pPr>
              <a:defRPr/>
            </a:pPr>
            <a:r>
              <a:rPr lang="en-US" sz="4000" dirty="0">
                <a:effectLst/>
              </a:rPr>
              <a:t>Anarchy: No order?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0AE3E-FA40-958C-7135-FF70E345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B455B-A568-4F48-81A4-0B25F5EBCC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0F10-37A9-81AB-DF94-9307E98D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b="1" dirty="0">
                <a:effectLst/>
                <a:latin typeface="Arial Black" panose="020B0A04020102020204" pitchFamily="34" charset="0"/>
              </a:rPr>
              <a:t>Decision?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FE07-CB42-28DD-7C02-E27D0C74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FDR, Truman, Eisenhower…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Create and lead a Liberal-Democratic Order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Today: “Rules-based international system”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B5FA1-FAC4-D460-150C-37E89AC1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40764D-A3CA-4921-9E59-DEAAD3CFB1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16870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194</Words>
  <Application>Microsoft Office PowerPoint</Application>
  <PresentationFormat>On-screen Show (4:3)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Tahoma</vt:lpstr>
      <vt:lpstr>Wingdings</vt:lpstr>
      <vt:lpstr>Slit</vt:lpstr>
      <vt:lpstr>US National Interests</vt:lpstr>
      <vt:lpstr>Theories to Guide National Interest?</vt:lpstr>
      <vt:lpstr>Pre-WW II Policies:  US as a Regional Power</vt:lpstr>
      <vt:lpstr>Pearl Harbor, December 7, 1941</vt:lpstr>
      <vt:lpstr>FDR </vt:lpstr>
      <vt:lpstr>Post-WW II Choice</vt:lpstr>
      <vt:lpstr>The Question of Leadership</vt:lpstr>
      <vt:lpstr>Decision?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National Interests</dc:title>
  <dc:creator>William Newmann</dc:creator>
  <cp:lastModifiedBy>William Newmann</cp:lastModifiedBy>
  <cp:revision>3</cp:revision>
  <dcterms:created xsi:type="dcterms:W3CDTF">2023-02-04T17:06:44Z</dcterms:created>
  <dcterms:modified xsi:type="dcterms:W3CDTF">2024-02-08T18:06:12Z</dcterms:modified>
</cp:coreProperties>
</file>