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1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1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3E39-52D3-4806-9DB0-00825459177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34E9-BA0A-415A-B4E0-D8F7EDDC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osfan.lib.uic.edu/ERC/briefing/dispatch/1993/html/Dispatchv4no39.html" TargetMode="External"/><Relationship Id="rId3" Type="http://schemas.openxmlformats.org/officeDocument/2006/relationships/hyperlink" Target="http://www.fas.org/spp/military/docops/national/1996stra.htm" TargetMode="External"/><Relationship Id="rId7" Type="http://schemas.openxmlformats.org/officeDocument/2006/relationships/hyperlink" Target="http://www.globalsecurity.org/military/library/policy/national/nss-0012.pdf" TargetMode="External"/><Relationship Id="rId2" Type="http://schemas.openxmlformats.org/officeDocument/2006/relationships/hyperlink" Target="http://www.globalsecurity.org/military/library/policy/national/nss-95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nton4.nara.gov/media/pdf/nssr-1299.pdf" TargetMode="External"/><Relationship Id="rId5" Type="http://schemas.openxmlformats.org/officeDocument/2006/relationships/hyperlink" Target="http://www.fas.org/man/docs/nssr-98.pdf" TargetMode="External"/><Relationship Id="rId4" Type="http://schemas.openxmlformats.org/officeDocument/2006/relationships/hyperlink" Target="http://clinton3.nara.gov/WH/EOP/NSC/Strategy/" TargetMode="External"/><Relationship Id="rId9" Type="http://schemas.openxmlformats.org/officeDocument/2006/relationships/hyperlink" Target="http://dosfan.lib.uic.edu/ERC/briefing/dispatch/1993/html/Dispatchv4no47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" TargetMode="External"/><Relationship Id="rId2" Type="http://schemas.openxmlformats.org/officeDocument/2006/relationships/hyperlink" Target="http://www.nato.i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ec.org/" TargetMode="External"/><Relationship Id="rId2" Type="http://schemas.openxmlformats.org/officeDocument/2006/relationships/hyperlink" Target="http://www.sice.oas.org/trade/nafta/naftatce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to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irp/offdocs/pdd25.htm" TargetMode="External"/><Relationship Id="rId2" Type="http://schemas.openxmlformats.org/officeDocument/2006/relationships/hyperlink" Target="http://www.fas.org/irp/offdocs/pdd13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r.int/ohr-info/maps/images/ethnic-composition-before-the-ware-1991.gif" TargetMode="External"/><Relationship Id="rId2" Type="http://schemas.openxmlformats.org/officeDocument/2006/relationships/hyperlink" Target="http://www.ohr.int/ohr-info/map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ohr.int/ohr-info/maps/images/karta-ifor-sfor-aor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ccessdds.un.org/doc/RESOLUTION/GEN/NR0/575/28/IMG/NR057528.pdf?OpenElement" TargetMode="External"/><Relationship Id="rId2" Type="http://schemas.openxmlformats.org/officeDocument/2006/relationships/hyperlink" Target="http://daccessdds.un.org/doc/RESOLUTION/GEN/NR0/575/10/IMG/NR057510.pdf?OpenEl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shlibrary.tamu.edu/research/public_papers.php?id=2217&amp;year=1990&amp;month=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Depts/unscom/" TargetMode="External"/><Relationship Id="rId2" Type="http://schemas.openxmlformats.org/officeDocument/2006/relationships/hyperlink" Target="http://www.iaea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06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Cold War is Over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What Replaces Truman Doctrine?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0551" y="1846053"/>
            <a:ext cx="4187631" cy="79363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George H. W. Bush (41)</a:t>
            </a:r>
          </a:p>
          <a:p>
            <a:r>
              <a:rPr lang="en-US" dirty="0">
                <a:latin typeface="Arial Black" panose="020B0A04020102020204" pitchFamily="34" charset="0"/>
              </a:rPr>
              <a:t>1989-1993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69793" cy="58758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Bill Clinton (1993-2001)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50" y="2881223"/>
            <a:ext cx="3887391" cy="37093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Definitely Idealist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21" y="3726610"/>
            <a:ext cx="2730754" cy="276837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29842" y="2881223"/>
            <a:ext cx="3868340" cy="37093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Sounds Idealist, but Seems to be Realist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19" y="3726610"/>
            <a:ext cx="2429166" cy="27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Idealism?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326" y="1681163"/>
            <a:ext cx="4043856" cy="50994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/>
              <a:t>Somalia Civil War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509946"/>
          </a:xfrm>
        </p:spPr>
        <p:txBody>
          <a:bodyPr>
            <a:normAutofit/>
          </a:bodyPr>
          <a:lstStyle/>
          <a:p>
            <a:r>
              <a:rPr lang="en-US" sz="2800" dirty="0"/>
              <a:t>December 9, 1992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9150" y="2508693"/>
            <a:ext cx="3887788" cy="3677352"/>
          </a:xfrm>
          <a:prstGeom prst="rect">
            <a:avLst/>
          </a:prstGeom>
        </p:spPr>
      </p:pic>
      <p:pic>
        <p:nvPicPr>
          <p:cNvPr id="18436" name="Picture 5" descr="SOMCLA-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6" y="2475780"/>
            <a:ext cx="3479320" cy="377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1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03235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Clinton</a:t>
            </a:r>
            <a:r>
              <a:rPr lang="ja-JP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s Challenge</a:t>
            </a:r>
            <a:endParaRPr lang="en-US" altLang="en-US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57864"/>
            <a:ext cx="7886700" cy="512409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n-ea"/>
              </a:rPr>
              <a:t>Replace the Truman Doctrine</a:t>
            </a:r>
          </a:p>
          <a:p>
            <a:pPr eaLnBrk="1" hangingPunct="1">
              <a:defRPr/>
            </a:pPr>
            <a:r>
              <a:rPr lang="en-US" sz="4000" b="1" dirty="0">
                <a:ea typeface="+mn-ea"/>
              </a:rPr>
              <a:t>Guidelines</a:t>
            </a:r>
          </a:p>
          <a:p>
            <a:pPr lvl="1" eaLnBrk="1" hangingPunct="1">
              <a:defRPr/>
            </a:pPr>
            <a:r>
              <a:rPr lang="en-US" sz="3600" b="1" dirty="0"/>
              <a:t>Wilsonian Internationalism</a:t>
            </a:r>
          </a:p>
          <a:p>
            <a:pPr lvl="1" eaLnBrk="1" hangingPunct="1">
              <a:defRPr/>
            </a:pPr>
            <a:r>
              <a:rPr lang="en-US" sz="3600" b="1" dirty="0"/>
              <a:t>Focus on Economics</a:t>
            </a:r>
          </a:p>
          <a:p>
            <a:pPr lvl="1" eaLnBrk="1" hangingPunct="1">
              <a:defRPr/>
            </a:pPr>
            <a:r>
              <a:rPr lang="en-US" sz="3600" b="1" dirty="0"/>
              <a:t>How foreign economic policy can create US jobs</a:t>
            </a: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07" y="4451230"/>
            <a:ext cx="3833543" cy="21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8515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Clinton Doctrine?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08030"/>
            <a:ext cx="8534400" cy="48135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Engagement and Enlargement: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600" b="1" dirty="0" err="1">
                <a:latin typeface="Arial Black" panose="020B0A04020102020204" pitchFamily="34" charset="0"/>
                <a:ea typeface="ＭＳ Ｐゴシック" panose="020B0600070205080204" pitchFamily="34" charset="-128"/>
              </a:rPr>
              <a:t>En-En</a:t>
            </a:r>
            <a:r>
              <a:rPr lang="ja-JP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 Strategy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b="1" i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2"/>
              </a:rPr>
              <a:t>A National Security Strategy of Engagement and Enlargement</a:t>
            </a:r>
            <a:r>
              <a:rPr lang="en-US" altLang="en-US" sz="1400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2"/>
              </a:rPr>
              <a:t>, February 1995 </a:t>
            </a:r>
            <a:endParaRPr lang="en-US" altLang="en-US" sz="1400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b="1" i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3"/>
              </a:rPr>
              <a:t>A National Security Strategy of Engagement and Enlargement</a:t>
            </a:r>
            <a:r>
              <a:rPr lang="en-US" altLang="en-US" sz="1400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3"/>
              </a:rPr>
              <a:t>, February 1996</a:t>
            </a:r>
            <a:endParaRPr lang="en-US" altLang="en-US" sz="1400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b="1" i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4"/>
              </a:rPr>
              <a:t>A National Security Strategy for a New Century</a:t>
            </a:r>
            <a:r>
              <a:rPr lang="en-US" altLang="en-US" sz="1400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4"/>
              </a:rPr>
              <a:t>, May 1997</a:t>
            </a:r>
            <a:endParaRPr lang="en-US" altLang="en-US" sz="1400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b="1" i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5"/>
              </a:rPr>
              <a:t>A National Security Strategy for a New Century</a:t>
            </a:r>
            <a:r>
              <a:rPr lang="en-US" altLang="en-US" sz="1400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5"/>
              </a:rPr>
              <a:t>, October 1998</a:t>
            </a:r>
            <a:endParaRPr lang="en-US" altLang="en-US" sz="1400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b="1" i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6"/>
              </a:rPr>
              <a:t>A National Security Strategy for a New Century</a:t>
            </a:r>
            <a:r>
              <a:rPr lang="en-US" altLang="en-US" sz="1400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6"/>
              </a:rPr>
              <a:t>, December 1999</a:t>
            </a:r>
            <a:endParaRPr lang="en-US" altLang="en-US" sz="1400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b="1" i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7"/>
              </a:rPr>
              <a:t>A National Security Strategy for a Global Age</a:t>
            </a:r>
            <a:r>
              <a:rPr lang="en-US" altLang="en-US" sz="1400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7"/>
              </a:rPr>
              <a:t>, December 2000.</a:t>
            </a:r>
            <a:r>
              <a:rPr lang="en-US" altLang="en-US" sz="1400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7"/>
              </a:rPr>
              <a:t> </a:t>
            </a:r>
            <a:endParaRPr lang="en-US" altLang="en-US" sz="1400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Speeches by Clinton, Lake, and Albright. </a:t>
            </a:r>
            <a:r>
              <a:rPr lang="en-US" altLang="en-US" sz="1400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8"/>
              </a:rPr>
              <a:t>September 1993</a:t>
            </a:r>
            <a:endParaRPr lang="en-US" altLang="en-US" sz="1400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4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Speeches by Christopher and Albright, </a:t>
            </a:r>
            <a:r>
              <a:rPr lang="en-US" altLang="en-US" sz="1400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9"/>
              </a:rPr>
              <a:t>November 1993</a:t>
            </a:r>
            <a:endParaRPr lang="en-US" altLang="en-US" sz="1400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53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lack" panose="020B0A04020102020204" pitchFamily="34" charset="0"/>
              </a:rPr>
              <a:t>Liberal-Democratic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80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effectLst/>
                <a:latin typeface="Arial Black" panose="020B0A04020102020204" pitchFamily="34" charset="0"/>
              </a:rPr>
              <a:t>Strengthening the Core Group of Liberal-Democracies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effectLst/>
                <a:latin typeface="Arial Black" panose="020B0A04020102020204" pitchFamily="34" charset="0"/>
              </a:rPr>
              <a:t>Transitional States (former Communist)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effectLst/>
                <a:latin typeface="Arial Black" panose="020B0A04020102020204" pitchFamily="34" charset="0"/>
              </a:rPr>
              <a:t>Multilateralism</a:t>
            </a:r>
            <a:r>
              <a:rPr lang="en-US" b="1" dirty="0">
                <a:effectLst/>
              </a:rPr>
              <a:t>	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>
                <a:latin typeface="Arial Black" panose="020B0A04020102020204" pitchFamily="34" charset="0"/>
                <a:hlinkClick r:id="rId2"/>
              </a:rPr>
              <a:t>NATO</a:t>
            </a:r>
            <a:r>
              <a:rPr lang="en-US" b="1" dirty="0">
                <a:effectLst/>
                <a:latin typeface="Arial Black" panose="020B0A04020102020204" pitchFamily="34" charset="0"/>
              </a:rPr>
              <a:t>		  		</a:t>
            </a: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en-US" b="1" dirty="0">
                <a:latin typeface="Arial Black" panose="020B0A04020102020204" pitchFamily="34" charset="0"/>
                <a:hlinkClick r:id="rId3"/>
              </a:rPr>
              <a:t>UN</a:t>
            </a:r>
            <a:endParaRPr lang="en-US" b="1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b="1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hlinkClick r:id="rId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150" r="25000" b="20023"/>
          <a:stretch>
            <a:fillRect/>
          </a:stretch>
        </p:blipFill>
        <p:spPr bwMode="auto">
          <a:xfrm>
            <a:off x="5557568" y="4805360"/>
            <a:ext cx="2286000" cy="15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806949"/>
            <a:ext cx="2974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53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lack" panose="020B0A04020102020204" pitchFamily="34" charset="0"/>
              </a:rPr>
              <a:t>Challengers to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30725"/>
          </a:xfrm>
        </p:spPr>
        <p:txBody>
          <a:bodyPr/>
          <a:lstStyle/>
          <a:p>
            <a:pPr marL="914400" lvl="1" indent="-514350">
              <a:buFontTx/>
              <a:buAutoNum type="arabicPeriod" startAt="4"/>
              <a:defRPr/>
            </a:pPr>
            <a:r>
              <a:rPr lang="en-US" altLang="en-US" sz="2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Human Rights </a:t>
            </a:r>
          </a:p>
          <a:p>
            <a:pPr marL="914400" lvl="1" indent="-514350">
              <a:buFontTx/>
              <a:buAutoNum type="arabicPeriod" startAt="4"/>
              <a:defRPr/>
            </a:pPr>
            <a:r>
              <a:rPr lang="en-US" altLang="en-US" sz="2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Rogue States</a:t>
            </a:r>
          </a:p>
          <a:p>
            <a:pPr marL="914400" lvl="1" indent="-514350">
              <a:buFontTx/>
              <a:buAutoNum type="arabicPeriod" startAt="4"/>
              <a:defRPr/>
            </a:pPr>
            <a:r>
              <a:rPr lang="en-US" altLang="en-US" sz="2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Weapons of Mass Destruction proliferation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516563"/>
            <a:ext cx="1847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99" y="4190656"/>
            <a:ext cx="18716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82" y="3046413"/>
            <a:ext cx="187166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8" y="3046413"/>
            <a:ext cx="3124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1" y="3301207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Economic Opportunities</a:t>
            </a:r>
            <a:br>
              <a:rPr lang="en-US" altLang="en-US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r>
              <a:rPr lang="en-US" altLang="en-US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(Globalization Accelerates)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7. Big Emerging Markets: BEM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China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India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Brazil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Indonesia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Poland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Russia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236941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5126"/>
            <a:ext cx="7886700" cy="7612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8. Humanitarian Crises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5722"/>
            <a:ext cx="8763000" cy="533975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Yugoslavia/Bosnia</a:t>
            </a:r>
          </a:p>
          <a:p>
            <a:pPr>
              <a:defRPr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Somalia</a:t>
            </a:r>
          </a:p>
          <a:p>
            <a:pPr eaLnBrk="1" hangingPunct="1">
              <a:defRPr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Haiti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630394"/>
            <a:ext cx="4649865" cy="3019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6" y="3312543"/>
            <a:ext cx="3658811" cy="32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1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1488"/>
            <a:ext cx="8534400" cy="14937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1. Economic Policy: </a:t>
            </a:r>
            <a:br>
              <a:rPr lang="en-US" altLang="en-US" sz="40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Embracing and Accelerating Globalization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47666"/>
            <a:ext cx="8229600" cy="373884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Economic Liberalism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(Free Trade)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 b="1" dirty="0">
              <a:effectLst/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Vs.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 b="1" dirty="0">
              <a:effectLst/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Economic Nationalism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(Protectionism)</a:t>
            </a:r>
          </a:p>
        </p:txBody>
      </p:sp>
    </p:spTree>
    <p:extLst>
      <p:ext uri="{BB962C8B-B14F-4D97-AF65-F5344CB8AC3E}">
        <p14:creationId xmlns:p14="http://schemas.microsoft.com/office/powerpoint/2010/main" val="68641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Economic World Order Building</a:t>
            </a:r>
            <a:endParaRPr lang="en-US" altLang="en-US" sz="3600" dirty="0">
              <a:effectLst/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ea typeface="ＭＳ Ｐゴシック" panose="020B0600070205080204" pitchFamily="34" charset="-128"/>
                <a:hlinkClick r:id="rId2"/>
              </a:rPr>
              <a:t>NAFTA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: </a:t>
            </a:r>
            <a:r>
              <a:rPr lang="en-US" altLang="en-US" b="1" dirty="0">
                <a:ea typeface="ＭＳ Ｐゴシック" panose="020B0600070205080204" pitchFamily="34" charset="-128"/>
              </a:rPr>
              <a:t>North American Free Trade Agreement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FTAA: </a:t>
            </a:r>
            <a:r>
              <a:rPr lang="en-US" altLang="en-US" b="1" dirty="0">
                <a:ea typeface="ＭＳ Ｐゴシック" panose="020B0600070205080204" pitchFamily="34" charset="-128"/>
              </a:rPr>
              <a:t>Free Trade Area of the Americas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ea typeface="ＭＳ Ｐゴシック" panose="020B0600070205080204" pitchFamily="34" charset="-128"/>
                <a:hlinkClick r:id="rId3"/>
              </a:rPr>
              <a:t>APEC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: </a:t>
            </a:r>
            <a:r>
              <a:rPr lang="en-US" altLang="en-US" b="1" dirty="0">
                <a:ea typeface="ＭＳ Ｐゴシック" panose="020B0600070205080204" pitchFamily="34" charset="-128"/>
              </a:rPr>
              <a:t>Asia-Pacific Economic Cooperation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ea typeface="ＭＳ Ｐゴシック" panose="020B0600070205080204" pitchFamily="34" charset="-128"/>
                <a:hlinkClick r:id="rId4"/>
              </a:rPr>
              <a:t>WTO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: </a:t>
            </a:r>
            <a:r>
              <a:rPr lang="en-US" altLang="en-US" b="1" dirty="0">
                <a:ea typeface="ＭＳ Ｐゴシック" panose="020B0600070205080204" pitchFamily="34" charset="-128"/>
              </a:rPr>
              <a:t>World Trade Organization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72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JOBS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4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 2. Peace Operations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Somalia 1993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Rwanda 1994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Bosnia 1995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Kosovo 1998/99</a:t>
            </a:r>
          </a:p>
          <a:p>
            <a:pPr eaLnBrk="1" hangingPunct="1">
              <a:defRPr/>
            </a:pPr>
            <a:endParaRPr lang="en-US" altLang="en-US" b="1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Reference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2"/>
              </a:rPr>
              <a:t>PRD-13</a:t>
            </a: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 (1993)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  <a:hlinkClick r:id="rId3"/>
              </a:rPr>
              <a:t>PDD-25</a:t>
            </a: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 (1994)</a:t>
            </a:r>
          </a:p>
        </p:txBody>
      </p:sp>
    </p:spTree>
    <p:extLst>
      <p:ext uri="{BB962C8B-B14F-4D97-AF65-F5344CB8AC3E}">
        <p14:creationId xmlns:p14="http://schemas.microsoft.com/office/powerpoint/2010/main" val="37585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60" y="365126"/>
            <a:ext cx="8299690" cy="8166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>
                <a:latin typeface="Arial Black" panose="020B0A04020102020204" pitchFamily="34" charset="0"/>
              </a:rPr>
              <a:t>Bush Foreign Policy Positions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694" y="1397480"/>
            <a:ext cx="8264105" cy="521035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/>
              <a:t>US Ambassador to the UN</a:t>
            </a:r>
          </a:p>
          <a:p>
            <a:pPr eaLnBrk="1" hangingPunct="1">
              <a:defRPr/>
            </a:pPr>
            <a:r>
              <a:rPr lang="en-US" altLang="en-US" sz="3600" b="1" dirty="0"/>
              <a:t>Chief of US Liaison Mission to China</a:t>
            </a:r>
          </a:p>
          <a:p>
            <a:pPr eaLnBrk="1" hangingPunct="1">
              <a:defRPr/>
            </a:pPr>
            <a:r>
              <a:rPr lang="en-US" altLang="en-US" sz="3600" b="1" dirty="0"/>
              <a:t>Director of Central Intelligence</a:t>
            </a:r>
          </a:p>
          <a:p>
            <a:pPr eaLnBrk="1" hangingPunct="1">
              <a:defRPr/>
            </a:pPr>
            <a:r>
              <a:rPr lang="en-US" altLang="en-US" sz="3600" b="1" dirty="0"/>
              <a:t>Vice President (in charge of crisis management)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30" b="23861"/>
          <a:stretch/>
        </p:blipFill>
        <p:spPr>
          <a:xfrm>
            <a:off x="5063704" y="4167546"/>
            <a:ext cx="2346386" cy="2310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520" r="11565"/>
          <a:stretch/>
        </p:blipFill>
        <p:spPr>
          <a:xfrm>
            <a:off x="1078303" y="4346419"/>
            <a:ext cx="2570671" cy="21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64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Somalia 1993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92" y="2074459"/>
            <a:ext cx="8256558" cy="410250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panose="020B0A04020102020204" pitchFamily="34" charset="0"/>
              </a:rPr>
              <a:t>Humanitarian Military 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Arial Black" panose="020B0A04020102020204" pitchFamily="34" charset="0"/>
              </a:rPr>
              <a:t>Intervention</a:t>
            </a:r>
          </a:p>
          <a:p>
            <a:pPr eaLnBrk="1" hangingPunct="1">
              <a:defRPr/>
            </a:pPr>
            <a:r>
              <a:rPr lang="en-US" dirty="0">
                <a:latin typeface="Arial Black" panose="020B0A04020102020204" pitchFamily="34" charset="0"/>
                <a:ea typeface="+mn-ea"/>
              </a:rPr>
              <a:t>To stop a civil war</a:t>
            </a:r>
          </a:p>
          <a:p>
            <a:pPr eaLnBrk="1" hangingPunct="1">
              <a:defRPr/>
            </a:pPr>
            <a:r>
              <a:rPr lang="en-US" dirty="0">
                <a:latin typeface="Arial Black" panose="020B0A04020102020204" pitchFamily="34" charset="0"/>
                <a:ea typeface="+mn-ea"/>
              </a:rPr>
              <a:t>But…October 3, 1993</a:t>
            </a:r>
          </a:p>
        </p:txBody>
      </p:sp>
      <p:pic>
        <p:nvPicPr>
          <p:cNvPr id="15364" name="Picture 5" descr="W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4"/>
          <a:stretch>
            <a:fillRect/>
          </a:stretch>
        </p:blipFill>
        <p:spPr bwMode="auto">
          <a:xfrm>
            <a:off x="5238750" y="1395765"/>
            <a:ext cx="32766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0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Rwanda Spring 1994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Hutu vs. Tutsi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No intervention</a:t>
            </a:r>
          </a:p>
        </p:txBody>
      </p:sp>
      <p:pic>
        <p:nvPicPr>
          <p:cNvPr id="16388" name="Picture 5" descr="rwand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17787"/>
            <a:ext cx="388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rwanda_pol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12987"/>
            <a:ext cx="411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61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The Result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800,000 deaths in 100 Days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By 1996: 2 million refugees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Pre-crisis population: 6 million</a:t>
            </a:r>
          </a:p>
        </p:txBody>
      </p:sp>
      <p:pic>
        <p:nvPicPr>
          <p:cNvPr id="17412" name="Picture 5" descr="RwMap-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819400"/>
            <a:ext cx="5181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2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lack" panose="020B0A04020102020204" pitchFamily="34" charset="0"/>
              </a:rPr>
              <a:t>Yugoslavia</a:t>
            </a:r>
          </a:p>
        </p:txBody>
      </p:sp>
      <p:pic>
        <p:nvPicPr>
          <p:cNvPr id="1945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676400"/>
            <a:ext cx="6781800" cy="4530725"/>
          </a:xfrm>
        </p:spPr>
      </p:pic>
    </p:spTree>
    <p:extLst>
      <p:ext uri="{BB962C8B-B14F-4D97-AF65-F5344CB8AC3E}">
        <p14:creationId xmlns:p14="http://schemas.microsoft.com/office/powerpoint/2010/main" val="2416718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92" y="365126"/>
            <a:ext cx="8257749" cy="8397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 Black" panose="020B0A04020102020204" pitchFamily="34" charset="0"/>
              </a:rPr>
              <a:t>Bosnia 1991 </a:t>
            </a:r>
            <a:r>
              <a:rPr lang="en-US" sz="4000" dirty="0">
                <a:latin typeface="Arial Black" panose="020B0A04020102020204" pitchFamily="34" charset="0"/>
                <a:hlinkClick r:id="rId2"/>
              </a:rPr>
              <a:t>(map reference)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535113"/>
            <a:ext cx="4310063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 Black" panose="020B0A04020102020204" pitchFamily="34" charset="0"/>
              </a:rPr>
              <a:t>Civil War 1991-1995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6815" y="2505075"/>
            <a:ext cx="4101367" cy="3684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err="1">
                <a:effectLst/>
                <a:latin typeface="Arial Black" panose="020B0A04020102020204" pitchFamily="34" charset="0"/>
                <a:ea typeface="+mn-ea"/>
              </a:rPr>
              <a:t>Bosniaks</a:t>
            </a:r>
            <a:endParaRPr lang="en-US" sz="3200" dirty="0">
              <a:effectLst/>
              <a:latin typeface="Arial Black" panose="020B0A04020102020204" pitchFamily="34" charset="0"/>
              <a:ea typeface="+mn-ea"/>
            </a:endParaRPr>
          </a:p>
          <a:p>
            <a:pPr marL="0" indent="0">
              <a:buNone/>
              <a:defRPr/>
            </a:pPr>
            <a:r>
              <a:rPr lang="en-US" sz="3200" dirty="0">
                <a:effectLst/>
                <a:latin typeface="Arial Black" panose="020B0A04020102020204" pitchFamily="34" charset="0"/>
                <a:ea typeface="+mn-ea"/>
              </a:rPr>
              <a:t>	vs</a:t>
            </a:r>
          </a:p>
          <a:p>
            <a:pPr marL="0" indent="0">
              <a:buNone/>
              <a:defRPr/>
            </a:pPr>
            <a:r>
              <a:rPr lang="en-US" sz="3200" dirty="0">
                <a:effectLst/>
                <a:latin typeface="Arial Black" panose="020B0A04020102020204" pitchFamily="34" charset="0"/>
                <a:ea typeface="+mn-ea"/>
              </a:rPr>
              <a:t>Bosnian Croats</a:t>
            </a:r>
          </a:p>
          <a:p>
            <a:pPr marL="0" indent="0">
              <a:buNone/>
              <a:defRPr/>
            </a:pPr>
            <a:r>
              <a:rPr lang="en-US" sz="3200" dirty="0">
                <a:effectLst/>
                <a:latin typeface="Arial Black" panose="020B0A04020102020204" pitchFamily="34" charset="0"/>
                <a:ea typeface="+mn-ea"/>
              </a:rPr>
              <a:t>	vs</a:t>
            </a:r>
          </a:p>
          <a:p>
            <a:pPr marL="0" indent="0">
              <a:buNone/>
              <a:defRPr/>
            </a:pPr>
            <a:r>
              <a:rPr lang="en-US" sz="3200" dirty="0">
                <a:effectLst/>
                <a:latin typeface="Arial Black" panose="020B0A04020102020204" pitchFamily="34" charset="0"/>
                <a:ea typeface="+mn-ea"/>
              </a:rPr>
              <a:t>Bosnian Serbs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7" name="Picture 4" descr="Ethnic composition before the war in BiH (1991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5575"/>
            <a:ext cx="42322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1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126"/>
            <a:ext cx="836295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To the Dayton Accords</a:t>
            </a:r>
            <a:br>
              <a:rPr lang="en-US" altLang="en-US" sz="40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r>
              <a:rPr lang="en-US" altLang="en-US" sz="4000" b="1" dirty="0">
                <a:effectLst/>
                <a:latin typeface="Arial Black" panose="020B0A04020102020204" pitchFamily="34" charset="0"/>
                <a:ea typeface="ＭＳ Ｐゴシック" panose="020B0600070205080204" pitchFamily="34" charset="-128"/>
              </a:rPr>
              <a:t>November 1995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91108"/>
            <a:ext cx="8915400" cy="4514491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  <a:latin typeface="Arial Black" panose="020B0A04020102020204" pitchFamily="34" charset="0"/>
                <a:ea typeface="+mn-ea"/>
              </a:rPr>
              <a:t>Summer-Fall 1995</a:t>
            </a:r>
          </a:p>
          <a:p>
            <a:pPr eaLnBrk="1" hangingPunct="1">
              <a:defRPr/>
            </a:pPr>
            <a:r>
              <a:rPr lang="en-US" sz="2800" dirty="0" err="1">
                <a:effectLst/>
                <a:latin typeface="Arial Black" panose="020B0A04020102020204" pitchFamily="34" charset="0"/>
                <a:ea typeface="+mn-ea"/>
              </a:rPr>
              <a:t>Bosniak</a:t>
            </a:r>
            <a:r>
              <a:rPr lang="en-US" sz="2800" dirty="0">
                <a:effectLst/>
                <a:latin typeface="Arial Black" panose="020B0A04020102020204" pitchFamily="34" charset="0"/>
                <a:ea typeface="+mn-ea"/>
              </a:rPr>
              <a:t>-Croat truce</a:t>
            </a:r>
          </a:p>
          <a:p>
            <a:pPr eaLnBrk="1" hangingPunct="1">
              <a:defRPr/>
            </a:pPr>
            <a:r>
              <a:rPr lang="en-US" sz="2800" dirty="0">
                <a:effectLst/>
                <a:latin typeface="Arial Black" panose="020B0A04020102020204" pitchFamily="34" charset="0"/>
                <a:ea typeface="+mn-ea"/>
              </a:rPr>
              <a:t>NATO Bombing</a:t>
            </a:r>
          </a:p>
          <a:p>
            <a:pPr eaLnBrk="1" hangingPunct="1">
              <a:defRPr/>
            </a:pPr>
            <a:endParaRPr lang="en-US" sz="2800" dirty="0">
              <a:effectLst/>
              <a:latin typeface="Arial Black" panose="020B0A04020102020204" pitchFamily="34" charset="0"/>
              <a:ea typeface="+mn-ea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  <a:latin typeface="Arial Black" panose="020B0A04020102020204" pitchFamily="34" charset="0"/>
                <a:ea typeface="+mn-ea"/>
              </a:rPr>
              <a:t>The Strategy</a:t>
            </a:r>
          </a:p>
          <a:p>
            <a:pPr eaLnBrk="1" hangingPunct="1">
              <a:defRPr/>
            </a:pPr>
            <a:r>
              <a:rPr lang="en-US" sz="2800" dirty="0">
                <a:effectLst/>
                <a:latin typeface="Arial Black" panose="020B0A04020102020204" pitchFamily="34" charset="0"/>
                <a:ea typeface="+mn-ea"/>
              </a:rPr>
              <a:t>Local ground forces</a:t>
            </a:r>
          </a:p>
          <a:p>
            <a:pPr eaLnBrk="1" hangingPunct="1">
              <a:defRPr/>
            </a:pPr>
            <a:r>
              <a:rPr lang="en-US" sz="2800" dirty="0">
                <a:effectLst/>
                <a:latin typeface="Arial Black" panose="020B0A04020102020204" pitchFamily="34" charset="0"/>
                <a:ea typeface="+mn-ea"/>
              </a:rPr>
              <a:t>US/NATO air power</a:t>
            </a:r>
          </a:p>
        </p:txBody>
      </p:sp>
      <p:pic>
        <p:nvPicPr>
          <p:cNvPr id="21508" name="Picture 4" descr="IFOR/SFOR Areas of Responsibility in BiH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343400" cy="4792663"/>
          </a:xfrm>
        </p:spPr>
      </p:pic>
    </p:spTree>
    <p:extLst>
      <p:ext uri="{BB962C8B-B14F-4D97-AF65-F5344CB8AC3E}">
        <p14:creationId xmlns:p14="http://schemas.microsoft.com/office/powerpoint/2010/main" val="322168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9944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Bush’s Dilemma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06106"/>
            <a:ext cx="7886700" cy="477085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latin typeface="Arial Black" panose="020B0A04020102020204" pitchFamily="34" charset="0"/>
              </a:rPr>
              <a:t>What does a realist do if Great Power Competition is Over?</a:t>
            </a:r>
          </a:p>
          <a:p>
            <a:pPr>
              <a:defRPr/>
            </a:pPr>
            <a:endParaRPr lang="en-US" altLang="en-US" sz="3600" b="1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altLang="en-US" sz="3200" b="1" dirty="0">
                <a:latin typeface="Arial Black" panose="020B0A04020102020204" pitchFamily="34" charset="0"/>
              </a:rPr>
              <a:t>Think like a realist: Great Power Competition is Not Over</a:t>
            </a:r>
          </a:p>
          <a:p>
            <a:pPr marL="0" indent="0">
              <a:buNone/>
              <a:defRPr/>
            </a:pPr>
            <a:r>
              <a:rPr lang="en-US" altLang="en-US" sz="3200" b="1" dirty="0">
                <a:latin typeface="Arial Black" panose="020B0A04020102020204" pitchFamily="34" charset="0"/>
              </a:rPr>
              <a:t>				OR</a:t>
            </a:r>
          </a:p>
          <a:p>
            <a:pPr>
              <a:defRPr/>
            </a:pPr>
            <a:r>
              <a:rPr lang="en-US" altLang="en-US" sz="3200" b="1" dirty="0">
                <a:latin typeface="Arial Black" panose="020B0A04020102020204" pitchFamily="34" charset="0"/>
              </a:rPr>
              <a:t>An Idealist: Create New World Order: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354623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Iraq-Kuwait 1990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2292" name="Picture 5" descr="iraq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8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Saddam Hussein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3316" name="Picture 5" descr="image?id=35483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>
                <a:latin typeface="Arial Black" panose="020B0A04020102020204" pitchFamily="34" charset="0"/>
              </a:rPr>
              <a:t>Bush as Idealist: </a:t>
            </a:r>
            <a:br>
              <a:rPr lang="en-US" altLang="en-US" sz="4000" b="1" dirty="0">
                <a:latin typeface="Arial Black" panose="020B0A04020102020204" pitchFamily="34" charset="0"/>
              </a:rPr>
            </a:br>
            <a:r>
              <a:rPr lang="en-US" altLang="en-US" sz="4000" b="1" dirty="0">
                <a:latin typeface="Arial Black" panose="020B0A04020102020204" pitchFamily="34" charset="0"/>
              </a:rPr>
              <a:t>Collective Security and the UN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3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</a:rPr>
              <a:t>UNSC Resolution </a:t>
            </a:r>
            <a:r>
              <a:rPr lang="en-US" altLang="en-US" sz="3600" b="1" dirty="0">
                <a:latin typeface="Arial Black" panose="020B0A04020102020204" pitchFamily="34" charset="0"/>
                <a:hlinkClick r:id="rId2"/>
              </a:rPr>
              <a:t>660 </a:t>
            </a:r>
            <a:r>
              <a:rPr lang="en-US" altLang="en-US" sz="3600" b="1" dirty="0">
                <a:latin typeface="Arial Black" panose="020B0A04020102020204" pitchFamily="34" charset="0"/>
              </a:rPr>
              <a:t>(8/2/90)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</a:rPr>
              <a:t>UNSC Resolution </a:t>
            </a:r>
            <a:r>
              <a:rPr lang="en-US" altLang="en-US" sz="3600" b="1" dirty="0">
                <a:latin typeface="Arial Black" panose="020B0A04020102020204" pitchFamily="34" charset="0"/>
                <a:hlinkClick r:id="rId3"/>
              </a:rPr>
              <a:t>678</a:t>
            </a:r>
            <a:r>
              <a:rPr lang="en-US" altLang="en-US" sz="3600" b="1" dirty="0">
                <a:latin typeface="Arial Black" panose="020B0A04020102020204" pitchFamily="34" charset="0"/>
              </a:rPr>
              <a:t> (11/29/90)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36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latin typeface="Arial Black" panose="020B0A04020102020204" pitchFamily="34" charset="0"/>
                <a:hlinkClick r:id="rId4"/>
              </a:rPr>
              <a:t>“New World Order” </a:t>
            </a:r>
            <a:r>
              <a:rPr lang="en-US" altLang="en-US" sz="3600" b="1" dirty="0">
                <a:latin typeface="Arial Black" panose="020B0A04020102020204" pitchFamily="34" charset="0"/>
              </a:rPr>
              <a:t>speech (9/11/90)</a:t>
            </a:r>
          </a:p>
        </p:txBody>
      </p:sp>
    </p:spTree>
    <p:extLst>
      <p:ext uri="{BB962C8B-B14F-4D97-AF65-F5344CB8AC3E}">
        <p14:creationId xmlns:p14="http://schemas.microsoft.com/office/powerpoint/2010/main" val="232658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7196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latin typeface="Arial Black" panose="020B0A04020102020204" pitchFamily="34" charset="0"/>
              </a:rPr>
              <a:t>The War Ends 4/3/91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0340"/>
            <a:ext cx="8686800" cy="405582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4000" b="1" dirty="0">
                <a:latin typeface="Arial Black" panose="020B0A04020102020204" pitchFamily="34" charset="0"/>
              </a:rPr>
              <a:t>Elimination of Iraqi WMD</a:t>
            </a:r>
          </a:p>
          <a:p>
            <a:pPr eaLnBrk="1" hangingPunct="1">
              <a:defRPr/>
            </a:pPr>
            <a:endParaRPr lang="en-US" altLang="en-US" sz="4000" b="1" dirty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latin typeface="Arial Black" panose="020B0A04020102020204" pitchFamily="34" charset="0"/>
              </a:rPr>
              <a:t>International Atomic Energy Agency –</a:t>
            </a:r>
            <a:r>
              <a:rPr lang="en-US" altLang="en-US" sz="3200" b="1" dirty="0">
                <a:latin typeface="Arial Black" panose="020B0A04020102020204" pitchFamily="34" charset="0"/>
                <a:hlinkClick r:id="rId2"/>
              </a:rPr>
              <a:t>IAEA</a:t>
            </a:r>
            <a:endParaRPr lang="en-US" altLang="en-US" sz="3200" b="1" dirty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latin typeface="Arial Black" panose="020B0A04020102020204" pitchFamily="34" charset="0"/>
              </a:rPr>
              <a:t>UN Special Commission -- </a:t>
            </a:r>
            <a:r>
              <a:rPr lang="en-US" altLang="en-US" sz="3200" b="1" dirty="0">
                <a:latin typeface="Arial Black" panose="020B0A04020102020204" pitchFamily="34" charset="0"/>
                <a:hlinkClick r:id="rId3"/>
              </a:rPr>
              <a:t>UNSCOM</a:t>
            </a:r>
            <a:endParaRPr lang="en-US" alt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0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latin typeface="Arial Black" panose="020B0A04020102020204" pitchFamily="34" charset="0"/>
              </a:rPr>
              <a:t>Idealism?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5400" b="1" dirty="0"/>
              <a:t>But…</a:t>
            </a:r>
          </a:p>
          <a:p>
            <a:pPr lvl="1" eaLnBrk="1" hangingPunct="1">
              <a:defRPr/>
            </a:pPr>
            <a:r>
              <a:rPr lang="en-US" altLang="en-US" sz="4800" b="1" dirty="0"/>
              <a:t>Economic issues</a:t>
            </a:r>
          </a:p>
          <a:p>
            <a:pPr lvl="1" eaLnBrk="1" hangingPunct="1">
              <a:defRPr/>
            </a:pPr>
            <a:r>
              <a:rPr lang="en-US" altLang="en-US" sz="4800" b="1" dirty="0"/>
              <a:t>Multilateralism</a:t>
            </a:r>
          </a:p>
          <a:p>
            <a:pPr lvl="1" eaLnBrk="1" hangingPunct="1">
              <a:defRPr/>
            </a:pPr>
            <a:r>
              <a:rPr lang="en-US" altLang="en-US" sz="4800" b="1" dirty="0"/>
              <a:t>Realism</a:t>
            </a:r>
          </a:p>
        </p:txBody>
      </p:sp>
    </p:spTree>
    <p:extLst>
      <p:ext uri="{BB962C8B-B14F-4D97-AF65-F5344CB8AC3E}">
        <p14:creationId xmlns:p14="http://schemas.microsoft.com/office/powerpoint/2010/main" val="125777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Realism: Iraq as a Buffer</a:t>
            </a:r>
          </a:p>
        </p:txBody>
      </p:sp>
      <p:pic>
        <p:nvPicPr>
          <p:cNvPr id="17411" name="Picture 4" descr="middle-east-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7620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7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527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Wingdings</vt:lpstr>
      <vt:lpstr>Office Theme</vt:lpstr>
      <vt:lpstr>Cold War is Over What Replaces Truman Doctrine?</vt:lpstr>
      <vt:lpstr>Bush Foreign Policy Positions</vt:lpstr>
      <vt:lpstr>Bush’s Dilemma</vt:lpstr>
      <vt:lpstr>Iraq-Kuwait 1990</vt:lpstr>
      <vt:lpstr>Saddam Hussein</vt:lpstr>
      <vt:lpstr>Bush as Idealist:  Collective Security and the UN</vt:lpstr>
      <vt:lpstr>The War Ends 4/3/91</vt:lpstr>
      <vt:lpstr>Idealism?</vt:lpstr>
      <vt:lpstr>Realism: Iraq as a Buffer</vt:lpstr>
      <vt:lpstr>Idealism?</vt:lpstr>
      <vt:lpstr>Clinton’s Challenge</vt:lpstr>
      <vt:lpstr>Clinton Doctrine?</vt:lpstr>
      <vt:lpstr>Liberal-Democratic Order</vt:lpstr>
      <vt:lpstr>Challengers to the Rules</vt:lpstr>
      <vt:lpstr>Economic Opportunities (Globalization Accelerates)</vt:lpstr>
      <vt:lpstr>8. Humanitarian Crises</vt:lpstr>
      <vt:lpstr>1. Economic Policy:  Embracing and Accelerating Globalization</vt:lpstr>
      <vt:lpstr>Economic World Order Building</vt:lpstr>
      <vt:lpstr> 2. Peace Operations</vt:lpstr>
      <vt:lpstr>Somalia 1993</vt:lpstr>
      <vt:lpstr>Rwanda Spring 1994</vt:lpstr>
      <vt:lpstr>The Result</vt:lpstr>
      <vt:lpstr>Yugoslavia</vt:lpstr>
      <vt:lpstr>Bosnia 1991 (map reference)</vt:lpstr>
      <vt:lpstr>To the Dayton Accords November 1995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is Over What Replaces Truman Doctrine?</dc:title>
  <dc:creator>William W Newmann</dc:creator>
  <cp:lastModifiedBy>William Newmann</cp:lastModifiedBy>
  <cp:revision>8</cp:revision>
  <dcterms:created xsi:type="dcterms:W3CDTF">2023-03-13T17:18:45Z</dcterms:created>
  <dcterms:modified xsi:type="dcterms:W3CDTF">2024-02-26T17:05:46Z</dcterms:modified>
</cp:coreProperties>
</file>