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68" r:id="rId15"/>
    <p:sldId id="272" r:id="rId16"/>
    <p:sldId id="269" r:id="rId17"/>
    <p:sldId id="270" r:id="rId18"/>
    <p:sldId id="290" r:id="rId19"/>
    <p:sldId id="291" r:id="rId20"/>
    <p:sldId id="273" r:id="rId21"/>
    <p:sldId id="274" r:id="rId22"/>
    <p:sldId id="275" r:id="rId23"/>
    <p:sldId id="276" r:id="rId24"/>
    <p:sldId id="29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1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89E25C-81AD-491C-8B98-84051F99BAD4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05305-CF14-4489-9370-E27727A22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317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BAE478-E46A-4049-BE2B-86367F1F61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461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47B455-D870-4196-9A6C-219EBB0C51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179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A60EBB-D1A1-408E-8945-007EC2E77CF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384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5E6193-FDCE-490A-BA68-BBDC7AC5CA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868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2632F6-AF67-4C4A-A5F9-4C01A23130A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714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49F3FA-BD91-41EC-A62B-FFC9EFA07ACC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9893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5E9D3B6-7D58-481E-A037-65857AF4F0DA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8846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2E0FE04-3394-480A-8266-64774000D02B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0160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D2D456B-EE64-4C5D-B4AB-CD9CABF19F12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9771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98480-C059-4DA8-AFBF-0845B852CF12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49CF-7E5D-44CF-A6CE-69AA0B2D3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866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98480-C059-4DA8-AFBF-0845B852CF12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49CF-7E5D-44CF-A6CE-69AA0B2D3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76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98480-C059-4DA8-AFBF-0845B852CF12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49CF-7E5D-44CF-A6CE-69AA0B2D3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320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98480-C059-4DA8-AFBF-0845B852CF12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49CF-7E5D-44CF-A6CE-69AA0B2D3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430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98480-C059-4DA8-AFBF-0845B852CF12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49CF-7E5D-44CF-A6CE-69AA0B2D3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0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98480-C059-4DA8-AFBF-0845B852CF12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49CF-7E5D-44CF-A6CE-69AA0B2D3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55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98480-C059-4DA8-AFBF-0845B852CF12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49CF-7E5D-44CF-A6CE-69AA0B2D3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26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98480-C059-4DA8-AFBF-0845B852CF12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49CF-7E5D-44CF-A6CE-69AA0B2D3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436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98480-C059-4DA8-AFBF-0845B852CF12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49CF-7E5D-44CF-A6CE-69AA0B2D3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520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98480-C059-4DA8-AFBF-0845B852CF12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49CF-7E5D-44CF-A6CE-69AA0B2D3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99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98480-C059-4DA8-AFBF-0845B852CF12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49CF-7E5D-44CF-A6CE-69AA0B2D3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40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98480-C059-4DA8-AFBF-0845B852CF12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49CF-7E5D-44CF-A6CE-69AA0B2D3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54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eing.com/history/products/b-52-stratofortress.pag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hyperlink" Target="https://www.af.mil/About-Us/Fact-Sheets/Display/Article/2682973/b-21-raider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fnwc.af.mil/About-Us/History/Minuteman-III-50th-Anniversary-Year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www.af.mil/News/Article-Display/Article/2398633/afnwc-team-supports-icbm-test-launch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goYp4jq7y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5" Type="http://schemas.openxmlformats.org/officeDocument/2006/relationships/oleObject" Target="../embeddings/oleObject1.bin"/><Relationship Id="rId4" Type="http://schemas.openxmlformats.org/officeDocument/2006/relationships/hyperlink" Target="https://fas.org/nuke/guide/usa/slbm/ssbn-726.htm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mscontrol.org/factsheets/Nuclearweaponswhohaswha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ensus.gov/history/pdf/fatman-littleboy-losalamosnatllab.pdf" TargetMode="Externa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noa.net/japan/hiroshima/index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upload.wikimedia.org/wikipedia/commons/e/ed/Nagasaki_1945_-_Before_and_after.jpg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A04020102020204" pitchFamily="34" charset="0"/>
              </a:rPr>
              <a:t>First Nuclear Age: 1945-1991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1295" y="1881050"/>
            <a:ext cx="8138160" cy="394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28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71" y="365125"/>
            <a:ext cx="11511643" cy="843189"/>
          </a:xfrm>
        </p:spPr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Nuclear or H-Bomb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8" t="52058" r="518" b="696"/>
          <a:stretch/>
        </p:blipFill>
        <p:spPr>
          <a:xfrm>
            <a:off x="2100669" y="1665514"/>
            <a:ext cx="7963445" cy="455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93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ffectLst/>
              </a:rPr>
              <a:t>US Nuclear Triad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sz="4800" b="1" dirty="0">
                <a:effectLst/>
              </a:rPr>
              <a:t>Strategic Bombers</a:t>
            </a:r>
          </a:p>
          <a:p>
            <a:pPr>
              <a:defRPr/>
            </a:pPr>
            <a:r>
              <a:rPr lang="en-US" sz="4800" b="1" dirty="0">
                <a:effectLst/>
              </a:rPr>
              <a:t>ICBMs</a:t>
            </a:r>
          </a:p>
          <a:p>
            <a:pPr>
              <a:defRPr/>
            </a:pPr>
            <a:r>
              <a:rPr lang="en-US" sz="4800" b="1" dirty="0">
                <a:effectLst/>
              </a:rPr>
              <a:t>SLBMs</a:t>
            </a:r>
          </a:p>
          <a:p>
            <a:pPr marL="0" indent="0">
              <a:buNone/>
              <a:defRPr/>
            </a:pPr>
            <a:endParaRPr lang="en-US" sz="3600" b="1" dirty="0">
              <a:effectLst/>
            </a:endParaRPr>
          </a:p>
          <a:p>
            <a:pPr marL="0" indent="0">
              <a:buNone/>
              <a:defRPr/>
            </a:pPr>
            <a:r>
              <a:rPr lang="en-US" sz="3000" dirty="0">
                <a:effectLst/>
              </a:rPr>
              <a:t>“Little Boy” bomb being </a:t>
            </a:r>
          </a:p>
          <a:p>
            <a:pPr marL="0" indent="0">
              <a:buNone/>
              <a:defRPr/>
            </a:pPr>
            <a:r>
              <a:rPr lang="en-US" sz="3000" dirty="0">
                <a:effectLst/>
              </a:rPr>
              <a:t>loaded onto the Enola Gay, </a:t>
            </a:r>
          </a:p>
          <a:p>
            <a:pPr marL="0" indent="0">
              <a:buNone/>
              <a:defRPr/>
            </a:pPr>
            <a:r>
              <a:rPr lang="en-US" sz="3000" dirty="0">
                <a:effectLst/>
              </a:rPr>
              <a:t>August 1945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73C65D-4A8B-4E1A-9AF4-9328EFDAF3FA}" type="slidenum">
              <a:rPr lang="en-US" altLang="en-US">
                <a:solidFill>
                  <a:srgbClr val="FFFFFF"/>
                </a:solidFill>
                <a:latin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altLang="en-US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pic>
        <p:nvPicPr>
          <p:cNvPr id="6861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2367492"/>
            <a:ext cx="4572000" cy="368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347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801066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/>
              <a:t>Strategic Bombers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5032" y="1166192"/>
            <a:ext cx="10781448" cy="5211151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endParaRPr lang="en-US" sz="3600" b="1" dirty="0">
              <a:hlinkClick r:id="rId3"/>
            </a:endParaRPr>
          </a:p>
          <a:p>
            <a:pPr marL="0" indent="0" eaLnBrk="1" hangingPunct="1">
              <a:buNone/>
              <a:defRPr/>
            </a:pPr>
            <a:r>
              <a:rPr lang="en-US" sz="3600" b="1" dirty="0">
                <a:hlinkClick r:id="rId3"/>
              </a:rPr>
              <a:t>B-52: Stratofortress</a:t>
            </a:r>
            <a:r>
              <a:rPr lang="en-US" sz="3600" b="1" dirty="0"/>
              <a:t> (1961)		</a:t>
            </a:r>
            <a:r>
              <a:rPr lang="en-US" sz="3600" b="1" dirty="0">
                <a:hlinkClick r:id="rId4"/>
              </a:rPr>
              <a:t>B-21 Raider </a:t>
            </a:r>
            <a:r>
              <a:rPr lang="en-US" sz="3600" b="1" dirty="0"/>
              <a:t>(~2027)</a:t>
            </a:r>
          </a:p>
          <a:p>
            <a:pPr marL="0" indent="0" eaLnBrk="1" hangingPunct="1">
              <a:buNone/>
              <a:defRPr/>
            </a:pPr>
            <a:endParaRPr lang="en-US" sz="3600" b="1" dirty="0"/>
          </a:p>
          <a:p>
            <a:pPr marL="0" indent="0" eaLnBrk="1" hangingPunct="1">
              <a:buNone/>
              <a:defRPr/>
            </a:pPr>
            <a:endParaRPr lang="en-US" sz="3600" b="1" dirty="0"/>
          </a:p>
          <a:p>
            <a:pPr marL="0" indent="0" eaLnBrk="1" hangingPunct="1">
              <a:buNone/>
              <a:defRPr/>
            </a:pPr>
            <a:endParaRPr lang="en-US" sz="36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4219F9-4BBE-41E5-A19B-DD93F8E7F9FF}" type="slidenum">
              <a:rPr lang="en-US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772F78-60A1-494E-930E-6486B0DA07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032" y="3577364"/>
            <a:ext cx="5076682" cy="2599599"/>
          </a:xfrm>
          <a:prstGeom prst="rect">
            <a:avLst/>
          </a:prstGeom>
        </p:spPr>
      </p:pic>
      <p:pic>
        <p:nvPicPr>
          <p:cNvPr id="2050" name="Picture 2" descr="B-21 Raider &gt; Air Force &gt; Fact Sheet Display">
            <a:extLst>
              <a:ext uri="{FF2B5EF4-FFF2-40B4-BE49-F238E27FC236}">
                <a16:creationId xmlns:a16="http://schemas.microsoft.com/office/drawing/2014/main" id="{F705FD9E-214E-A2E6-9EE6-696CFDF3E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811" y="2864498"/>
            <a:ext cx="4996701" cy="331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644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4DC6F-1909-4FDD-B771-4FF918F41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B-52 with ALCM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283A51B-680D-4CC9-BF42-27CE797A14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7096" y="1996488"/>
            <a:ext cx="8507895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824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18052" y="274638"/>
            <a:ext cx="9892748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b="1" dirty="0">
                <a:latin typeface="Arial Black" panose="020B0A04020102020204" pitchFamily="34" charset="0"/>
              </a:rPr>
              <a:t>ICBM</a:t>
            </a:r>
            <a:br>
              <a:rPr lang="en-US" sz="4000" b="1" dirty="0">
                <a:latin typeface="Arial Black" panose="020B0A04020102020204" pitchFamily="34" charset="0"/>
              </a:rPr>
            </a:br>
            <a:r>
              <a:rPr lang="en-US" sz="4000" b="1" dirty="0">
                <a:latin typeface="Arial Black" panose="020B0A04020102020204" pitchFamily="34" charset="0"/>
              </a:rPr>
              <a:t>Intercontinental Ballistic Missile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8052" y="1630017"/>
            <a:ext cx="11035748" cy="4546946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b="1" dirty="0">
                <a:latin typeface="Arial Black" panose="020B0A04020102020204" pitchFamily="34" charset="0"/>
                <a:hlinkClick r:id="rId3"/>
              </a:rPr>
              <a:t>Minuteman III</a:t>
            </a:r>
            <a:r>
              <a:rPr lang="en-US" b="1" dirty="0">
                <a:latin typeface="Arial Black" panose="020B0A04020102020204" pitchFamily="34" charset="0"/>
              </a:rPr>
              <a:t>  (1970)</a:t>
            </a:r>
          </a:p>
          <a:p>
            <a:pPr marL="0" indent="0" eaLnBrk="1" hangingPunct="1">
              <a:buNone/>
              <a:defRPr/>
            </a:pPr>
            <a:endParaRPr lang="en-US" b="1" dirty="0">
              <a:latin typeface="Arial Black" panose="020B0A04020102020204" pitchFamily="34" charset="0"/>
              <a:hlinkClick r:id="rId4"/>
            </a:endParaRPr>
          </a:p>
          <a:p>
            <a:pPr marL="0" indent="0" eaLnBrk="1" hangingPunct="1">
              <a:buNone/>
              <a:defRPr/>
            </a:pPr>
            <a:r>
              <a:rPr lang="en-US" b="1" dirty="0">
                <a:latin typeface="Arial Black" panose="020B0A04020102020204" pitchFamily="34" charset="0"/>
                <a:hlinkClick r:id="rId4"/>
              </a:rPr>
              <a:t>Test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472A81-7E1D-4FD5-AB2D-90737CB3673F}" type="slidenum">
              <a:rPr lang="en-US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F241DE-A592-48F8-9EA9-B2527132E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247" y="2292281"/>
            <a:ext cx="2167559" cy="41228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6D61E6-F527-44D0-852B-51CCEBF0A3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3400" y="2321685"/>
            <a:ext cx="5544378" cy="397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05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DC769-CFC0-40D3-81B8-A1210FB71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MIRVs: Multiple Independently-targeted Reentry Vehicles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BC31F68-3865-4B9B-9B62-D5593FEFBC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482" y="1944894"/>
            <a:ext cx="3040357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004407-CABD-4441-8592-8ADD9D4C1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068" y="1944894"/>
            <a:ext cx="5886450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12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37322" y="365125"/>
            <a:ext cx="10916478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b="1" dirty="0">
                <a:latin typeface="Arial Black" panose="020B0A04020102020204" pitchFamily="34" charset="0"/>
              </a:rPr>
              <a:t>SLBM – Submarine-launched Ballistic Missile</a:t>
            </a:r>
            <a:br>
              <a:rPr lang="en-US" sz="3200" b="1" dirty="0">
                <a:latin typeface="Arial Black" panose="020B0A04020102020204" pitchFamily="34" charset="0"/>
              </a:rPr>
            </a:br>
            <a:r>
              <a:rPr lang="en-US" sz="2800" b="1" dirty="0">
                <a:latin typeface="Arial Black" panose="020B0A04020102020204" pitchFamily="34" charset="0"/>
                <a:hlinkClick r:id="rId3"/>
              </a:rPr>
              <a:t>(Test)</a:t>
            </a:r>
            <a:endParaRPr lang="en-US" sz="3200" b="1" dirty="0">
              <a:latin typeface="Arial Black" panose="020B0A040201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193325-C93C-4E32-8C7D-C9B41C763CD2}" type="slidenum">
              <a:rPr lang="en-US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50173A-8DEA-4992-9CC8-BEB0890C2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33" y="1920060"/>
            <a:ext cx="6072142" cy="44992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C52178-B526-4EA9-A18A-531F984EA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2967" y="1451562"/>
            <a:ext cx="4191000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18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4"/>
          <p:cNvSpPr>
            <a:spLocks noGrp="1" noChangeArrowheads="1"/>
          </p:cNvSpPr>
          <p:nvPr>
            <p:ph type="title"/>
          </p:nvPr>
        </p:nvSpPr>
        <p:spPr>
          <a:xfrm>
            <a:off x="463825" y="365125"/>
            <a:ext cx="11198087" cy="1325563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Arial Black" panose="020B0A04020102020204" pitchFamily="34" charset="0"/>
              </a:rPr>
              <a:t>Launch Tube Hatches on USS Alabama </a:t>
            </a:r>
            <a:r>
              <a:rPr lang="en-US" sz="3600" dirty="0">
                <a:latin typeface="Arial Black" panose="020B0A04020102020204" pitchFamily="34" charset="0"/>
                <a:hlinkClick r:id="rId4"/>
              </a:rPr>
              <a:t>(Ohio Class)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graphicFrame>
        <p:nvGraphicFramePr>
          <p:cNvPr id="7577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3505200" y="1600200"/>
          <a:ext cx="5257800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Photo Editor Photo" r:id="rId5" imgW="5974598" imgH="7506351" progId="MSPhotoEd.3">
                  <p:embed/>
                </p:oleObj>
              </mc:Choice>
              <mc:Fallback>
                <p:oleObj name="Photo Editor Photo" r:id="rId5" imgW="5974598" imgH="7506351" progId="MSPhotoEd.3">
                  <p:embed/>
                  <p:pic>
                    <p:nvPicPr>
                      <p:cNvPr id="757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1600200"/>
                        <a:ext cx="5257800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B451D9-0BFC-4967-B4CE-E8931DE6B804}" type="slidenum">
              <a:rPr lang="en-US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666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689113" y="274638"/>
            <a:ext cx="9521687" cy="1020762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 Black" panose="020B0A04020102020204" pitchFamily="34" charset="0"/>
              </a:rPr>
              <a:t>US Strategic Nuclear Forces</a:t>
            </a:r>
          </a:p>
        </p:txBody>
      </p:sp>
      <p:sp>
        <p:nvSpPr>
          <p:cNvPr id="25603" name="Content Placeholder 4"/>
          <p:cNvSpPr>
            <a:spLocks noGrp="1"/>
          </p:cNvSpPr>
          <p:nvPr>
            <p:ph idx="1"/>
          </p:nvPr>
        </p:nvSpPr>
        <p:spPr>
          <a:xfrm>
            <a:off x="347133" y="1219201"/>
            <a:ext cx="11155754" cy="5141842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dirty="0"/>
              <a:t>		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dirty="0"/>
              <a:t>		</a:t>
            </a:r>
            <a:r>
              <a:rPr lang="en-US" altLang="en-US" sz="3200" dirty="0"/>
              <a:t>ICBM		      		SLBM		   Bombers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dirty="0"/>
              <a:t>	    	</a:t>
            </a:r>
            <a:r>
              <a:rPr lang="en-US" altLang="en-US" sz="2000" dirty="0"/>
              <a:t>launchers/warheads</a:t>
            </a:r>
            <a:r>
              <a:rPr lang="en-US" altLang="en-US" sz="3200" dirty="0"/>
              <a:t>    		</a:t>
            </a:r>
            <a:r>
              <a:rPr lang="en-US" altLang="en-US" sz="2000" dirty="0"/>
              <a:t>launchers/warheads	     launchers/warheads</a:t>
            </a:r>
            <a:endParaRPr lang="en-US" altLang="en-US" sz="3200" dirty="0"/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3200" dirty="0"/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/>
          </a:p>
        </p:txBody>
      </p:sp>
      <p:sp>
        <p:nvSpPr>
          <p:cNvPr id="3076" name="Text Placeholder 3"/>
          <p:cNvSpPr>
            <a:spLocks noGrp="1"/>
          </p:cNvSpPr>
          <p:nvPr>
            <p:ph type="body" idx="4294967295"/>
          </p:nvPr>
        </p:nvSpPr>
        <p:spPr>
          <a:xfrm>
            <a:off x="2362200" y="1219200"/>
            <a:ext cx="5791200" cy="533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altLang="en-US" dirty="0"/>
              <a:t>	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499168"/>
              </p:ext>
            </p:extLst>
          </p:nvPr>
        </p:nvGraphicFramePr>
        <p:xfrm>
          <a:off x="410817" y="2819400"/>
          <a:ext cx="10641496" cy="312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6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62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9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18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962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962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1950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1960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1970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3339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1980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/>
                        <a:t>1990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5312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4648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1092ADB-8C8E-4697-B5A6-7756D6D9F164}"/>
              </a:ext>
            </a:extLst>
          </p:cNvPr>
          <p:cNvCxnSpPr/>
          <p:nvPr/>
        </p:nvCxnSpPr>
        <p:spPr>
          <a:xfrm flipV="1">
            <a:off x="4351867" y="1591733"/>
            <a:ext cx="0" cy="12276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4EE76B6-3EAB-4A79-B345-461C0D98D65E}"/>
              </a:ext>
            </a:extLst>
          </p:cNvPr>
          <p:cNvCxnSpPr/>
          <p:nvPr/>
        </p:nvCxnSpPr>
        <p:spPr>
          <a:xfrm flipV="1">
            <a:off x="7865533" y="1464733"/>
            <a:ext cx="0" cy="13546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5977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834887" y="274638"/>
            <a:ext cx="9375913" cy="1020762"/>
          </a:xfrm>
        </p:spPr>
        <p:txBody>
          <a:bodyPr>
            <a:normAutofit/>
          </a:bodyPr>
          <a:lstStyle/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USSR/Russian Strategic Nuclear Forces</a:t>
            </a:r>
            <a:endParaRPr lang="en-US" altLang="en-US" sz="4800" dirty="0">
              <a:latin typeface="Arial Black" panose="020B0A04020102020204" pitchFamily="34" charset="0"/>
            </a:endParaRPr>
          </a:p>
        </p:txBody>
      </p:sp>
      <p:sp>
        <p:nvSpPr>
          <p:cNvPr id="26627" name="Content Placeholder 4"/>
          <p:cNvSpPr>
            <a:spLocks noGrp="1"/>
          </p:cNvSpPr>
          <p:nvPr>
            <p:ph idx="1"/>
          </p:nvPr>
        </p:nvSpPr>
        <p:spPr>
          <a:xfrm>
            <a:off x="649357" y="1295400"/>
            <a:ext cx="10906539" cy="51054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dirty="0"/>
              <a:t>		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dirty="0"/>
              <a:t>		</a:t>
            </a:r>
            <a:r>
              <a:rPr lang="en-US" altLang="en-US" sz="3200" dirty="0"/>
              <a:t>ICBM		      		SLBM		Bombers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dirty="0"/>
              <a:t>	    </a:t>
            </a:r>
            <a:r>
              <a:rPr lang="en-US" altLang="en-US" sz="2000" dirty="0"/>
              <a:t>launchers/warheads</a:t>
            </a:r>
            <a:r>
              <a:rPr lang="en-US" altLang="en-US" sz="3200" dirty="0"/>
              <a:t>    		</a:t>
            </a:r>
            <a:r>
              <a:rPr lang="en-US" altLang="en-US" sz="2000" dirty="0"/>
              <a:t>launchers/warheads	launchers/warheads</a:t>
            </a:r>
            <a:endParaRPr lang="en-US" altLang="en-US" sz="3200" dirty="0"/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3200" dirty="0"/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/>
          </a:p>
        </p:txBody>
      </p:sp>
      <p:sp>
        <p:nvSpPr>
          <p:cNvPr id="3076" name="Text Placeholder 3"/>
          <p:cNvSpPr>
            <a:spLocks noGrp="1"/>
          </p:cNvSpPr>
          <p:nvPr>
            <p:ph type="body" idx="4294967295"/>
          </p:nvPr>
        </p:nvSpPr>
        <p:spPr>
          <a:xfrm>
            <a:off x="2209800" y="1219200"/>
            <a:ext cx="5943600" cy="533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altLang="en-US" dirty="0"/>
              <a:t>	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258889"/>
              </p:ext>
            </p:extLst>
          </p:nvPr>
        </p:nvGraphicFramePr>
        <p:xfrm>
          <a:off x="834887" y="3048000"/>
          <a:ext cx="10137913" cy="31705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65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0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3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262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06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206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1956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1960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583">
                <a:tc>
                  <a:txBody>
                    <a:bodyPr/>
                    <a:lstStyle/>
                    <a:p>
                      <a:r>
                        <a:rPr lang="en-US" dirty="0"/>
                        <a:t>1970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1980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5362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/>
                        <a:t>1990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6857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7974A41-6161-4D20-9094-E31627460C88}"/>
              </a:ext>
            </a:extLst>
          </p:cNvPr>
          <p:cNvCxnSpPr/>
          <p:nvPr/>
        </p:nvCxnSpPr>
        <p:spPr>
          <a:xfrm flipV="1">
            <a:off x="4580467" y="1557867"/>
            <a:ext cx="0" cy="14901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8B70A7-FEE2-434E-B8EE-68E7DE831833}"/>
              </a:ext>
            </a:extLst>
          </p:cNvPr>
          <p:cNvCxnSpPr/>
          <p:nvPr/>
        </p:nvCxnSpPr>
        <p:spPr>
          <a:xfrm flipV="1">
            <a:off x="7941733" y="1600200"/>
            <a:ext cx="0" cy="14478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8164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2155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Characteristics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017" y="1319348"/>
            <a:ext cx="11351623" cy="532964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>
                <a:latin typeface="Arial Black" panose="020B0A04020102020204" pitchFamily="34" charset="0"/>
              </a:rPr>
              <a:t>Bipolarity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latin typeface="Arial Black" panose="020B0A04020102020204" pitchFamily="34" charset="0"/>
              </a:rPr>
              <a:t>Rationality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latin typeface="Arial Black" panose="020B0A04020102020204" pitchFamily="34" charset="0"/>
              </a:rPr>
              <a:t>Balance of Power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latin typeface="Arial Black" panose="020B0A04020102020204" pitchFamily="34" charset="0"/>
              </a:rPr>
              <a:t>Deterrence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>
                <a:latin typeface="Arial Black" panose="020B0A04020102020204" pitchFamily="34" charset="0"/>
              </a:rPr>
              <a:t>Arms </a:t>
            </a:r>
            <a:r>
              <a:rPr lang="en-US" sz="3600" dirty="0">
                <a:latin typeface="Arial Black" panose="020B0A04020102020204" pitchFamily="34" charset="0"/>
              </a:rPr>
              <a:t>Control </a:t>
            </a:r>
          </a:p>
          <a:p>
            <a:pPr lvl="1"/>
            <a:r>
              <a:rPr lang="en-US" sz="3200" dirty="0">
                <a:latin typeface="Arial Black" panose="020B0A04020102020204" pitchFamily="34" charset="0"/>
              </a:rPr>
              <a:t>to achieve stability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323" y="2062163"/>
            <a:ext cx="5038997" cy="342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33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 Black" panose="020B0A04020102020204" pitchFamily="34" charset="0"/>
              </a:rPr>
              <a:t>Nuclear tests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7652" name="Picture 5" descr="TES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9657522" cy="427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939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/>
              <a:t>Numbers of Nuclear Weapons</a:t>
            </a:r>
            <a:br>
              <a:rPr lang="en-US" altLang="en-US" b="1" dirty="0"/>
            </a:br>
            <a:r>
              <a:rPr lang="en-US" altLang="en-US" sz="3200" b="1" dirty="0"/>
              <a:t>(From </a:t>
            </a:r>
            <a:r>
              <a:rPr lang="en-US" altLang="en-US" sz="3200" b="1" dirty="0">
                <a:hlinkClick r:id="rId3"/>
              </a:rPr>
              <a:t>Federation of American Scientists</a:t>
            </a:r>
            <a:r>
              <a:rPr lang="en-US" altLang="en-US" sz="3200" b="1" dirty="0"/>
              <a:t>)</a:t>
            </a:r>
            <a:endParaRPr lang="en-US" altLang="en-US" b="1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3074" name="Picture 2" descr="Nuclear Weapons: Who Has What at a Glance | Arms Control Association">
            <a:extLst>
              <a:ext uri="{FF2B5EF4-FFF2-40B4-BE49-F238E27FC236}">
                <a16:creationId xmlns:a16="http://schemas.microsoft.com/office/drawing/2014/main" id="{120B1423-5CAE-730E-F785-FAC38049F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613" y="1903445"/>
            <a:ext cx="9658773" cy="452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276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latin typeface="Arial Black" panose="020B0A04020102020204" pitchFamily="34" charset="0"/>
              </a:rPr>
              <a:t>Why so many Weapons? </a:t>
            </a:r>
            <a:br>
              <a:rPr lang="en-US" altLang="en-US" sz="4000" dirty="0">
                <a:latin typeface="Arial Black" panose="020B0A04020102020204" pitchFamily="34" charset="0"/>
              </a:rPr>
            </a:br>
            <a:r>
              <a:rPr lang="en-US" altLang="en-US" sz="4000" dirty="0">
                <a:solidFill>
                  <a:srgbClr val="FF0000"/>
                </a:solidFill>
                <a:latin typeface="Arial Black" panose="020B0A04020102020204" pitchFamily="34" charset="0"/>
              </a:rPr>
              <a:t>Deterrence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200" dirty="0">
                <a:latin typeface="Arial Black" panose="020B0A04020102020204" pitchFamily="34" charset="0"/>
              </a:rPr>
              <a:t>							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200" dirty="0">
                <a:latin typeface="Arial Black" panose="020B0A04020102020204" pitchFamily="34" charset="0"/>
              </a:rPr>
              <a:t>							Soviet First Strike	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200" dirty="0">
                <a:latin typeface="Arial Black" panose="020B0A04020102020204" pitchFamily="34" charset="0"/>
              </a:rPr>
              <a:t>							If successful…</a:t>
            </a:r>
          </a:p>
          <a:p>
            <a:pPr>
              <a:buNone/>
            </a:pPr>
            <a:r>
              <a:rPr lang="en-US" altLang="en-US" sz="3200" dirty="0">
                <a:latin typeface="Arial Black" panose="020B0A04020102020204" pitchFamily="34" charset="0"/>
              </a:rPr>
              <a:t>	</a:t>
            </a:r>
            <a:r>
              <a:rPr lang="en-US" altLang="en-US" b="1" dirty="0">
                <a:latin typeface="Arial Black" panose="020B0A04020102020204" pitchFamily="34" charset="0"/>
              </a:rPr>
              <a:t>US Second </a:t>
            </a:r>
            <a:r>
              <a:rPr lang="en-US" altLang="en-US" sz="3200" b="1" dirty="0">
                <a:latin typeface="Arial Black" panose="020B0A04020102020204" pitchFamily="34" charset="0"/>
              </a:rPr>
              <a:t>				</a:t>
            </a:r>
            <a:r>
              <a:rPr lang="en-US" altLang="en-US" sz="3200" dirty="0">
                <a:latin typeface="Arial Black" panose="020B0A04020102020204" pitchFamily="34" charset="0"/>
              </a:rPr>
              <a:t>USSR “wins”</a:t>
            </a:r>
          </a:p>
          <a:p>
            <a:pPr>
              <a:buNone/>
            </a:pPr>
            <a:r>
              <a:rPr lang="en-US" altLang="en-US" sz="3200" dirty="0">
                <a:latin typeface="Arial Black" panose="020B0A04020102020204" pitchFamily="34" charset="0"/>
              </a:rPr>
              <a:t>  strike</a:t>
            </a:r>
          </a:p>
        </p:txBody>
      </p:sp>
      <p:sp>
        <p:nvSpPr>
          <p:cNvPr id="31748" name="Oval 4"/>
          <p:cNvSpPr>
            <a:spLocks noChangeArrowheads="1"/>
          </p:cNvSpPr>
          <p:nvPr/>
        </p:nvSpPr>
        <p:spPr bwMode="auto">
          <a:xfrm>
            <a:off x="2438400" y="4648200"/>
            <a:ext cx="1676400" cy="1295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/>
              <a:t>US</a:t>
            </a:r>
          </a:p>
        </p:txBody>
      </p:sp>
      <p:sp>
        <p:nvSpPr>
          <p:cNvPr id="31749" name="Oval 6"/>
          <p:cNvSpPr>
            <a:spLocks noChangeArrowheads="1"/>
          </p:cNvSpPr>
          <p:nvPr/>
        </p:nvSpPr>
        <p:spPr bwMode="auto">
          <a:xfrm>
            <a:off x="8305800" y="4724400"/>
            <a:ext cx="1905000" cy="1371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/>
              <a:t>USSR</a:t>
            </a:r>
          </a:p>
        </p:txBody>
      </p:sp>
      <p:sp>
        <p:nvSpPr>
          <p:cNvPr id="31750" name="Line 10"/>
          <p:cNvSpPr>
            <a:spLocks noChangeShapeType="1"/>
          </p:cNvSpPr>
          <p:nvPr/>
        </p:nvSpPr>
        <p:spPr bwMode="auto">
          <a:xfrm flipH="1" flipV="1">
            <a:off x="5943600" y="3962400"/>
            <a:ext cx="2590800" cy="990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1" name="Line 11"/>
          <p:cNvSpPr>
            <a:spLocks noChangeShapeType="1"/>
          </p:cNvSpPr>
          <p:nvPr/>
        </p:nvSpPr>
        <p:spPr bwMode="auto">
          <a:xfrm flipH="1">
            <a:off x="3733800" y="3962400"/>
            <a:ext cx="2209800" cy="685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2" name="Line 12"/>
          <p:cNvSpPr>
            <a:spLocks noChangeShapeType="1"/>
          </p:cNvSpPr>
          <p:nvPr/>
        </p:nvSpPr>
        <p:spPr bwMode="auto">
          <a:xfrm flipV="1">
            <a:off x="3352800" y="3200400"/>
            <a:ext cx="16002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61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596348" y="304800"/>
            <a:ext cx="9614452" cy="7620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 Black" panose="020B0A04020102020204" pitchFamily="34" charset="0"/>
              </a:rPr>
              <a:t>US Second Strike Capability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374" y="1066800"/>
            <a:ext cx="9455426" cy="50292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endParaRPr lang="en-US" altLang="en-US" sz="2800" b="1" dirty="0">
              <a:latin typeface="Arial Black" panose="020B0A040201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b="1" dirty="0">
                <a:latin typeface="Arial Black" panose="020B0A04020102020204" pitchFamily="34" charset="0"/>
              </a:rPr>
              <a:t>Scenario: Everyone Dies: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b="1" dirty="0">
                <a:latin typeface="Arial Black" panose="020B0A04020102020204" pitchFamily="34" charset="0"/>
              </a:rPr>
              <a:t>Successful deterrence (through punishment)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b="1" dirty="0">
                <a:latin typeface="Arial Black" panose="020B0A04020102020204" pitchFamily="34" charset="0"/>
              </a:rPr>
              <a:t>Assured Destruction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b="1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800" b="1" dirty="0"/>
          </a:p>
          <a:p>
            <a:pPr>
              <a:buNone/>
            </a:pPr>
            <a:r>
              <a:rPr lang="en-US" altLang="en-US" b="1" dirty="0"/>
              <a:t>			</a:t>
            </a:r>
            <a:r>
              <a:rPr lang="en-US" altLang="en-US" b="1" dirty="0">
                <a:latin typeface="Arial Black" panose="020B0A04020102020204" pitchFamily="34" charset="0"/>
              </a:rPr>
              <a:t>							</a:t>
            </a:r>
          </a:p>
          <a:p>
            <a:pPr>
              <a:buNone/>
            </a:pPr>
            <a:r>
              <a:rPr lang="en-US" altLang="en-US" sz="2800" b="1" dirty="0">
                <a:latin typeface="Arial Black" panose="020B0A04020102020204" pitchFamily="34" charset="0"/>
              </a:rPr>
              <a:t>US Second strike</a:t>
            </a:r>
          </a:p>
          <a:p>
            <a:pPr>
              <a:buNone/>
            </a:pPr>
            <a:r>
              <a:rPr lang="en-US" altLang="en-US" b="1" dirty="0">
                <a:latin typeface="Arial Black" panose="020B0A04020102020204" pitchFamily="34" charset="0"/>
              </a:rPr>
              <a:t>																						    			    Soviet First Strike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 dirty="0"/>
              <a:t>	</a:t>
            </a:r>
            <a:endParaRPr lang="en-US" altLang="en-US" sz="2800" b="1" dirty="0"/>
          </a:p>
        </p:txBody>
      </p:sp>
      <p:sp>
        <p:nvSpPr>
          <p:cNvPr id="33796" name="Oval 4"/>
          <p:cNvSpPr>
            <a:spLocks noChangeArrowheads="1"/>
          </p:cNvSpPr>
          <p:nvPr/>
        </p:nvSpPr>
        <p:spPr bwMode="auto">
          <a:xfrm>
            <a:off x="2438400" y="4648200"/>
            <a:ext cx="1676400" cy="1295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/>
              <a:t>US</a:t>
            </a:r>
          </a:p>
        </p:txBody>
      </p:sp>
      <p:sp>
        <p:nvSpPr>
          <p:cNvPr id="33797" name="Oval 5"/>
          <p:cNvSpPr>
            <a:spLocks noChangeArrowheads="1"/>
          </p:cNvSpPr>
          <p:nvPr/>
        </p:nvSpPr>
        <p:spPr bwMode="auto">
          <a:xfrm>
            <a:off x="8305800" y="4724400"/>
            <a:ext cx="1905000" cy="1371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/>
              <a:t>USSR</a:t>
            </a:r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 flipH="1" flipV="1">
            <a:off x="5943600" y="3962400"/>
            <a:ext cx="2590800" cy="990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9" name="Line 7"/>
          <p:cNvSpPr>
            <a:spLocks noChangeShapeType="1"/>
          </p:cNvSpPr>
          <p:nvPr/>
        </p:nvSpPr>
        <p:spPr bwMode="auto">
          <a:xfrm flipH="1">
            <a:off x="3733800" y="3962400"/>
            <a:ext cx="2209800" cy="685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0" name="Line 9"/>
          <p:cNvSpPr>
            <a:spLocks noChangeShapeType="1"/>
          </p:cNvSpPr>
          <p:nvPr/>
        </p:nvSpPr>
        <p:spPr bwMode="auto">
          <a:xfrm flipV="1">
            <a:off x="3276600" y="2895600"/>
            <a:ext cx="3352800" cy="1752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1" name="Line 11"/>
          <p:cNvSpPr>
            <a:spLocks noChangeShapeType="1"/>
          </p:cNvSpPr>
          <p:nvPr/>
        </p:nvSpPr>
        <p:spPr bwMode="auto">
          <a:xfrm>
            <a:off x="6629400" y="2895600"/>
            <a:ext cx="2362200" cy="1828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3047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F6579-D9F1-4857-8497-E57C60165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464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Effects of Nuclear War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sz="2700" dirty="0">
                <a:latin typeface="Arial Black" panose="020B0A04020102020204" pitchFamily="34" charset="0"/>
              </a:rPr>
              <a:t>Sidney D. </a:t>
            </a:r>
            <a:r>
              <a:rPr lang="en-US" sz="2700" dirty="0" err="1">
                <a:latin typeface="Arial Black" panose="020B0A04020102020204" pitchFamily="34" charset="0"/>
              </a:rPr>
              <a:t>Drell</a:t>
            </a:r>
            <a:r>
              <a:rPr lang="en-US" sz="2700" dirty="0">
                <a:latin typeface="Arial Black" panose="020B0A04020102020204" pitchFamily="34" charset="0"/>
              </a:rPr>
              <a:t> and Frank von Hippel. Limited Nuclear War. </a:t>
            </a:r>
            <a:r>
              <a:rPr lang="en-US" sz="2700" i="1" dirty="0">
                <a:latin typeface="Arial Black" panose="020B0A04020102020204" pitchFamily="34" charset="0"/>
              </a:rPr>
              <a:t>Scientific American </a:t>
            </a:r>
            <a:r>
              <a:rPr lang="en-US" sz="2700" dirty="0">
                <a:latin typeface="Arial Black" panose="020B0A04020102020204" pitchFamily="34" charset="0"/>
              </a:rPr>
              <a:t>235, no. 5 (November 1976): 34.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E910EF3-5093-47D3-B22F-BAD9D29DC7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5756"/>
          <a:stretch/>
        </p:blipFill>
        <p:spPr>
          <a:xfrm>
            <a:off x="1537251" y="1669774"/>
            <a:ext cx="8693427" cy="477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5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1972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Atomic Weapons: Fission Bombs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3392" y="1423851"/>
            <a:ext cx="4345216" cy="480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02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3437"/>
          </a:xfrm>
        </p:spPr>
        <p:txBody>
          <a:bodyPr/>
          <a:lstStyle/>
          <a:p>
            <a:r>
              <a:rPr lang="en-US" b="1" dirty="0">
                <a:latin typeface="Arial Black" panose="020B0A04020102020204" pitchFamily="34" charset="0"/>
              </a:rPr>
              <a:t>Manhattan Project (1942)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267" y="1515291"/>
            <a:ext cx="10913533" cy="4990012"/>
          </a:xfrm>
        </p:spPr>
        <p:txBody>
          <a:bodyPr/>
          <a:lstStyle/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latin typeface="Arial Black" panose="020B0A04020102020204" pitchFamily="34" charset="0"/>
              </a:rPr>
              <a:t>July 16, 1945</a:t>
            </a:r>
          </a:p>
          <a:p>
            <a:pPr marL="0" indent="0">
              <a:buNone/>
            </a:pPr>
            <a:r>
              <a:rPr lang="en-US" sz="3600" dirty="0">
                <a:latin typeface="Arial Black" panose="020B0A04020102020204" pitchFamily="34" charset="0"/>
              </a:rPr>
              <a:t>“Trinity”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770" y="1687898"/>
            <a:ext cx="6326777" cy="464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14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US Use of Atomic Bombs in WW II</a:t>
            </a:r>
            <a:br>
              <a:rPr lang="en-US" sz="4000" dirty="0">
                <a:latin typeface="Arial Black" panose="020B0A04020102020204" pitchFamily="34" charset="0"/>
              </a:rPr>
            </a:br>
            <a:r>
              <a:rPr lang="en-US" sz="3200" dirty="0">
                <a:latin typeface="Arial Black" panose="020B0A04020102020204" pitchFamily="34" charset="0"/>
                <a:hlinkClick r:id="rId2"/>
              </a:rPr>
              <a:t>(for reference)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400" u="sng" dirty="0"/>
              <a:t>Hiroshima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839788" y="2759529"/>
            <a:ext cx="5157787" cy="34301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/>
              <a:t>August 6, 1945</a:t>
            </a:r>
          </a:p>
          <a:p>
            <a:pPr marL="0" indent="0">
              <a:buNone/>
            </a:pPr>
            <a:r>
              <a:rPr lang="en-US" sz="4000" b="1" dirty="0"/>
              <a:t>“Gun-Type” device</a:t>
            </a:r>
          </a:p>
          <a:p>
            <a:pPr marL="0" indent="0">
              <a:buNone/>
            </a:pPr>
            <a:r>
              <a:rPr lang="en-US" sz="4000" b="1" dirty="0"/>
              <a:t>“Little Boy”</a:t>
            </a:r>
          </a:p>
          <a:p>
            <a:pPr marL="0" indent="0">
              <a:buNone/>
            </a:pPr>
            <a:r>
              <a:rPr lang="en-US" sz="4000" b="1" dirty="0"/>
              <a:t>Plane: Enola Gay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4400" u="sng" dirty="0"/>
              <a:t>Nagasaki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6172200" y="2759529"/>
            <a:ext cx="5183188" cy="34301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/>
              <a:t>August 9, 1945</a:t>
            </a:r>
          </a:p>
          <a:p>
            <a:pPr marL="0" indent="0">
              <a:buNone/>
            </a:pPr>
            <a:r>
              <a:rPr lang="en-US" sz="4000" b="1" dirty="0"/>
              <a:t>Implosion device</a:t>
            </a:r>
          </a:p>
          <a:p>
            <a:pPr marL="0" indent="0">
              <a:buNone/>
            </a:pPr>
            <a:r>
              <a:rPr lang="en-US" sz="4000" b="1" dirty="0"/>
              <a:t>“Fat Man”</a:t>
            </a:r>
          </a:p>
          <a:p>
            <a:pPr marL="0" indent="0">
              <a:buNone/>
            </a:pPr>
            <a:r>
              <a:rPr lang="en-US" sz="4000" b="1" dirty="0"/>
              <a:t>Plane: Bock’s Car</a:t>
            </a:r>
          </a:p>
        </p:txBody>
      </p:sp>
    </p:spTree>
    <p:extLst>
      <p:ext uri="{BB962C8B-B14F-4D97-AF65-F5344CB8AC3E}">
        <p14:creationId xmlns:p14="http://schemas.microsoft.com/office/powerpoint/2010/main" val="1340290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Hiroshima August 6, 1945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1444" name="Picture 5" descr="hiro1.gif (64778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8763"/>
            <a:ext cx="8001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2C5CF1-6ECE-4E34-83B1-592DF3DB554E}" type="slidenum">
              <a:rPr lang="en-US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777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Hiroshima After the bomb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2468" name="Picture 5" descr="Total destruction of Hiroshima, Japan, following the dropping of the first atomic bomb on Aug. 6, …&#10;[Credits : U.S. Air Force photo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7696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E90C6F-DA2E-4447-8F27-86F1813E2D47}" type="slidenum">
              <a:rPr lang="en-US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703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/>
              <a:t>Hiroshima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63492" name="Picture 4" descr="Hiroshima : Hiroshima after the bomb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6" y="1614489"/>
            <a:ext cx="7002463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7ECFC8-405F-4269-8513-50E91E9995DF}" type="slidenum">
              <a:rPr lang="en-US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889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Nagasaki August 9, 1945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5540" name="Picture 5" descr="473px-Nagasaki_1945_-_Before_and_after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0"/>
            <a:ext cx="7696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93A9FD-E9A0-4F74-AB4B-19B8266934ED}" type="slidenum">
              <a:rPr lang="en-US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485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517</Words>
  <Application>Microsoft Office PowerPoint</Application>
  <PresentationFormat>Widescreen</PresentationFormat>
  <Paragraphs>199</Paragraphs>
  <Slides>24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Tahoma</vt:lpstr>
      <vt:lpstr>Wingdings</vt:lpstr>
      <vt:lpstr>Office Theme</vt:lpstr>
      <vt:lpstr>Photo Editor Photo</vt:lpstr>
      <vt:lpstr>First Nuclear Age: 1945-1991</vt:lpstr>
      <vt:lpstr>Characteristics</vt:lpstr>
      <vt:lpstr>Atomic Weapons: Fission Bombs</vt:lpstr>
      <vt:lpstr>Manhattan Project (1942)</vt:lpstr>
      <vt:lpstr>US Use of Atomic Bombs in WW II (for reference)</vt:lpstr>
      <vt:lpstr>Hiroshima August 6, 1945</vt:lpstr>
      <vt:lpstr>Hiroshima After the bomb</vt:lpstr>
      <vt:lpstr>Hiroshima</vt:lpstr>
      <vt:lpstr>Nagasaki August 9, 1945</vt:lpstr>
      <vt:lpstr>Nuclear or H-Bomb</vt:lpstr>
      <vt:lpstr>US Nuclear Triad</vt:lpstr>
      <vt:lpstr>Strategic Bombers</vt:lpstr>
      <vt:lpstr>B-52 with ALCM</vt:lpstr>
      <vt:lpstr>ICBM Intercontinental Ballistic Missile</vt:lpstr>
      <vt:lpstr>MIRVs: Multiple Independently-targeted Reentry Vehicles</vt:lpstr>
      <vt:lpstr>SLBM – Submarine-launched Ballistic Missile (Test)</vt:lpstr>
      <vt:lpstr>Launch Tube Hatches on USS Alabama (Ohio Class)</vt:lpstr>
      <vt:lpstr>US Strategic Nuclear Forces</vt:lpstr>
      <vt:lpstr>USSR/Russian Strategic Nuclear Forces</vt:lpstr>
      <vt:lpstr>Nuclear tests</vt:lpstr>
      <vt:lpstr>Numbers of Nuclear Weapons (From Federation of American Scientists)</vt:lpstr>
      <vt:lpstr>Why so many Weapons?  Deterrence</vt:lpstr>
      <vt:lpstr>US Second Strike Capability</vt:lpstr>
      <vt:lpstr>Effects of Nuclear War Sidney D. Drell and Frank von Hippel. Limited Nuclear War. Scientific American 235, no. 5 (November 1976): 34.</vt:lpstr>
    </vt:vector>
  </TitlesOfParts>
  <Company>Virginia Commonwealth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Nuclear Age: 1945-1991</dc:title>
  <dc:creator>William W Newmann</dc:creator>
  <cp:lastModifiedBy>William Newmann</cp:lastModifiedBy>
  <cp:revision>21</cp:revision>
  <dcterms:created xsi:type="dcterms:W3CDTF">2021-01-26T17:40:44Z</dcterms:created>
  <dcterms:modified xsi:type="dcterms:W3CDTF">2023-06-13T21:27:00Z</dcterms:modified>
</cp:coreProperties>
</file>